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theme/theme2.xml" ContentType="application/vnd.openxmlformats-officedocument.theme+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5398" r:id="rId5"/>
    <p:sldMasterId id="2147485512" r:id="rId6"/>
  </p:sldMasterIdLst>
  <p:notesMasterIdLst>
    <p:notesMasterId r:id="rId40"/>
  </p:notesMasterIdLst>
  <p:handoutMasterIdLst>
    <p:handoutMasterId r:id="rId41"/>
  </p:handoutMasterIdLst>
  <p:sldIdLst>
    <p:sldId id="2076138423" r:id="rId7"/>
    <p:sldId id="2076138530" r:id="rId8"/>
    <p:sldId id="2076138489" r:id="rId9"/>
    <p:sldId id="2076138488" r:id="rId10"/>
    <p:sldId id="2076138495" r:id="rId11"/>
    <p:sldId id="2076138486" r:id="rId12"/>
    <p:sldId id="2076138490" r:id="rId13"/>
    <p:sldId id="2076138535" r:id="rId14"/>
    <p:sldId id="2076138472" r:id="rId15"/>
    <p:sldId id="2076138473" r:id="rId16"/>
    <p:sldId id="2076138528" r:id="rId17"/>
    <p:sldId id="2076138531" r:id="rId18"/>
    <p:sldId id="2076138491" r:id="rId19"/>
    <p:sldId id="2076138470" r:id="rId20"/>
    <p:sldId id="2076138476" r:id="rId21"/>
    <p:sldId id="2076138493" r:id="rId22"/>
    <p:sldId id="2076138501" r:id="rId23"/>
    <p:sldId id="2076138478" r:id="rId24"/>
    <p:sldId id="2076138479" r:id="rId25"/>
    <p:sldId id="2076138537" r:id="rId26"/>
    <p:sldId id="2076138499" r:id="rId27"/>
    <p:sldId id="2076138496" r:id="rId28"/>
    <p:sldId id="2076138445" r:id="rId29"/>
    <p:sldId id="2076138524" r:id="rId30"/>
    <p:sldId id="2076138523" r:id="rId31"/>
    <p:sldId id="2076138534" r:id="rId32"/>
    <p:sldId id="2076138526" r:id="rId33"/>
    <p:sldId id="2076138525" r:id="rId34"/>
    <p:sldId id="2076138513" r:id="rId35"/>
    <p:sldId id="2076138532" r:id="rId36"/>
    <p:sldId id="2076138533" r:id="rId37"/>
    <p:sldId id="2076138494" r:id="rId38"/>
    <p:sldId id="2076138536" r:id="rId39"/>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Welcome" id="{14D70C25-0413-A24B-B22A-8EE89C82326F}">
          <p14:sldIdLst/>
        </p14:section>
        <p14:section name="Intro" id="{46270716-ADD9-4020-9D8F-8F85831D4CCC}">
          <p14:sldIdLst>
            <p14:sldId id="2076138423"/>
            <p14:sldId id="2076138530"/>
            <p14:sldId id="2076138489"/>
            <p14:sldId id="2076138488"/>
            <p14:sldId id="2076138495"/>
            <p14:sldId id="2076138486"/>
          </p14:sldIdLst>
        </p14:section>
        <p14:section name="Teamwork" id="{444C47B0-9909-45A1-94E7-EB38474B3D68}">
          <p14:sldIdLst>
            <p14:sldId id="2076138490"/>
            <p14:sldId id="2076138535"/>
            <p14:sldId id="2076138472"/>
            <p14:sldId id="2076138473"/>
            <p14:sldId id="2076138528"/>
            <p14:sldId id="2076138531"/>
          </p14:sldIdLst>
        </p14:section>
        <p14:section name="Professional Communication" id="{EA5801E8-DC57-4401-8F0E-2D5CF2A77A66}">
          <p14:sldIdLst>
            <p14:sldId id="2076138491"/>
            <p14:sldId id="2076138470"/>
            <p14:sldId id="2076138476"/>
          </p14:sldIdLst>
        </p14:section>
        <p14:section name="Diversity" id="{3B24BE0C-D16E-4BFB-8B4C-D97D0EF77FB1}">
          <p14:sldIdLst>
            <p14:sldId id="2076138493"/>
            <p14:sldId id="2076138501"/>
            <p14:sldId id="2076138478"/>
            <p14:sldId id="2076138479"/>
            <p14:sldId id="2076138537"/>
            <p14:sldId id="2076138499"/>
          </p14:sldIdLst>
        </p14:section>
        <p14:section name="Emotional Intelligence" id="{92CE09DF-CC3A-4D71-83DE-C07AA8955306}">
          <p14:sldIdLst>
            <p14:sldId id="2076138496"/>
            <p14:sldId id="2076138445"/>
            <p14:sldId id="2076138524"/>
            <p14:sldId id="2076138523"/>
            <p14:sldId id="2076138534"/>
            <p14:sldId id="2076138526"/>
            <p14:sldId id="2076138525"/>
            <p14:sldId id="2076138513"/>
          </p14:sldIdLst>
        </p14:section>
        <p14:section name="Bringing to Work" id="{931A2C32-00C7-4733-A8C8-90CCBE3B80F6}">
          <p14:sldIdLst>
            <p14:sldId id="2076138532"/>
            <p14:sldId id="2076138533"/>
          </p14:sldIdLst>
        </p14:section>
        <p14:section name="Conclusion" id="{30C8961C-30E8-4B59-8B9A-149FE6598355}">
          <p14:sldIdLst>
            <p14:sldId id="2076138494"/>
            <p14:sldId id="2076138536"/>
          </p14:sldIdLst>
        </p14:section>
        <p14:section name="Content Design" id="{FB6EE416-AF16-AF40-804B-633D4962DAEE}">
          <p14:sldIdLst/>
        </p14:section>
      </p14:sectionLst>
    </p:ext>
    <p:ext uri="{EFAFB233-063F-42B5-8137-9DF3F51BA10A}">
      <p15:sldGuideLst xmlns:p15="http://schemas.microsoft.com/office/powerpoint/2012/main">
        <p15:guide id="2" orient="horz" pos="640" userDrawn="1">
          <p15:clr>
            <a:srgbClr val="A4A3A4"/>
          </p15:clr>
        </p15:guide>
        <p15:guide id="3"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D8B070E-88AA-DAF8-8EC6-D9C5220818CF}" name="christineassaf" initials="ch" userId="S::christineassaf_hotmail.com#ext#@microsoft.onmicrosoft.com::4117ab55-9e0a-44e5-9384-7d32e9b1d44e" providerId="AD"/>
  <p188:author id="{D0B23B14-3592-B55A-030F-6CCDAF54B62E}" name="William Assaf" initials="WA" userId="S::wiassaf@microsoft.com::6321aac1-eebf-4722-9b5c-a5ee2b217578" providerId="AD"/>
  <p188:author id="{097E9E3C-0296-9C85-5AD8-075DE372EF69}" name="Nina Navazio" initials="NN" userId="S::ninanavazio@microsoft.com::f5877d0a-7add-46be-8812-e4ebb2c57f69" providerId="AD"/>
  <p188:author id="{D163219B-5F7A-35E0-AFD7-6CDFB0FC01C0}" name="Christopher De Felippo" initials="CDF" userId="S::chdefeli@microsoft.com::e9758b15-0ae6-4ef2-bcad-66b04ea9f591" providerId="AD"/>
  <p188:author id="{7B8900E0-F291-0268-5C94-D8B0693FC660}" name="Deepti Vaidyanathan" initials="DV" userId="S::deeptivai@microsoft.com::d3f2712c-13e9-42bb-ab8c-92148060916a"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5" name="Author" initials="A"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B2E58"/>
    <a:srgbClr val="FFFFFF"/>
    <a:srgbClr val="8661C5"/>
    <a:srgbClr val="666666"/>
    <a:srgbClr val="000000"/>
    <a:srgbClr val="D2D2D2"/>
    <a:srgbClr val="F2EDFA"/>
    <a:srgbClr val="D59DFF"/>
    <a:srgbClr val="E1DFE6"/>
    <a:srgbClr val="2F2F2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49746" autoAdjust="0"/>
    <p:restoredTop sz="58130" autoAdjust="0"/>
  </p:normalViewPr>
  <p:slideViewPr>
    <p:cSldViewPr snapToGrid="0">
      <p:cViewPr varScale="1">
        <p:scale>
          <a:sx n="92" d="100"/>
          <a:sy n="92" d="100"/>
        </p:scale>
        <p:origin x="2436" y="102"/>
      </p:cViewPr>
      <p:guideLst>
        <p:guide orient="horz" pos="640"/>
        <p:guide pos="3840"/>
      </p:guideLst>
    </p:cSldViewPr>
  </p:slideViewPr>
  <p:notesTextViewPr>
    <p:cViewPr>
      <p:scale>
        <a:sx n="1" d="1"/>
        <a:sy n="1" d="1"/>
      </p:scale>
      <p:origin x="0" y="0"/>
    </p:cViewPr>
  </p:notesTextViewPr>
  <p:notesViewPr>
    <p:cSldViewPr snapToGrid="0">
      <p:cViewPr varScale="1">
        <p:scale>
          <a:sx n="66" d="100"/>
          <a:sy n="66" d="100"/>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commentAuthors" Target="commentAuthors.xml"/><Relationship Id="rId47" Type="http://schemas.microsoft.com/office/2018/10/relationships/authors" Target="authors.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notesMaster" Target="notesMasters/notesMaster1.xml"/><Relationship Id="rId45"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presProps" Target="presProps.xml"/><Relationship Id="rId8" Type="http://schemas.openxmlformats.org/officeDocument/2006/relationships/slide" Target="slides/slide2.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tableStyles" Target="tableStyles.xml"/><Relationship Id="rId20" Type="http://schemas.openxmlformats.org/officeDocument/2006/relationships/slide" Target="slides/slide14.xml"/><Relationship Id="rId41"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9/5/2023 9:48 AM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9/5/2023 9:47 AM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850" dirty="0">
              <a:latin typeface="Segoe UI"/>
              <a:cs typeface="Segoe UI"/>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9/5/2023 9:47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7088269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0"/>
              </a:spcAft>
              <a:defRPr/>
            </a:pPr>
            <a:r>
              <a:rPr lang="en-US" sz="850">
                <a:latin typeface="Segoe UI"/>
                <a:cs typeface="Segoe UI"/>
              </a:rPr>
              <a:t>&lt;Deepti&gt;</a:t>
            </a:r>
          </a:p>
          <a:p>
            <a:pPr>
              <a:spcAft>
                <a:spcPts val="0"/>
              </a:spcAft>
              <a:defRPr/>
            </a:pPr>
            <a:r>
              <a:rPr lang="en-US" sz="850">
                <a:latin typeface="Segoe UI"/>
                <a:cs typeface="Segoe UI"/>
              </a:rPr>
              <a:t>A team still needs to be motivated, and heuristic or creative work is intrinsically motivating.</a:t>
            </a:r>
          </a:p>
          <a:p>
            <a:pPr>
              <a:spcAft>
                <a:spcPts val="0"/>
              </a:spcAft>
              <a:defRPr/>
            </a:pPr>
            <a:r>
              <a:rPr lang="en-US" sz="850">
                <a:latin typeface="Segoe UI"/>
                <a:cs typeface="Segoe UI"/>
              </a:rPr>
              <a:t> The Main Storyteller provides an entire world for the players to explore, and ideally plenty of plot hooks for players to feel like their creative decisions matter in the scope of the story. In my job as a software engineer, I find myself drawn to tasks like working on design documents and bringing those designs to life in code, because I get to flex my creative muscles and I feel invested in the outcome of whatever solution I make. </a:t>
            </a:r>
          </a:p>
          <a:p>
            <a:pPr>
              <a:spcAft>
                <a:spcPts val="0"/>
              </a:spcAft>
              <a:defRPr/>
            </a:pPr>
            <a:endParaRPr lang="en-US" sz="1100">
              <a:latin typeface="Calibri" panose="020F0502020204030204" pitchFamily="34" charset="0"/>
              <a:cs typeface="Calibri" panose="020F0502020204030204" pitchFamily="34" charset="0"/>
            </a:endParaRPr>
          </a:p>
          <a:p>
            <a:pPr>
              <a:spcAft>
                <a:spcPts val="0"/>
              </a:spcAft>
              <a:defRPr/>
            </a:pPr>
            <a:r>
              <a:rPr lang="en-US" sz="1100">
                <a:effectLst/>
                <a:latin typeface="Calibri"/>
                <a:cs typeface="Calibri"/>
              </a:rPr>
              <a:t>Don't tell your team that they must to do x y and z. Tell them they need to get to z</a:t>
            </a:r>
            <a:r>
              <a:rPr lang="en-US" sz="1100">
                <a:latin typeface="Calibri"/>
                <a:cs typeface="Calibri"/>
              </a:rPr>
              <a:t>, and let them explore the possibilities of how to get there. Whether it's resolving a bug or slaying a dragon, </a:t>
            </a:r>
            <a:r>
              <a:rPr lang="en-US" sz="1100">
                <a:effectLst/>
                <a:latin typeface="Calibri"/>
                <a:cs typeface="Calibri"/>
              </a:rPr>
              <a:t>think about the quests in your workplace or gaming table. Learn to recognize where constraints </a:t>
            </a:r>
            <a:r>
              <a:rPr lang="en-US" sz="1100">
                <a:latin typeface="Calibri"/>
                <a:cs typeface="Calibri"/>
              </a:rPr>
              <a:t>discourage</a:t>
            </a:r>
            <a:r>
              <a:rPr lang="en-US" sz="1100">
                <a:effectLst/>
                <a:latin typeface="Calibri"/>
                <a:cs typeface="Calibri"/>
              </a:rPr>
              <a:t> innovation and creativity.</a:t>
            </a:r>
            <a:r>
              <a:rPr lang="en-US" sz="1100">
                <a:latin typeface="Calibri"/>
                <a:cs typeface="Calibri"/>
              </a:rPr>
              <a:t> </a:t>
            </a:r>
            <a:endParaRPr lang="en-US" sz="1100">
              <a:effectLst/>
              <a:latin typeface="Calibri"/>
              <a:ea typeface="Calibri"/>
              <a:cs typeface="Calibri"/>
            </a:endParaRPr>
          </a:p>
          <a:p>
            <a:pPr rtl="0" fontAlgn="ctr">
              <a:spcBef>
                <a:spcPts val="0"/>
              </a:spcBef>
              <a:spcAft>
                <a:spcPts val="0"/>
              </a:spcAft>
              <a:buFont typeface="Arial" panose="020B0604020202020204" pitchFamily="34" charset="0"/>
              <a:buNone/>
            </a:pPr>
            <a:r>
              <a:rPr lang="en-US" sz="1100" b="1">
                <a:effectLst/>
                <a:latin typeface="Calibri"/>
                <a:cs typeface="Calibri"/>
              </a:rPr>
              <a:t>&lt;click&gt;</a:t>
            </a:r>
            <a:endParaRPr lang="en-US" sz="1100" b="1">
              <a:effectLst/>
              <a:latin typeface="Calibri"/>
              <a:ea typeface="Calibri"/>
              <a:cs typeface="Calibri"/>
            </a:endParaRPr>
          </a:p>
          <a:p>
            <a:pPr fontAlgn="ctr">
              <a:spcAft>
                <a:spcPts val="0"/>
              </a:spcAft>
            </a:pPr>
            <a:r>
              <a:rPr lang="en-US" sz="1100">
                <a:effectLst/>
                <a:latin typeface="Calibri"/>
                <a:cs typeface="Calibri"/>
              </a:rPr>
              <a:t>When leading a team or a gaming table, make sure to allow teams to have some ownership over creative processes</a:t>
            </a:r>
            <a:r>
              <a:rPr lang="en-US" sz="1100">
                <a:latin typeface="Calibri"/>
                <a:cs typeface="Calibri"/>
              </a:rPr>
              <a:t>. By doing so, you’re helping your team feel invested in whatever you’re working towards, whether that’s avenging a player character’s fallen family or designing a new feature in a product. Don't</a:t>
            </a:r>
            <a:r>
              <a:rPr lang="en-US" sz="1100">
                <a:effectLst/>
                <a:latin typeface="Calibri"/>
                <a:cs typeface="Calibri"/>
              </a:rPr>
              <a:t> do all the creativity for them. Can you imagine how boring of a game it would be if the Main Storyteller was performing a monologue about how each character made these exact choices, to slay the dragon in this particular way,</a:t>
            </a:r>
            <a:r>
              <a:rPr lang="en-US" sz="1100">
                <a:latin typeface="Calibri"/>
                <a:cs typeface="Calibri"/>
              </a:rPr>
              <a:t> </a:t>
            </a:r>
            <a:r>
              <a:rPr lang="en-US" sz="1100">
                <a:effectLst/>
                <a:latin typeface="Calibri"/>
                <a:cs typeface="Calibri"/>
              </a:rPr>
              <a:t>and </a:t>
            </a:r>
            <a:r>
              <a:rPr lang="en-US" sz="1100">
                <a:latin typeface="Calibri"/>
                <a:cs typeface="Calibri"/>
              </a:rPr>
              <a:t>using these specific spells?</a:t>
            </a:r>
            <a:endParaRPr lang="en-US" sz="1100">
              <a:effectLst/>
              <a:latin typeface="Calibri"/>
              <a:cs typeface="Calibri"/>
            </a:endParaRPr>
          </a:p>
          <a:p>
            <a:pPr fontAlgn="ctr">
              <a:spcAft>
                <a:spcPts val="0"/>
              </a:spcAft>
            </a:pPr>
            <a:r>
              <a:rPr lang="en-US" sz="1100" b="1">
                <a:effectLst/>
                <a:latin typeface="Calibri"/>
                <a:cs typeface="Calibri"/>
              </a:rPr>
              <a:t>&lt;click&gt;</a:t>
            </a:r>
            <a:endParaRPr lang="en-US" sz="1100" b="1">
              <a:effectLst/>
              <a:latin typeface="Calibri"/>
              <a:ea typeface="Calibri"/>
              <a:cs typeface="Calibri"/>
            </a:endParaRPr>
          </a:p>
          <a:p>
            <a:pPr fontAlgn="ctr">
              <a:spcAft>
                <a:spcPts val="0"/>
              </a:spcAft>
            </a:pPr>
            <a:r>
              <a:rPr lang="en-US" sz="1100">
                <a:effectLst/>
                <a:latin typeface="Calibri"/>
                <a:cs typeface="Calibri"/>
              </a:rPr>
              <a:t>Too often, our workplaces and gaming tables talk a big game about creativity and innovation, then immediately stifle it with rigid </a:t>
            </a:r>
            <a:r>
              <a:rPr lang="en-US" sz="1100">
                <a:latin typeface="Calibri"/>
                <a:cs typeface="Calibri"/>
              </a:rPr>
              <a:t>processes or old</a:t>
            </a:r>
            <a:r>
              <a:rPr lang="en-US" sz="1100">
                <a:effectLst/>
                <a:latin typeface="Calibri"/>
                <a:cs typeface="Calibri"/>
              </a:rPr>
              <a:t> rules or poorly run meetings that waste everyone's time.</a:t>
            </a:r>
            <a:endParaRPr lang="en-US" sz="1100">
              <a:latin typeface="Calibri"/>
              <a:ea typeface="Calibri"/>
              <a:cs typeface="Calibri"/>
            </a:endParaRPr>
          </a:p>
          <a:p>
            <a:pPr>
              <a:spcAft>
                <a:spcPts val="0"/>
              </a:spcAft>
            </a:pPr>
            <a:r>
              <a:rPr lang="en-US" sz="1100">
                <a:latin typeface="Calibri"/>
                <a:cs typeface="Calibri"/>
              </a:rPr>
              <a:t>Instead, we should strive for supportive, co-operative, and creative teams and tables that let each member explore their ideas. Because more often than not, by letting the team find their own way on the path to Z, they will find solutions that you never even considered before, and that is where innovation starts.</a:t>
            </a:r>
          </a:p>
          <a:p>
            <a:pPr>
              <a:spcAft>
                <a:spcPts val="0"/>
              </a:spcAft>
            </a:pPr>
            <a:r>
              <a:rPr lang="en-US" sz="1100">
                <a:latin typeface="Calibri"/>
                <a:ea typeface="Calibri"/>
                <a:cs typeface="Calibri"/>
              </a:rPr>
              <a:t>&lt;pass to Nina&gt;</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9/5/2023 9:47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10</a:t>
            </a:fld>
            <a:endParaRPr lang="en-US"/>
          </a:p>
        </p:txBody>
      </p:sp>
    </p:spTree>
    <p:extLst>
      <p:ext uri="{BB962C8B-B14F-4D97-AF65-F5344CB8AC3E}">
        <p14:creationId xmlns:p14="http://schemas.microsoft.com/office/powerpoint/2010/main" val="25716229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0"/>
              </a:spcAft>
            </a:pPr>
            <a:r>
              <a:rPr lang="en-US" sz="850">
                <a:latin typeface="Segoe UI"/>
                <a:cs typeface="Segoe UI"/>
              </a:rPr>
              <a:t> &lt;nina&gt;</a:t>
            </a:r>
          </a:p>
          <a:p>
            <a:pPr>
              <a:spcAft>
                <a:spcPts val="0"/>
              </a:spcAft>
            </a:pPr>
            <a:r>
              <a:rPr lang="en-US" sz="850">
                <a:latin typeface="Segoe UI"/>
                <a:ea typeface="Calibri"/>
                <a:cs typeface="Segoe UI"/>
              </a:rPr>
              <a:t>Not only do TTRPGs emphasize the need for creative motivation, but it also lets us practice a muscle we use basically every day: problem solving.</a:t>
            </a:r>
          </a:p>
          <a:p>
            <a:pPr>
              <a:spcAft>
                <a:spcPts val="0"/>
              </a:spcAft>
            </a:pPr>
            <a:endParaRPr lang="en-US" sz="850">
              <a:latin typeface="Segoe UI"/>
              <a:ea typeface="Calibri"/>
              <a:cs typeface="Segoe UI"/>
            </a:endParaRPr>
          </a:p>
          <a:p>
            <a:pPr>
              <a:spcAft>
                <a:spcPts val="0"/>
              </a:spcAft>
            </a:pPr>
            <a:r>
              <a:rPr lang="en-US" sz="850">
                <a:latin typeface="Segoe UI"/>
                <a:ea typeface="Calibri"/>
                <a:cs typeface="Segoe UI"/>
              </a:rPr>
              <a:t>Our real-life problems, like how to deliver a project on a timeline, can seem huge and overwhelming. But a side-quest to deliver a flower by a certain deadline to an Earl? Now that's exciting. TTRPGs can act as an abstract filter for our everyday worries—and help us figure them out in a safe space where it's OK to not deliver on time, but at the same time learn </a:t>
            </a:r>
            <a:r>
              <a:rPr lang="en-US" sz="850" i="1">
                <a:latin typeface="Segoe UI"/>
                <a:ea typeface="Calibri"/>
                <a:cs typeface="Segoe UI"/>
              </a:rPr>
              <a:t>how</a:t>
            </a:r>
            <a:r>
              <a:rPr lang="en-US" sz="850">
                <a:latin typeface="Segoe UI"/>
                <a:ea typeface="Calibri"/>
                <a:cs typeface="Segoe UI"/>
              </a:rPr>
              <a:t> we could've delivered and what we'll do better in the next quest.  </a:t>
            </a:r>
            <a:r>
              <a:rPr lang="en-US" sz="850" b="1">
                <a:latin typeface="Segoe UI"/>
                <a:ea typeface="Calibri"/>
                <a:cs typeface="Segoe UI"/>
              </a:rPr>
              <a:t>&lt;click&gt;</a:t>
            </a:r>
            <a:br>
              <a:rPr lang="en-US" sz="850">
                <a:latin typeface="Segoe UI"/>
                <a:ea typeface="Calibri"/>
                <a:cs typeface="Segoe UI"/>
              </a:rPr>
            </a:br>
            <a:br>
              <a:rPr lang="en-US" sz="850">
                <a:latin typeface="Segoe UI"/>
                <a:ea typeface="Calibri"/>
                <a:cs typeface="Segoe UI"/>
              </a:rPr>
            </a:br>
            <a:r>
              <a:rPr lang="en-US" sz="850">
                <a:latin typeface="Segoe UI"/>
                <a:ea typeface="Calibri"/>
                <a:cs typeface="Segoe UI"/>
              </a:rPr>
              <a:t>Instead of feeling pressure from other teams, managers, or third parties, in a TTRPG you only feel pressure from... dragons, or Queens, or the imminent collapse of some mountain top you're on. These problems are still real, but it's much easier to take a step back and ask, "What should my character do?" Instead of getting caught up in all the emotions and stressors that would realistically overwhelm someone in a situation like that.</a:t>
            </a:r>
          </a:p>
          <a:p>
            <a:pPr>
              <a:spcAft>
                <a:spcPts val="0"/>
              </a:spcAft>
            </a:pPr>
            <a:endParaRPr lang="en-US" sz="850">
              <a:latin typeface="Segoe UI"/>
              <a:ea typeface="Calibri"/>
              <a:cs typeface="Segoe UI"/>
            </a:endParaRPr>
          </a:p>
          <a:p>
            <a:pPr>
              <a:spcAft>
                <a:spcPts val="0"/>
              </a:spcAft>
            </a:pPr>
            <a:r>
              <a:rPr lang="en-US" sz="850">
                <a:latin typeface="Segoe UI"/>
                <a:ea typeface="Calibri"/>
                <a:cs typeface="Segoe UI"/>
              </a:rPr>
              <a:t>By practicing that skill of stepping back and asking, "What should I do here?" as well as working with your fellow players to figure out exactly what you should all do as a team, you are getting better at the transferrable skills TTRPGs are so good at teaching.</a:t>
            </a:r>
          </a:p>
          <a:p>
            <a:pPr>
              <a:spcAft>
                <a:spcPts val="0"/>
              </a:spcAft>
            </a:pPr>
            <a:endParaRPr lang="en-US" sz="850">
              <a:latin typeface="Segoe UI"/>
              <a:ea typeface="Calibri"/>
              <a:cs typeface="Segoe UI"/>
            </a:endParaRPr>
          </a:p>
          <a:p>
            <a:pPr>
              <a:spcAft>
                <a:spcPts val="0"/>
              </a:spcAft>
            </a:pPr>
            <a:r>
              <a:rPr lang="en-US" sz="850">
                <a:latin typeface="Segoe UI"/>
                <a:ea typeface="Calibri"/>
                <a:cs typeface="Segoe UI"/>
              </a:rPr>
              <a:t>&lt;pass to Deepti&gt;</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9/5/2023 9:47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16268838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50">
                <a:latin typeface="Segoe UI"/>
                <a:cs typeface="Segoe UI"/>
              </a:rPr>
              <a:t>&lt;Deepti&gt;</a:t>
            </a:r>
          </a:p>
          <a:p>
            <a:r>
              <a:rPr lang="en-US" sz="850">
                <a:latin typeface="Segoe UI"/>
                <a:cs typeface="Segoe UI"/>
              </a:rPr>
              <a:t>Co-operative and creative teams</a:t>
            </a:r>
            <a:r>
              <a:rPr lang="en-US" sz="850">
                <a:effectLst/>
                <a:latin typeface="Segoe UI"/>
                <a:cs typeface="Segoe UI"/>
              </a:rPr>
              <a:t> are </a:t>
            </a:r>
            <a:r>
              <a:rPr lang="en-US" sz="850">
                <a:latin typeface="Segoe UI"/>
                <a:cs typeface="Segoe UI"/>
              </a:rPr>
              <a:t>almost never in constant agreement</a:t>
            </a:r>
            <a:r>
              <a:rPr lang="en-US" sz="850">
                <a:effectLst/>
                <a:latin typeface="Segoe UI"/>
                <a:cs typeface="Segoe UI"/>
              </a:rPr>
              <a:t>, and </a:t>
            </a:r>
            <a:r>
              <a:rPr lang="en-US" sz="850">
                <a:latin typeface="Segoe UI"/>
                <a:cs typeface="Segoe UI"/>
              </a:rPr>
              <a:t>whether your team is trying </a:t>
            </a:r>
            <a:r>
              <a:rPr lang="en-US" sz="850">
                <a:effectLst/>
                <a:latin typeface="Segoe UI"/>
                <a:cs typeface="Segoe UI"/>
              </a:rPr>
              <a:t>to </a:t>
            </a:r>
            <a:r>
              <a:rPr lang="en-US" sz="850">
                <a:latin typeface="Segoe UI"/>
                <a:cs typeface="Segoe UI"/>
              </a:rPr>
              <a:t>infiltrate </a:t>
            </a:r>
            <a:r>
              <a:rPr lang="en-US" sz="850">
                <a:effectLst/>
                <a:latin typeface="Segoe UI"/>
                <a:cs typeface="Segoe UI"/>
              </a:rPr>
              <a:t>a </a:t>
            </a:r>
            <a:r>
              <a:rPr lang="en-US" sz="850">
                <a:latin typeface="Segoe UI"/>
                <a:cs typeface="Segoe UI"/>
              </a:rPr>
              <a:t>castle </a:t>
            </a:r>
            <a:r>
              <a:rPr lang="en-US" sz="850">
                <a:effectLst/>
                <a:latin typeface="Segoe UI"/>
                <a:cs typeface="Segoe UI"/>
              </a:rPr>
              <a:t>or </a:t>
            </a:r>
            <a:r>
              <a:rPr lang="en-US" sz="850">
                <a:latin typeface="Segoe UI"/>
                <a:cs typeface="Segoe UI"/>
              </a:rPr>
              <a:t>collaborating on a project there are bound to be some disagreements</a:t>
            </a:r>
            <a:r>
              <a:rPr lang="en-US" sz="850">
                <a:effectLst/>
                <a:latin typeface="Segoe UI"/>
                <a:cs typeface="Segoe UI"/>
              </a:rPr>
              <a:t>.</a:t>
            </a:r>
            <a:r>
              <a:rPr lang="en-US" sz="850">
                <a:latin typeface="Segoe UI"/>
                <a:cs typeface="Segoe UI"/>
              </a:rPr>
              <a:t> </a:t>
            </a:r>
          </a:p>
          <a:p>
            <a:r>
              <a:rPr lang="en-US" sz="850" b="1">
                <a:latin typeface="Segoe UI"/>
                <a:cs typeface="Segoe UI"/>
              </a:rPr>
              <a:t>&lt;click&gt;</a:t>
            </a:r>
          </a:p>
          <a:p>
            <a:r>
              <a:rPr lang="en-US" sz="850">
                <a:latin typeface="Segoe UI"/>
                <a:cs typeface="Segoe UI"/>
              </a:rPr>
              <a:t>When your team is arguing with each other, as a leader its important in that moment to remind everyone of the team's ultimate goal in that discussion. As the Main Storyteller, if the PCs are getting a bit heated deciding how to fight the BBEG, you can remind them of what the ultimate goal of every TTRPG is: to tell a cool story together. It helps them remember that there isn't a single solution to whatever problem they're facing, as long as they're having fun they're "winning" the game! Similarly at work, refocusing your team on what needs to be delivered can turn tiresome arguments into productive discussions. </a:t>
            </a:r>
          </a:p>
          <a:p>
            <a:r>
              <a:rPr lang="en-US" sz="850" b="1">
                <a:latin typeface="Segoe UI"/>
                <a:cs typeface="Segoe UI"/>
              </a:rPr>
              <a:t>&lt;click&gt;</a:t>
            </a:r>
          </a:p>
          <a:p>
            <a:r>
              <a:rPr lang="en-US" sz="850">
                <a:latin typeface="Segoe UI"/>
                <a:cs typeface="Segoe UI"/>
              </a:rPr>
              <a:t>Whether you’re a Main Storyteller or a manager, you can help lead your team through conflicts by balancing open discussion and decisiveness. To ensure everyone has a voice at the table, its important that you understand how the power dynamics within your team may impact member participation. The new player at a table may not want to voice dissent against an experienced player’s plan, and similarly it can be difficult for a new-hire to question a more senior member of their team during a discussion. In my workplace, I’ve seen things like anonymous feedback forms, team member shout-outs, and the </a:t>
            </a:r>
            <a:r>
              <a:rPr lang="en-US" sz="900">
                <a:latin typeface="Calibri"/>
                <a:cs typeface="Calibri"/>
              </a:rPr>
              <a:t>Teams</a:t>
            </a:r>
            <a:r>
              <a:rPr lang="en-US" sz="900">
                <a:effectLst/>
                <a:latin typeface="Calibri"/>
                <a:cs typeface="Calibri"/>
              </a:rPr>
              <a:t> hand-raise feature during </a:t>
            </a:r>
            <a:r>
              <a:rPr lang="en-US" sz="900">
                <a:latin typeface="Calibri"/>
                <a:cs typeface="Calibri"/>
              </a:rPr>
              <a:t>meetings, etc.</a:t>
            </a:r>
            <a:r>
              <a:rPr lang="en-US" sz="900">
                <a:effectLst/>
                <a:latin typeface="Calibri"/>
                <a:cs typeface="Calibri"/>
              </a:rPr>
              <a:t> be leveraged to encourage participation from </a:t>
            </a:r>
            <a:r>
              <a:rPr lang="en-US" sz="900">
                <a:latin typeface="Calibri"/>
                <a:cs typeface="Calibri"/>
              </a:rPr>
              <a:t>everyone</a:t>
            </a:r>
            <a:r>
              <a:rPr lang="en-US" sz="900">
                <a:effectLst/>
                <a:latin typeface="Calibri"/>
                <a:cs typeface="Calibri"/>
              </a:rPr>
              <a:t>.</a:t>
            </a:r>
            <a:r>
              <a:rPr lang="en-US" sz="900">
                <a:latin typeface="Calibri"/>
                <a:cs typeface="Calibri"/>
              </a:rPr>
              <a:t> </a:t>
            </a:r>
            <a:r>
              <a:rPr lang="en-US" sz="900" strike="sngStrike">
                <a:latin typeface="Calibri"/>
                <a:cs typeface="Calibri"/>
              </a:rPr>
              <a:t>All of these are tools to show the novice members of your team that their opinions are supported and valued.</a:t>
            </a:r>
            <a:r>
              <a:rPr lang="en-US" sz="900">
                <a:latin typeface="Calibri"/>
                <a:cs typeface="Calibri"/>
              </a:rPr>
              <a:t> At the same time, it's equally important to ensure the conversations are leading to some sort of decision, lest we spend an hour on one round of combat or waste our workday in useless meetings.</a:t>
            </a:r>
            <a:endParaRPr lang="en-US" sz="850">
              <a:cs typeface="Segoe UI"/>
            </a:endParaRPr>
          </a:p>
          <a:p>
            <a:r>
              <a:rPr lang="en-US" sz="900" b="1">
                <a:effectLst/>
                <a:latin typeface="Calibri"/>
                <a:cs typeface="Calibri"/>
              </a:rPr>
              <a:t>&lt;click&gt;</a:t>
            </a:r>
          </a:p>
          <a:p>
            <a:r>
              <a:rPr lang="en-US" sz="850">
                <a:latin typeface="Segoe UI"/>
                <a:cs typeface="Segoe UI"/>
              </a:rPr>
              <a:t>When you’re in the middle of a conflict with a co-worker or fellow player, it can sometimes be difficult to see past your own perspective. Everyone on your team plays a part in promoting empathy for each other. As a Main Storyteller or manager, you can start the conversations within your group or facilitate conflict resolution as a neutral party so that people can talk TO each other, not AT each other. As players or co-workers, we can check in with each other regularly and practice empathy ourselves, which we’ll speak to more later in the presentation.</a:t>
            </a:r>
          </a:p>
          <a:p>
            <a:endParaRPr lang="en-US" sz="850">
              <a:effectLst/>
              <a:latin typeface="Segoe UI"/>
              <a:cs typeface="Segoe UI"/>
            </a:endParaRPr>
          </a:p>
          <a:p>
            <a:r>
              <a:rPr lang="en-US" sz="850">
                <a:effectLst/>
                <a:latin typeface="Segoe UI"/>
                <a:cs typeface="Segoe UI"/>
              </a:rPr>
              <a:t>Now I’ll pass it off to William to elaborate on how TTRPGs can help all professional communication</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9/5/2023 9:47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12</a:t>
            </a:fld>
            <a:endParaRPr lang="en-US"/>
          </a:p>
        </p:txBody>
      </p:sp>
    </p:spTree>
    <p:extLst>
      <p:ext uri="{BB962C8B-B14F-4D97-AF65-F5344CB8AC3E}">
        <p14:creationId xmlns:p14="http://schemas.microsoft.com/office/powerpoint/2010/main" val="23523425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a:latin typeface="Segoe UI"/>
                <a:cs typeface="Segoe UI"/>
              </a:rPr>
              <a:t>&lt;william&gt;</a:t>
            </a:r>
          </a:p>
          <a:p>
            <a:r>
              <a:rPr lang="en-US" sz="1600">
                <a:latin typeface="Segoe UI"/>
                <a:cs typeface="Segoe UI"/>
              </a:rPr>
              <a:t>Being an engaging presenter </a:t>
            </a:r>
            <a:r>
              <a:rPr lang="en-US" sz="1600" b="0" i="0">
                <a:effectLst/>
                <a:latin typeface="Segoe UI"/>
                <a:cs typeface="Segoe UI"/>
              </a:rPr>
              <a:t>is </a:t>
            </a:r>
            <a:r>
              <a:rPr lang="en-US" sz="1600">
                <a:latin typeface="Segoe UI"/>
                <a:cs typeface="Segoe UI"/>
              </a:rPr>
              <a:t>a valuable life</a:t>
            </a:r>
            <a:r>
              <a:rPr lang="en-US" sz="1600" b="0" i="0">
                <a:effectLst/>
                <a:latin typeface="Segoe UI"/>
                <a:cs typeface="Segoe UI"/>
              </a:rPr>
              <a:t>, </a:t>
            </a:r>
            <a:r>
              <a:rPr lang="en-US" sz="1600">
                <a:latin typeface="Segoe UI"/>
                <a:cs typeface="Segoe UI"/>
              </a:rPr>
              <a:t>work</a:t>
            </a:r>
            <a:r>
              <a:rPr lang="en-US" sz="1600" b="0" i="0">
                <a:effectLst/>
                <a:latin typeface="Segoe UI"/>
                <a:cs typeface="Segoe UI"/>
              </a:rPr>
              <a:t>, </a:t>
            </a:r>
            <a:r>
              <a:rPr lang="en-US" sz="1600">
                <a:latin typeface="Segoe UI"/>
                <a:cs typeface="Segoe UI"/>
              </a:rPr>
              <a:t>and gaming skill</a:t>
            </a:r>
            <a:r>
              <a:rPr lang="en-US" sz="1600" b="0" i="0">
                <a:effectLst/>
                <a:latin typeface="Segoe UI"/>
                <a:cs typeface="Segoe UI"/>
              </a:rPr>
              <a:t>.</a:t>
            </a:r>
            <a:r>
              <a:rPr lang="en-US" sz="1600">
                <a:latin typeface="Segoe UI"/>
                <a:cs typeface="Segoe UI"/>
              </a:rPr>
              <a:t> </a:t>
            </a:r>
            <a:endParaRPr lang="en-US" sz="1600">
              <a:cs typeface="Segoe UI"/>
            </a:endParaRPr>
          </a:p>
          <a:p>
            <a:endParaRPr lang="en-US" sz="1600" b="0" i="0">
              <a:effectLst/>
            </a:endParaRPr>
          </a:p>
          <a:p>
            <a:r>
              <a:rPr lang="en-US" sz="1600">
                <a:latin typeface="Segoe UI"/>
                <a:cs typeface="Segoe UI"/>
              </a:rPr>
              <a:t>Running and playing at </a:t>
            </a:r>
            <a:r>
              <a:rPr lang="en-US" sz="1600" b="0" i="0">
                <a:effectLst/>
                <a:latin typeface="Segoe UI"/>
                <a:cs typeface="Segoe UI"/>
              </a:rPr>
              <a:t>a </a:t>
            </a:r>
            <a:r>
              <a:rPr lang="en-US" sz="1600">
                <a:latin typeface="Segoe UI"/>
                <a:cs typeface="Segoe UI"/>
              </a:rPr>
              <a:t>gaming </a:t>
            </a:r>
            <a:r>
              <a:rPr lang="en-US" sz="1600" b="0" i="0">
                <a:effectLst/>
                <a:latin typeface="Segoe UI"/>
                <a:cs typeface="Segoe UI"/>
              </a:rPr>
              <a:t>table with </a:t>
            </a:r>
            <a:r>
              <a:rPr lang="en-US" sz="1600">
                <a:latin typeface="Segoe UI"/>
                <a:cs typeface="Segoe UI"/>
              </a:rPr>
              <a:t>friends since I was ____ helped me develop a comfort level with my own voice, with improv, </a:t>
            </a:r>
            <a:r>
              <a:rPr lang="en-US" sz="1600" b="0" i="0">
                <a:effectLst/>
                <a:latin typeface="Segoe UI"/>
                <a:cs typeface="Segoe UI"/>
              </a:rPr>
              <a:t>and the </a:t>
            </a:r>
            <a:r>
              <a:rPr lang="en-US" sz="1600">
                <a:latin typeface="Segoe UI"/>
                <a:cs typeface="Segoe UI"/>
              </a:rPr>
              <a:t>ability to react to sudden redirections</a:t>
            </a:r>
            <a:r>
              <a:rPr lang="en-US" sz="1600" b="0" i="0">
                <a:effectLst/>
                <a:latin typeface="Segoe UI"/>
                <a:cs typeface="Segoe UI"/>
              </a:rPr>
              <a:t>.</a:t>
            </a:r>
            <a:r>
              <a:rPr lang="en-US" sz="1600">
                <a:latin typeface="Segoe UI"/>
                <a:cs typeface="Segoe UI"/>
              </a:rPr>
              <a:t> </a:t>
            </a:r>
          </a:p>
          <a:p>
            <a:endParaRPr lang="en-US" sz="1600"/>
          </a:p>
          <a:p>
            <a:r>
              <a:rPr lang="en-US" sz="1600">
                <a:latin typeface="Segoe UI"/>
                <a:cs typeface="Segoe UI"/>
              </a:rPr>
              <a:t>Most importantly, it gave me experience with preparation,</a:t>
            </a:r>
            <a:r>
              <a:rPr lang="en-US" sz="1600" b="0" i="0">
                <a:effectLst/>
                <a:latin typeface="Segoe UI"/>
                <a:cs typeface="Segoe UI"/>
              </a:rPr>
              <a:t> both </a:t>
            </a:r>
            <a:r>
              <a:rPr lang="en-US" sz="1600">
                <a:latin typeface="Segoe UI"/>
                <a:cs typeface="Segoe UI"/>
              </a:rPr>
              <a:t>before the event with my notes, and organizing my thoughts right before I need to say them. </a:t>
            </a:r>
          </a:p>
          <a:p>
            <a:endParaRPr lang="en-US" sz="1600">
              <a:latin typeface="Segoe UI"/>
              <a:cs typeface="Segoe UI"/>
            </a:endParaRPr>
          </a:p>
          <a:p>
            <a:r>
              <a:rPr lang="en-US" sz="1600">
                <a:latin typeface="Segoe UI"/>
                <a:cs typeface="Segoe UI"/>
              </a:rPr>
              <a:t>While delivering presentations, as when playing a game with friends, you want to keep everyone engaged and involved. Storytelling is universal, and everyone loves a good story.</a:t>
            </a:r>
            <a:endParaRPr lang="en-US" sz="160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9/5/2023 9:47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12319785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ctr" latinLnBrk="0" hangingPunct="1">
              <a:lnSpc>
                <a:spcPct val="90000"/>
              </a:lnSpc>
              <a:spcBef>
                <a:spcPts val="0"/>
              </a:spcBef>
              <a:spcAft>
                <a:spcPts val="0"/>
              </a:spcAft>
              <a:buClrTx/>
              <a:buSzTx/>
              <a:buFontTx/>
              <a:buNone/>
              <a:tabLst/>
              <a:defRPr/>
            </a:pPr>
            <a:r>
              <a:rPr lang="en-US" sz="1600">
                <a:latin typeface="+mn-lt"/>
                <a:cs typeface="Segoe UI"/>
              </a:rPr>
              <a:t>&lt;william&gt;</a:t>
            </a:r>
          </a:p>
          <a:p>
            <a:pPr fontAlgn="ctr">
              <a:spcAft>
                <a:spcPts val="0"/>
              </a:spcAft>
            </a:pPr>
            <a:r>
              <a:rPr lang="en-US" sz="1600">
                <a:effectLst/>
                <a:latin typeface="+mn-lt"/>
                <a:cs typeface="Calibri"/>
              </a:rPr>
              <a:t>As the Main Storyteller in a role playing game, the last thing you want to do is &lt;robot voice&gt; read monotonous, verbatim texts to your table, &lt;/robot voice&gt; or to worse, come across as disorganized</a:t>
            </a:r>
            <a:r>
              <a:rPr lang="en-US" sz="1600">
                <a:latin typeface="+mn-lt"/>
                <a:cs typeface="Calibri"/>
              </a:rPr>
              <a:t> and </a:t>
            </a:r>
            <a:r>
              <a:rPr lang="en-US" sz="1600">
                <a:effectLst/>
                <a:latin typeface="+mn-lt"/>
                <a:cs typeface="Calibri"/>
              </a:rPr>
              <a:t>disjointed</a:t>
            </a:r>
            <a:r>
              <a:rPr lang="en-US" sz="1600">
                <a:latin typeface="+mn-lt"/>
                <a:cs typeface="Calibri"/>
              </a:rPr>
              <a:t>. </a:t>
            </a:r>
            <a:r>
              <a:rPr lang="en-US" sz="1600">
                <a:effectLst/>
                <a:latin typeface="+mn-lt"/>
                <a:cs typeface="Calibri"/>
              </a:rPr>
              <a:t>You want to</a:t>
            </a:r>
            <a:r>
              <a:rPr lang="en-US" sz="1600">
                <a:latin typeface="+mn-lt"/>
                <a:cs typeface="Calibri"/>
              </a:rPr>
              <a:t> seamlessly </a:t>
            </a:r>
            <a:r>
              <a:rPr lang="en-US" sz="1600">
                <a:effectLst/>
                <a:latin typeface="+mn-lt"/>
                <a:cs typeface="Calibri"/>
              </a:rPr>
              <a:t>deliver descriptions</a:t>
            </a:r>
            <a:r>
              <a:rPr lang="en-US" sz="1600">
                <a:latin typeface="+mn-lt"/>
                <a:cs typeface="Calibri"/>
              </a:rPr>
              <a:t> of anything</a:t>
            </a:r>
            <a:r>
              <a:rPr lang="en-US" sz="1600">
                <a:effectLst/>
                <a:latin typeface="+mn-lt"/>
                <a:cs typeface="Calibri"/>
              </a:rPr>
              <a:t>, even if you’re making them up on the fly.</a:t>
            </a:r>
            <a:r>
              <a:rPr lang="en-US" sz="1600">
                <a:latin typeface="+mn-lt"/>
                <a:cs typeface="Calibri"/>
              </a:rPr>
              <a:t>  As a player, you want to be creative, and improvise solutions to the problems in the game, more than just swinging a sword. </a:t>
            </a:r>
            <a:endParaRPr lang="en-US" sz="1600">
              <a:effectLst/>
              <a:latin typeface="+mn-lt"/>
            </a:endParaRPr>
          </a:p>
          <a:p>
            <a:pPr rtl="0" fontAlgn="ctr">
              <a:spcBef>
                <a:spcPts val="0"/>
              </a:spcBef>
              <a:spcAft>
                <a:spcPts val="0"/>
              </a:spcAft>
              <a:buFont typeface="Courier New" panose="02070309020205020404" pitchFamily="49" charset="0"/>
              <a:buNone/>
            </a:pPr>
            <a:r>
              <a:rPr lang="en-US" sz="1600" b="1">
                <a:latin typeface="+mn-lt"/>
                <a:cs typeface="Calibri"/>
              </a:rPr>
              <a:t>&lt;click&gt;</a:t>
            </a:r>
            <a:endParaRPr lang="en-US" sz="1600" b="1">
              <a:effectLst/>
              <a:latin typeface="+mn-lt"/>
              <a:cs typeface="Calibri"/>
            </a:endParaRPr>
          </a:p>
          <a:p>
            <a:pPr fontAlgn="ctr">
              <a:spcAft>
                <a:spcPts val="0"/>
              </a:spcAft>
            </a:pPr>
            <a:r>
              <a:rPr lang="en-US" sz="1600">
                <a:effectLst/>
                <a:latin typeface="+mn-lt"/>
                <a:cs typeface="Calibri"/>
              </a:rPr>
              <a:t>As a professional communicator, much of the same applies. Organizations like Toastmasters provide ways to practice your professional communication and public </a:t>
            </a:r>
            <a:r>
              <a:rPr lang="en-US" sz="1600">
                <a:latin typeface="+mn-lt"/>
                <a:cs typeface="Calibri"/>
              </a:rPr>
              <a:t>speaking</a:t>
            </a:r>
            <a:r>
              <a:rPr lang="en-US" sz="1600">
                <a:effectLst/>
                <a:latin typeface="+mn-lt"/>
                <a:cs typeface="Calibri"/>
              </a:rPr>
              <a:t> skills in a constructive environment.</a:t>
            </a:r>
            <a:r>
              <a:rPr lang="en-US" sz="1600">
                <a:latin typeface="+mn-lt"/>
                <a:cs typeface="Calibri"/>
              </a:rPr>
              <a:t> </a:t>
            </a:r>
            <a:endParaRPr lang="en-US" sz="1600">
              <a:effectLst/>
              <a:latin typeface="+mn-lt"/>
              <a:cs typeface="Calibri"/>
            </a:endParaRPr>
          </a:p>
          <a:p>
            <a:pPr>
              <a:spcBef>
                <a:spcPts val="0"/>
              </a:spcBef>
              <a:spcAft>
                <a:spcPts val="0"/>
              </a:spcAft>
              <a:buFontTx/>
              <a:buNone/>
            </a:pPr>
            <a:endParaRPr lang="en-US" sz="1600">
              <a:effectLst/>
              <a:latin typeface="+mn-lt"/>
              <a:cs typeface="Calibri"/>
            </a:endParaRPr>
          </a:p>
          <a:p>
            <a:pPr>
              <a:spcAft>
                <a:spcPts val="0"/>
              </a:spcAft>
            </a:pPr>
            <a:r>
              <a:rPr lang="en-US" sz="1600">
                <a:latin typeface="+mn-lt"/>
                <a:cs typeface="Calibri"/>
              </a:rPr>
              <a:t>But if that's not your thing, you can learn similar lessons through TTRPGs. As the</a:t>
            </a:r>
            <a:r>
              <a:rPr lang="en-US" sz="1600">
                <a:effectLst/>
                <a:latin typeface="+mn-lt"/>
                <a:cs typeface="Calibri"/>
              </a:rPr>
              <a:t> Main Storyteller, by running a table and keeping everyone engaged,</a:t>
            </a:r>
            <a:r>
              <a:rPr lang="en-US" sz="1600">
                <a:latin typeface="+mn-lt"/>
                <a:cs typeface="Calibri"/>
              </a:rPr>
              <a:t> you're practicing similar skills that you</a:t>
            </a:r>
            <a:r>
              <a:rPr lang="en-US" sz="1600">
                <a:effectLst/>
                <a:latin typeface="+mn-lt"/>
                <a:cs typeface="Calibri"/>
              </a:rPr>
              <a:t> </a:t>
            </a:r>
            <a:r>
              <a:rPr lang="en-US" sz="1600">
                <a:latin typeface="+mn-lt"/>
                <a:cs typeface="Calibri"/>
              </a:rPr>
              <a:t>need when running, say, </a:t>
            </a:r>
            <a:r>
              <a:rPr lang="en-US" sz="1600">
                <a:effectLst/>
                <a:latin typeface="+mn-lt"/>
                <a:cs typeface="Calibri"/>
              </a:rPr>
              <a:t>an executive pitch meeting.</a:t>
            </a:r>
            <a:r>
              <a:rPr lang="en-US" sz="1600">
                <a:latin typeface="+mn-lt"/>
                <a:cs typeface="Calibri"/>
              </a:rPr>
              <a:t> </a:t>
            </a:r>
            <a:endParaRPr lang="en-US" sz="1600">
              <a:effectLst/>
              <a:latin typeface="+mn-lt"/>
              <a:cs typeface="Calibri"/>
            </a:endParaRPr>
          </a:p>
          <a:p>
            <a:pPr>
              <a:spcAft>
                <a:spcPts val="0"/>
              </a:spcAft>
            </a:pPr>
            <a:endParaRPr lang="en-US" sz="1600">
              <a:effectLst/>
              <a:latin typeface="+mn-lt"/>
              <a:cs typeface="Calibri"/>
            </a:endParaRPr>
          </a:p>
          <a:p>
            <a:pPr>
              <a:spcAft>
                <a:spcPts val="0"/>
              </a:spcAft>
            </a:pPr>
            <a:r>
              <a:rPr lang="en-US" sz="1600">
                <a:effectLst/>
                <a:latin typeface="+mn-lt"/>
                <a:cs typeface="Calibri"/>
              </a:rPr>
              <a:t>We’ll talk more about practice later, and how it’s important to developing the skills to engage innovation with </a:t>
            </a:r>
            <a:r>
              <a:rPr lang="en-US" sz="1600">
                <a:latin typeface="+mn-lt"/>
                <a:cs typeface="Calibri"/>
              </a:rPr>
              <a:t>emotional intelligence skills</a:t>
            </a:r>
            <a:r>
              <a:rPr lang="en-US" sz="1600">
                <a:effectLst/>
                <a:latin typeface="+mn-lt"/>
                <a:cs typeface="Calibri"/>
              </a:rPr>
              <a:t>.</a:t>
            </a:r>
          </a:p>
          <a:p>
            <a:pPr>
              <a:spcAft>
                <a:spcPts val="0"/>
              </a:spcAft>
            </a:pPr>
            <a:endParaRPr lang="en-US" sz="1600">
              <a:effectLst/>
              <a:latin typeface="+mn-lt"/>
              <a:cs typeface="Calibri"/>
            </a:endParaRPr>
          </a:p>
          <a:p>
            <a:pPr>
              <a:spcAft>
                <a:spcPts val="0"/>
              </a:spcAft>
            </a:pPr>
            <a:r>
              <a:rPr lang="en-US" sz="1600">
                <a:effectLst/>
                <a:latin typeface="+mn-lt"/>
                <a:cs typeface="Calibri"/>
              </a:rPr>
              <a:t>Some of the skills include, first off,</a:t>
            </a:r>
            <a:r>
              <a:rPr lang="en-US" sz="1600">
                <a:latin typeface="+mn-lt"/>
                <a:cs typeface="Calibri"/>
              </a:rPr>
              <a:t> being humane.</a:t>
            </a:r>
            <a:endParaRPr lang="en-US" sz="1600">
              <a:effectLst/>
              <a:latin typeface="+mn-lt"/>
              <a:cs typeface="Calibri"/>
            </a:endParaRPr>
          </a:p>
          <a:p>
            <a:pPr rtl="0" fontAlgn="ctr">
              <a:spcBef>
                <a:spcPts val="0"/>
              </a:spcBef>
              <a:spcAft>
                <a:spcPts val="0"/>
              </a:spcAft>
              <a:buFont typeface="Courier New" panose="02070309020205020404" pitchFamily="49" charset="0"/>
              <a:buNone/>
            </a:pPr>
            <a:r>
              <a:rPr lang="en-US" sz="1600" b="1">
                <a:effectLst/>
                <a:latin typeface="+mn-lt"/>
                <a:cs typeface="Calibri"/>
              </a:rPr>
              <a:t>&lt;click&gt;</a:t>
            </a:r>
          </a:p>
          <a:p>
            <a:pPr marL="742950" lvl="1" indent="-285750" fontAlgn="ctr">
              <a:spcAft>
                <a:spcPts val="0"/>
              </a:spcAft>
              <a:buFont typeface="Courier New" panose="02070309020205020404" pitchFamily="49" charset="0"/>
              <a:buChar char="o"/>
            </a:pPr>
            <a:r>
              <a:rPr lang="en-US" sz="1600">
                <a:effectLst/>
                <a:latin typeface="+mn-lt"/>
                <a:cs typeface="Calibri"/>
              </a:rPr>
              <a:t>Bio-breaks every hour. Just because you can stand and filibuster for 3 hours straight, doesn’t mean they can listen that long.</a:t>
            </a:r>
            <a:r>
              <a:rPr lang="en-US" sz="1600">
                <a:latin typeface="+mn-lt"/>
                <a:cs typeface="Calibri"/>
              </a:rPr>
              <a:t> </a:t>
            </a:r>
          </a:p>
          <a:p>
            <a:pPr marL="742950" lvl="1" indent="-285750" fontAlgn="ctr">
              <a:spcAft>
                <a:spcPts val="0"/>
              </a:spcAft>
              <a:buFont typeface="Courier New" panose="02070309020205020404" pitchFamily="49" charset="0"/>
              <a:buChar char="o"/>
            </a:pPr>
            <a:r>
              <a:rPr lang="en-US" sz="1600">
                <a:effectLst/>
                <a:latin typeface="+mn-lt"/>
                <a:cs typeface="Calibri"/>
              </a:rPr>
              <a:t>For virtual arenas, video chat is extremely important. You're missing a lot of information without every human on video. Nobody in the history of communication has ever liked speaking into a speaker phone. </a:t>
            </a:r>
            <a:br>
              <a:rPr lang="en-US" sz="1600">
                <a:effectLst/>
                <a:latin typeface="+mn-lt"/>
                <a:cs typeface="Calibri"/>
              </a:rPr>
            </a:br>
            <a:r>
              <a:rPr lang="en-US" sz="1600">
                <a:effectLst/>
                <a:latin typeface="+mn-lt"/>
                <a:cs typeface="Calibri"/>
              </a:rPr>
              <a:t>Conference calls tends to favor those who already have the loudest voices or most powerful roles. Like __Deepti___ mentioned earlier, in Microsoft Teams and other video, the hand-raise feature is important and an equalizer for these power disparities.</a:t>
            </a:r>
            <a:br>
              <a:rPr lang="en-US" sz="1600">
                <a:effectLst/>
                <a:latin typeface="+mn-lt"/>
                <a:cs typeface="Calibri"/>
              </a:rPr>
            </a:br>
            <a:r>
              <a:rPr lang="en-US" sz="1600" b="1">
                <a:effectLst/>
                <a:latin typeface="+mn-lt"/>
                <a:cs typeface="Calibri"/>
              </a:rPr>
              <a:t>&lt;click&gt;</a:t>
            </a:r>
          </a:p>
          <a:p>
            <a:pPr marL="742950" lvl="1" indent="-285750" fontAlgn="ctr">
              <a:spcAft>
                <a:spcPts val="0"/>
              </a:spcAft>
              <a:buFont typeface="Courier New" panose="02070309020205020404" pitchFamily="49" charset="0"/>
              <a:buChar char="o"/>
            </a:pPr>
            <a:r>
              <a:rPr lang="en-US" sz="1600">
                <a:effectLst/>
                <a:latin typeface="+mn-lt"/>
                <a:cs typeface="Calibri"/>
              </a:rPr>
              <a:t>Finally, you must always prep for your audience, and tailor your content and delivery to suit. At the gaming table, some players will be motivated by lots of political intrigue and role-playing,</a:t>
            </a:r>
            <a:r>
              <a:rPr lang="en-US" sz="1600">
                <a:latin typeface="+mn-lt"/>
                <a:cs typeface="Calibri"/>
              </a:rPr>
              <a:t> or maybe solving puzzles and riddles,</a:t>
            </a:r>
            <a:r>
              <a:rPr lang="en-US" sz="1600">
                <a:effectLst/>
                <a:latin typeface="+mn-lt"/>
                <a:cs typeface="Calibri"/>
              </a:rPr>
              <a:t> while some are most into combat and looting treasure. Similarly, some folks in an executive brainstorming session are all about the bottom line, some are about building new solutions, </a:t>
            </a:r>
            <a:r>
              <a:rPr lang="en-US" sz="1600">
                <a:latin typeface="+mn-lt"/>
                <a:cs typeface="Calibri"/>
              </a:rPr>
              <a:t>and some</a:t>
            </a:r>
            <a:r>
              <a:rPr lang="en-US" sz="1600">
                <a:effectLst/>
                <a:latin typeface="+mn-lt"/>
                <a:cs typeface="Calibri"/>
              </a:rPr>
              <a:t> are about integrations with existing systems. You should know who is motivated by what.</a:t>
            </a:r>
            <a:r>
              <a:rPr lang="en-US" sz="1600">
                <a:latin typeface="+mn-lt"/>
                <a:cs typeface="Calibri"/>
              </a:rPr>
              <a:t> </a:t>
            </a:r>
            <a:endParaRPr lang="en-US" sz="1600">
              <a:effectLst/>
              <a:latin typeface="+mn-lt"/>
              <a:cs typeface="Calibri"/>
            </a:endParaRPr>
          </a:p>
          <a:p>
            <a:pPr marL="742950" lvl="1" indent="-285750" rtl="0" fontAlgn="ctr">
              <a:spcBef>
                <a:spcPts val="0"/>
              </a:spcBef>
              <a:spcAft>
                <a:spcPts val="0"/>
              </a:spcAft>
              <a:buFont typeface="Courier New" panose="02070309020205020404" pitchFamily="49" charset="0"/>
              <a:buChar char="o"/>
            </a:pPr>
            <a:r>
              <a:rPr lang="en-US" sz="1600">
                <a:effectLst/>
                <a:latin typeface="+mn-lt"/>
                <a:cs typeface="Calibri"/>
              </a:rPr>
              <a:t>We need to know where everyone is coming from. How can you make sure your pitch appeals to each?</a:t>
            </a:r>
          </a:p>
          <a:p>
            <a:endParaRPr lang="en-US" sz="1600">
              <a:latin typeface="+mn-lt"/>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9/5/2023 9:47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14</a:t>
            </a:fld>
            <a:endParaRPr lang="en-US"/>
          </a:p>
        </p:txBody>
      </p:sp>
    </p:spTree>
    <p:extLst>
      <p:ext uri="{BB962C8B-B14F-4D97-AF65-F5344CB8AC3E}">
        <p14:creationId xmlns:p14="http://schemas.microsoft.com/office/powerpoint/2010/main" val="41753347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ctr" latinLnBrk="0" hangingPunct="1">
              <a:lnSpc>
                <a:spcPct val="90000"/>
              </a:lnSpc>
              <a:spcBef>
                <a:spcPts val="0"/>
              </a:spcBef>
              <a:spcAft>
                <a:spcPts val="0"/>
              </a:spcAft>
              <a:buClrTx/>
              <a:buSzTx/>
              <a:buFontTx/>
              <a:buNone/>
              <a:tabLst/>
              <a:defRPr/>
            </a:pPr>
            <a:r>
              <a:rPr lang="en-US" sz="1600">
                <a:latin typeface="Segoe UI"/>
                <a:cs typeface="Segoe UI"/>
              </a:rPr>
              <a:t>&lt;william&gt;</a:t>
            </a:r>
          </a:p>
          <a:p>
            <a:pPr fontAlgn="ctr">
              <a:spcAft>
                <a:spcPts val="0"/>
              </a:spcAft>
              <a:defRPr/>
            </a:pPr>
            <a:r>
              <a:rPr lang="en-US" sz="1600">
                <a:latin typeface="Segoe UI"/>
                <a:cs typeface="Segoe UI"/>
              </a:rPr>
              <a:t>Whether you are team lead, a manager, or the Main Storyteller of a tabletop game, there are a lot of things we can do to help our team members have smooth onboarding, career progression, and top performance. </a:t>
            </a:r>
          </a:p>
          <a:p>
            <a:pPr marL="0" marR="0" lvl="0" indent="0" algn="l" defTabSz="914367" rtl="0" eaLnBrk="1" fontAlgn="ctr" latinLnBrk="0" hangingPunct="1">
              <a:lnSpc>
                <a:spcPct val="90000"/>
              </a:lnSpc>
              <a:spcBef>
                <a:spcPts val="0"/>
              </a:spcBef>
              <a:spcAft>
                <a:spcPts val="0"/>
              </a:spcAft>
              <a:buClrTx/>
              <a:buSzTx/>
              <a:buFontTx/>
              <a:buNone/>
              <a:tabLst/>
              <a:defRPr/>
            </a:pPr>
            <a:endParaRPr lang="en-US" sz="1600">
              <a:latin typeface="Segoe UI"/>
              <a:cs typeface="Segoe UI"/>
            </a:endParaRPr>
          </a:p>
          <a:p>
            <a:pPr marL="0" marR="0" lvl="0" indent="0" algn="l" defTabSz="914367" rtl="0" eaLnBrk="1" fontAlgn="ctr" latinLnBrk="0" hangingPunct="1">
              <a:lnSpc>
                <a:spcPct val="90000"/>
              </a:lnSpc>
              <a:spcBef>
                <a:spcPts val="0"/>
              </a:spcBef>
              <a:spcAft>
                <a:spcPts val="0"/>
              </a:spcAft>
              <a:buClrTx/>
              <a:buSzTx/>
              <a:buFontTx/>
              <a:buNone/>
              <a:tabLst/>
              <a:defRPr/>
            </a:pPr>
            <a:r>
              <a:rPr lang="en-US" sz="1600">
                <a:latin typeface="Segoe UI"/>
                <a:cs typeface="Segoe UI"/>
              </a:rPr>
              <a:t>So, let’s talk in this slide about what can we learn from leading games that prepare us for leadership at work.</a:t>
            </a:r>
          </a:p>
          <a:p>
            <a:pPr fontAlgn="ctr">
              <a:spcAft>
                <a:spcPts val="0"/>
              </a:spcAft>
            </a:pPr>
            <a:r>
              <a:rPr lang="en-US" sz="1600" b="1">
                <a:effectLst/>
                <a:latin typeface="Calibri"/>
                <a:cs typeface="Calibri"/>
              </a:rPr>
              <a:t>&lt;click&gt;</a:t>
            </a:r>
          </a:p>
          <a:p>
            <a:pPr fontAlgn="ctr">
              <a:spcAft>
                <a:spcPts val="0"/>
              </a:spcAft>
            </a:pPr>
            <a:r>
              <a:rPr lang="en-US" sz="1600">
                <a:effectLst/>
                <a:latin typeface="Calibri"/>
                <a:cs typeface="Calibri"/>
              </a:rPr>
              <a:t>Starting a new job, especially at a big company like Microsoft, there's so much to learn and do, onboarding can feel like an avalanche of information. Similarly, a new player at your table may feel an overload of new game system rules, lore, and backstory to consume. In each case, it can be overwhelming and dissuading. Let’s try to remember what it was like to join a new gaming table or start a new job, and empathize with the onboarding stress. This is part of a good first impression for both an employer and a gamer.</a:t>
            </a:r>
            <a:endParaRPr lang="en-US" sz="1600">
              <a:latin typeface="Calibri" panose="020F0502020204030204" pitchFamily="34" charset="0"/>
              <a:cs typeface="Calibri" panose="020F0502020204030204" pitchFamily="34" charset="0"/>
            </a:endParaRPr>
          </a:p>
          <a:p>
            <a:pPr>
              <a:spcAft>
                <a:spcPts val="0"/>
              </a:spcAft>
            </a:pPr>
            <a:endParaRPr lang="en-US" sz="1600">
              <a:latin typeface="Calibri"/>
              <a:cs typeface="Calibri"/>
            </a:endParaRPr>
          </a:p>
          <a:p>
            <a:pPr fontAlgn="ctr">
              <a:spcAft>
                <a:spcPts val="0"/>
              </a:spcAft>
            </a:pPr>
            <a:r>
              <a:rPr lang="en-US" sz="1600">
                <a:effectLst/>
                <a:latin typeface="Calibri"/>
                <a:cs typeface="Calibri"/>
              </a:rPr>
              <a:t>By the way, even before the hire, the candidate interview experience is also super important. If you interview someone for hours across multiple days and require a presentation and homework and watching a video and read a book, and then you don’t hire them, that doesn’t reflect well on you, </a:t>
            </a:r>
            <a:r>
              <a:rPr lang="en-US" sz="1600" i="1">
                <a:effectLst/>
                <a:latin typeface="Calibri"/>
                <a:cs typeface="Calibri"/>
              </a:rPr>
              <a:t>certain rocket company who will remain unnamed</a:t>
            </a:r>
            <a:r>
              <a:rPr lang="en-US" sz="1600">
                <a:effectLst/>
                <a:latin typeface="Calibri"/>
                <a:cs typeface="Calibri"/>
              </a:rPr>
              <a:t>.</a:t>
            </a:r>
            <a:r>
              <a:rPr lang="en-US" sz="1600">
                <a:latin typeface="Calibri"/>
                <a:cs typeface="Calibri"/>
              </a:rPr>
              <a:t> </a:t>
            </a:r>
            <a:endParaRPr lang="en-US" sz="1600">
              <a:effectLst/>
              <a:latin typeface="Calibri"/>
              <a:cs typeface="Calibri"/>
            </a:endParaRPr>
          </a:p>
          <a:p>
            <a:pPr fontAlgn="ctr">
              <a:spcAft>
                <a:spcPts val="0"/>
              </a:spcAft>
              <a:buFont typeface="Arial" panose="020B0604020202020204" pitchFamily="34" charset="0"/>
              <a:buNone/>
            </a:pPr>
            <a:endParaRPr lang="en-US" sz="1600">
              <a:effectLst/>
              <a:latin typeface="Calibri"/>
              <a:cs typeface="Calibri"/>
            </a:endParaRPr>
          </a:p>
          <a:p>
            <a:pPr fontAlgn="ctr">
              <a:spcAft>
                <a:spcPts val="0"/>
              </a:spcAft>
              <a:buFont typeface="Arial" panose="020B0604020202020204" pitchFamily="34" charset="0"/>
              <a:buNone/>
            </a:pPr>
            <a:r>
              <a:rPr lang="en-US" sz="1600">
                <a:effectLst/>
                <a:latin typeface="Calibri"/>
                <a:cs typeface="Calibri"/>
              </a:rPr>
              <a:t>Similarly, you could easily turn off new players to your gaming table by overloading them with homework, coming across as haughty</a:t>
            </a:r>
            <a:r>
              <a:rPr lang="en-US" sz="1600">
                <a:latin typeface="Calibri"/>
                <a:cs typeface="Calibri"/>
              </a:rPr>
              <a:t>, unapproachable, super</a:t>
            </a:r>
            <a:r>
              <a:rPr lang="en-US" sz="1600">
                <a:effectLst/>
                <a:latin typeface="Calibri"/>
                <a:cs typeface="Calibri"/>
              </a:rPr>
              <a:t> intense, </a:t>
            </a:r>
            <a:r>
              <a:rPr lang="en-US" sz="1600">
                <a:latin typeface="Calibri"/>
                <a:cs typeface="Calibri"/>
              </a:rPr>
              <a:t>or picky and critical. </a:t>
            </a:r>
            <a:r>
              <a:rPr lang="en-US" sz="1600">
                <a:effectLst/>
                <a:latin typeface="Calibri"/>
                <a:cs typeface="Calibri"/>
              </a:rPr>
              <a:t>S</a:t>
            </a:r>
            <a:r>
              <a:rPr lang="en-US" sz="1600">
                <a:latin typeface="Calibri"/>
                <a:cs typeface="Calibri"/>
              </a:rPr>
              <a:t>o,</a:t>
            </a:r>
            <a:r>
              <a:rPr lang="en-US" sz="1600">
                <a:effectLst/>
                <a:latin typeface="Calibri"/>
                <a:cs typeface="Calibri"/>
              </a:rPr>
              <a:t> practice a patient </a:t>
            </a:r>
            <a:r>
              <a:rPr lang="en-US" sz="1600">
                <a:latin typeface="Calibri"/>
                <a:cs typeface="Calibri"/>
              </a:rPr>
              <a:t>pitch</a:t>
            </a:r>
            <a:r>
              <a:rPr lang="en-US" sz="1600">
                <a:effectLst/>
                <a:latin typeface="Calibri"/>
                <a:cs typeface="Calibri"/>
              </a:rPr>
              <a:t> to newcomers... both your employees and your players.</a:t>
            </a:r>
          </a:p>
          <a:p>
            <a:pPr fontAlgn="ctr">
              <a:spcAft>
                <a:spcPts val="0"/>
              </a:spcAft>
              <a:buFont typeface="Arial" panose="020B0604020202020204" pitchFamily="34" charset="0"/>
              <a:buNone/>
            </a:pPr>
            <a:r>
              <a:rPr lang="en-US" sz="1600" b="1">
                <a:effectLst/>
                <a:latin typeface="Calibri"/>
                <a:cs typeface="Calibri"/>
              </a:rPr>
              <a:t>&lt;click&gt;</a:t>
            </a:r>
          </a:p>
          <a:p>
            <a:pPr fontAlgn="ctr">
              <a:spcAft>
                <a:spcPts val="0"/>
              </a:spcAft>
              <a:defRPr/>
            </a:pPr>
            <a:r>
              <a:rPr lang="en-US" sz="1600">
                <a:effectLst/>
                <a:latin typeface="Calibri"/>
                <a:cs typeface="Calibri"/>
              </a:rPr>
              <a:t>In our careers as well as player characters, understanding the ladder of progression is important. Making sure newcomers know what it takes to get promoted,</a:t>
            </a:r>
            <a:r>
              <a:rPr lang="en-US" sz="1600">
                <a:latin typeface="Calibri"/>
                <a:cs typeface="Calibri"/>
              </a:rPr>
              <a:t> or level up</a:t>
            </a:r>
            <a:r>
              <a:rPr lang="en-US" sz="1600">
                <a:effectLst/>
                <a:latin typeface="Calibri"/>
                <a:cs typeface="Calibri"/>
              </a:rPr>
              <a:t>, is part of rewarding and incentivizing the good behavior. Making sure players know how higher-level characters grow too.</a:t>
            </a:r>
            <a:r>
              <a:rPr lang="en-US" sz="1600">
                <a:latin typeface="Calibri"/>
                <a:cs typeface="Calibri"/>
              </a:rPr>
              <a:t> </a:t>
            </a:r>
            <a:endParaRPr lang="en-US" sz="1600">
              <a:effectLst/>
              <a:latin typeface="Calibri"/>
              <a:cs typeface="Calibri"/>
            </a:endParaRPr>
          </a:p>
          <a:p>
            <a:pPr marL="0" marR="0" lvl="0" indent="0" algn="l" defTabSz="914367" rtl="0" eaLnBrk="1" fontAlgn="ctr" latinLnBrk="0" hangingPunct="1">
              <a:lnSpc>
                <a:spcPct val="90000"/>
              </a:lnSpc>
              <a:spcBef>
                <a:spcPts val="0"/>
              </a:spcBef>
              <a:spcAft>
                <a:spcPts val="0"/>
              </a:spcAft>
              <a:buClrTx/>
              <a:buSzTx/>
              <a:buFont typeface="Arial" panose="020B0604020202020204" pitchFamily="34" charset="0"/>
              <a:buNone/>
              <a:tabLst/>
              <a:defRPr/>
            </a:pPr>
            <a:endParaRPr lang="en-US" sz="1600">
              <a:effectLst/>
              <a:latin typeface="Calibri"/>
              <a:cs typeface="Calibri"/>
            </a:endParaRPr>
          </a:p>
          <a:p>
            <a:pPr fontAlgn="ctr">
              <a:spcAft>
                <a:spcPts val="0"/>
              </a:spcAft>
              <a:defRPr/>
            </a:pPr>
            <a:r>
              <a:rPr lang="en-US" sz="1600">
                <a:effectLst/>
                <a:latin typeface="Calibri"/>
                <a:cs typeface="Calibri"/>
              </a:rPr>
              <a:t>In each case, teammates should foster desirable growth attributes, so that the whole team advances together.</a:t>
            </a:r>
            <a:r>
              <a:rPr lang="en-US" sz="1600">
                <a:latin typeface="Calibri"/>
                <a:cs typeface="Calibri"/>
              </a:rPr>
              <a:t> </a:t>
            </a:r>
            <a:endParaRPr lang="en-US" sz="1600">
              <a:effectLst/>
              <a:latin typeface="Calibri"/>
              <a:cs typeface="Calibri"/>
            </a:endParaRPr>
          </a:p>
          <a:p>
            <a:pPr marL="0" marR="0" lvl="0" indent="0" algn="l" defTabSz="914367" rtl="0" eaLnBrk="1" fontAlgn="ctr" latinLnBrk="0" hangingPunct="1">
              <a:lnSpc>
                <a:spcPct val="90000"/>
              </a:lnSpc>
              <a:spcBef>
                <a:spcPts val="0"/>
              </a:spcBef>
              <a:spcAft>
                <a:spcPts val="0"/>
              </a:spcAft>
              <a:buClrTx/>
              <a:buSzTx/>
              <a:buFont typeface="Arial" panose="020B0604020202020204" pitchFamily="34" charset="0"/>
              <a:buNone/>
              <a:tabLst/>
              <a:defRPr/>
            </a:pPr>
            <a:endParaRPr lang="en-US" sz="1600">
              <a:effectLst/>
              <a:latin typeface="Calibri"/>
              <a:cs typeface="Calibri"/>
            </a:endParaRPr>
          </a:p>
          <a:p>
            <a:pPr marL="0" marR="0" lvl="0" indent="0" algn="l" defTabSz="914367" rtl="0" eaLnBrk="1" fontAlgn="ctr" latinLnBrk="0" hangingPunct="1">
              <a:lnSpc>
                <a:spcPct val="90000"/>
              </a:lnSpc>
              <a:spcBef>
                <a:spcPts val="0"/>
              </a:spcBef>
              <a:spcAft>
                <a:spcPts val="0"/>
              </a:spcAft>
              <a:buClrTx/>
              <a:buSzTx/>
              <a:buFont typeface="Arial" panose="020B0604020202020204" pitchFamily="34" charset="0"/>
              <a:buNone/>
              <a:tabLst/>
              <a:defRPr/>
            </a:pPr>
            <a:r>
              <a:rPr lang="en-US" sz="1600">
                <a:effectLst/>
                <a:latin typeface="Calibri"/>
                <a:cs typeface="Calibri"/>
              </a:rPr>
              <a:t>Creating a competitive or cutthroat atmosphere in a team at work makes about as much sense as it does at the gaming table - it doesn’t. </a:t>
            </a:r>
            <a:r>
              <a:rPr lang="en-US" sz="1600">
                <a:latin typeface="Calibri"/>
                <a:cs typeface="Calibri"/>
              </a:rPr>
              <a:t>Does anyone enjoy being at a tabletop with someone who just wants to lie, cheat, or steal from each other? No!</a:t>
            </a:r>
            <a:r>
              <a:rPr lang="en-US" sz="1600">
                <a:effectLst/>
                <a:latin typeface="Calibri"/>
                <a:cs typeface="Calibri"/>
              </a:rPr>
              <a:t> Can you imagine if </a:t>
            </a:r>
            <a:r>
              <a:rPr lang="en-US" sz="1600">
                <a:latin typeface="Calibri"/>
                <a:cs typeface="Calibri"/>
              </a:rPr>
              <a:t>player characters were constantly backstabbing each other? How would they ever slay a</a:t>
            </a:r>
            <a:r>
              <a:rPr lang="en-US" sz="1600">
                <a:effectLst/>
                <a:latin typeface="Calibri"/>
                <a:cs typeface="Calibri"/>
              </a:rPr>
              <a:t> </a:t>
            </a:r>
            <a:r>
              <a:rPr lang="en-US" sz="1600">
                <a:latin typeface="Calibri"/>
                <a:cs typeface="Calibri"/>
              </a:rPr>
              <a:t>dragon</a:t>
            </a:r>
            <a:r>
              <a:rPr lang="en-US" sz="1600">
                <a:effectLst/>
                <a:latin typeface="Calibri"/>
                <a:cs typeface="Calibri"/>
              </a:rPr>
              <a:t>?</a:t>
            </a:r>
            <a:endParaRPr lang="en-US" sz="1600">
              <a:latin typeface="Calibri"/>
              <a:cs typeface="Calibri"/>
            </a:endParaRPr>
          </a:p>
          <a:p>
            <a:pPr fontAlgn="ctr">
              <a:spcAft>
                <a:spcPts val="0"/>
              </a:spcAft>
              <a:buFont typeface="Arial" panose="020B0604020202020204" pitchFamily="34" charset="0"/>
              <a:buNone/>
            </a:pPr>
            <a:endParaRPr lang="en-US" sz="1600">
              <a:effectLst/>
              <a:latin typeface="Calibri"/>
              <a:cs typeface="Calibri"/>
            </a:endParaRPr>
          </a:p>
          <a:p>
            <a:pPr fontAlgn="ctr">
              <a:spcAft>
                <a:spcPts val="0"/>
              </a:spcAft>
              <a:buFont typeface="Arial" panose="020B0604020202020204" pitchFamily="34" charset="0"/>
              <a:buNone/>
            </a:pPr>
            <a:r>
              <a:rPr lang="en-US" sz="1600" b="1">
                <a:effectLst/>
                <a:latin typeface="Calibri"/>
                <a:cs typeface="Calibri"/>
              </a:rPr>
              <a:t>&lt;click&gt;</a:t>
            </a:r>
          </a:p>
          <a:p>
            <a:pPr fontAlgn="ctr">
              <a:spcAft>
                <a:spcPts val="0"/>
              </a:spcAft>
              <a:buFont typeface="Arial" panose="020B0604020202020204" pitchFamily="34" charset="0"/>
              <a:buNone/>
            </a:pPr>
            <a:r>
              <a:rPr lang="en-US" sz="1600">
                <a:effectLst/>
                <a:latin typeface="Calibri"/>
                <a:cs typeface="Calibri"/>
              </a:rPr>
              <a:t>Finally, the hierarchy</a:t>
            </a:r>
            <a:r>
              <a:rPr lang="en-US" sz="1600">
                <a:latin typeface="Calibri"/>
                <a:cs typeface="Calibri"/>
              </a:rPr>
              <a:t> of needs</a:t>
            </a:r>
            <a:r>
              <a:rPr lang="en-US" sz="1600">
                <a:effectLst/>
                <a:latin typeface="Calibri"/>
                <a:cs typeface="Calibri"/>
              </a:rPr>
              <a:t>. </a:t>
            </a:r>
            <a:r>
              <a:rPr lang="en-US" sz="1600">
                <a:latin typeface="Calibri"/>
                <a:cs typeface="Calibri"/>
              </a:rPr>
              <a:t>For the unfamiliar: something that’s discussed in any management course, there’s this theory of needs that Maslow and others before him theorized. There's a hierarchy of basic human needs. At the bottom of the needs are t</a:t>
            </a:r>
            <a:r>
              <a:rPr lang="en-US" sz="1600">
                <a:effectLst/>
                <a:latin typeface="Calibri"/>
                <a:cs typeface="Calibri"/>
              </a:rPr>
              <a:t>he most basic </a:t>
            </a:r>
            <a:r>
              <a:rPr lang="en-US" sz="1600" b="1">
                <a:effectLst/>
                <a:latin typeface="Calibri"/>
                <a:cs typeface="Calibri"/>
              </a:rPr>
              <a:t>phys</a:t>
            </a:r>
            <a:r>
              <a:rPr lang="en-US" sz="1600">
                <a:effectLst/>
                <a:latin typeface="Calibri"/>
                <a:cs typeface="Calibri"/>
              </a:rPr>
              <a:t>iological needs: food, water, shelter, sleep, etc. These basic needs will always disrupt the </a:t>
            </a:r>
            <a:r>
              <a:rPr lang="en-US" sz="1600" b="1">
                <a:effectLst/>
                <a:latin typeface="Calibri"/>
                <a:cs typeface="Calibri"/>
              </a:rPr>
              <a:t>highest</a:t>
            </a:r>
            <a:r>
              <a:rPr lang="en-US" sz="1600">
                <a:effectLst/>
                <a:latin typeface="Calibri"/>
                <a:cs typeface="Calibri"/>
              </a:rPr>
              <a:t> order priorities… those that involve innovation and self-actualization.</a:t>
            </a:r>
          </a:p>
          <a:p>
            <a:pPr fontAlgn="ctr">
              <a:spcAft>
                <a:spcPts val="0"/>
              </a:spcAft>
              <a:buFont typeface="Arial" panose="020B0604020202020204" pitchFamily="34" charset="0"/>
              <a:buNone/>
            </a:pPr>
            <a:br>
              <a:rPr lang="en-US" sz="1600">
                <a:effectLst/>
                <a:latin typeface="Calibri" panose="020F0502020204030204" pitchFamily="34" charset="0"/>
                <a:cs typeface="Calibri"/>
              </a:rPr>
            </a:br>
            <a:r>
              <a:rPr lang="en-US" sz="1600">
                <a:effectLst/>
                <a:latin typeface="Calibri"/>
                <a:cs typeface="Calibri"/>
              </a:rPr>
              <a:t>On that hierarchy of needs is both physiological and psychological safety … near the top is a sense of belonging - these are required before we can become our ideal selves, ideal teammates, or champion </a:t>
            </a:r>
            <a:r>
              <a:rPr lang="en-US" sz="1600" err="1">
                <a:effectLst/>
                <a:latin typeface="Calibri"/>
                <a:cs typeface="Calibri"/>
              </a:rPr>
              <a:t>dragonslayers</a:t>
            </a:r>
            <a:r>
              <a:rPr lang="en-US" sz="1600">
                <a:effectLst/>
                <a:latin typeface="Calibri"/>
                <a:cs typeface="Calibri"/>
              </a:rPr>
              <a:t>.</a:t>
            </a:r>
            <a:r>
              <a:rPr lang="en-US" sz="1600">
                <a:latin typeface="Calibri"/>
                <a:cs typeface="Calibri"/>
              </a:rPr>
              <a:t> </a:t>
            </a:r>
            <a:endParaRPr lang="en-US" sz="1600">
              <a:effectLst/>
              <a:latin typeface="Calibri" panose="020F0502020204030204" pitchFamily="34" charset="0"/>
              <a:cs typeface="Calibri"/>
            </a:endParaRPr>
          </a:p>
          <a:p>
            <a:pPr marL="529590" indent="-285750" fontAlgn="ctr">
              <a:spcAft>
                <a:spcPts val="0"/>
              </a:spcAft>
              <a:buFont typeface="Courier New" panose="02070309020205020404" pitchFamily="49" charset="0"/>
              <a:buChar char="o"/>
            </a:pPr>
            <a:r>
              <a:rPr lang="en-US" sz="1600">
                <a:effectLst/>
                <a:latin typeface="Calibri"/>
                <a:cs typeface="Calibri"/>
              </a:rPr>
              <a:t>At work, this is why companies have benefits and competitive salaries, and an emphasis on work-life balance. It’s why affordable housing is important, it’s why paid time off and parental leave is necessary.</a:t>
            </a:r>
            <a:r>
              <a:rPr lang="en-US" sz="1600">
                <a:latin typeface="Calibri"/>
                <a:cs typeface="Calibri"/>
              </a:rPr>
              <a:t> </a:t>
            </a:r>
            <a:endParaRPr lang="en-US" sz="1600">
              <a:effectLst/>
              <a:latin typeface="Calibri"/>
              <a:cs typeface="Calibri"/>
            </a:endParaRPr>
          </a:p>
          <a:p>
            <a:pPr marL="529590" marR="0" lvl="0" indent="-285750" algn="l" defTabSz="914367" rtl="0" eaLnBrk="1" fontAlgn="ctr" latinLnBrk="0" hangingPunct="1">
              <a:lnSpc>
                <a:spcPct val="90000"/>
              </a:lnSpc>
              <a:spcBef>
                <a:spcPts val="0"/>
              </a:spcBef>
              <a:spcAft>
                <a:spcPts val="0"/>
              </a:spcAft>
              <a:buClrTx/>
              <a:buSzTx/>
              <a:buFont typeface="Courier New" panose="02070309020205020404" pitchFamily="49" charset="0"/>
              <a:buChar char="o"/>
              <a:tabLst/>
              <a:defRPr/>
            </a:pPr>
            <a:r>
              <a:rPr lang="en-US" sz="1600">
                <a:effectLst/>
                <a:latin typeface="Calibri"/>
                <a:cs typeface="Calibri"/>
              </a:rPr>
              <a:t>At the gaming table, sure we have snacks and comfortable chairs, but also, we value each player's freedom to be creative … without being made fun of. Freedom from teasing or infighting or harassment or unwelcome propositioning.</a:t>
            </a:r>
          </a:p>
          <a:p>
            <a:pPr marL="529590" marR="0" lvl="0" indent="-285750" algn="l" defTabSz="914367" rtl="0" eaLnBrk="1" fontAlgn="ctr" latinLnBrk="0" hangingPunct="1">
              <a:lnSpc>
                <a:spcPct val="90000"/>
              </a:lnSpc>
              <a:spcBef>
                <a:spcPts val="0"/>
              </a:spcBef>
              <a:spcAft>
                <a:spcPts val="0"/>
              </a:spcAft>
              <a:buClrTx/>
              <a:buSzTx/>
              <a:buFont typeface="Courier New" panose="02070309020205020404" pitchFamily="49" charset="0"/>
              <a:buChar char="o"/>
              <a:tabLst/>
              <a:defRPr/>
            </a:pPr>
            <a:r>
              <a:rPr lang="en-US" sz="1600">
                <a:effectLst/>
                <a:latin typeface="Calibri"/>
                <a:cs typeface="Calibri"/>
              </a:rPr>
              <a:t>We'll talk more about the importance of psychological safety later, and why it is often taken for granted.</a:t>
            </a:r>
          </a:p>
          <a:p>
            <a:pPr marL="243840" fontAlgn="ctr">
              <a:spcAft>
                <a:spcPts val="0"/>
              </a:spcAft>
              <a:defRPr/>
            </a:pPr>
            <a:br>
              <a:rPr lang="en-US" sz="1600">
                <a:effectLst/>
                <a:latin typeface="Calibri"/>
                <a:cs typeface="Calibri"/>
              </a:rPr>
            </a:br>
            <a:r>
              <a:rPr lang="en-US" sz="1600">
                <a:effectLst/>
                <a:latin typeface="Calibri"/>
                <a:cs typeface="Calibri"/>
              </a:rPr>
              <a:t>I’ll turn it over to __(Deepti)_ now to build on what we’ve learned so far about teamwork, creative freedom, and </a:t>
            </a:r>
            <a:r>
              <a:rPr lang="en-US" sz="1600">
                <a:latin typeface="Calibri"/>
                <a:cs typeface="Calibri"/>
              </a:rPr>
              <a:t>emotional intelligence</a:t>
            </a:r>
            <a:r>
              <a:rPr lang="en-US" sz="1600">
                <a:effectLst/>
                <a:latin typeface="Calibri"/>
                <a:cs typeface="Calibri"/>
              </a:rPr>
              <a:t>.</a:t>
            </a:r>
          </a:p>
          <a:p>
            <a:pPr marL="244218" marR="0" lvl="0" indent="0" algn="l" defTabSz="914367" rtl="0" eaLnBrk="1" fontAlgn="ctr" latinLnBrk="0" hangingPunct="1">
              <a:lnSpc>
                <a:spcPct val="90000"/>
              </a:lnSpc>
              <a:spcBef>
                <a:spcPts val="0"/>
              </a:spcBef>
              <a:spcAft>
                <a:spcPts val="0"/>
              </a:spcAft>
              <a:buClrTx/>
              <a:buSzTx/>
              <a:buFont typeface="Courier New" panose="02070309020205020404" pitchFamily="49" charset="0"/>
              <a:buNone/>
              <a:tabLst/>
              <a:defRPr/>
            </a:pPr>
            <a:endParaRPr lang="en-US" sz="1600">
              <a:effectLst/>
              <a:latin typeface="Calibri"/>
              <a:cs typeface="Calibri"/>
            </a:endParaRPr>
          </a:p>
          <a:p>
            <a:pPr marL="244218" marR="0" lvl="0" indent="0" algn="l" defTabSz="914367" rtl="0" eaLnBrk="1" fontAlgn="ctr" latinLnBrk="0" hangingPunct="1">
              <a:lnSpc>
                <a:spcPct val="90000"/>
              </a:lnSpc>
              <a:spcBef>
                <a:spcPts val="0"/>
              </a:spcBef>
              <a:spcAft>
                <a:spcPts val="0"/>
              </a:spcAft>
              <a:buClrTx/>
              <a:buSzTx/>
              <a:buFont typeface="Courier New" panose="02070309020205020404" pitchFamily="49" charset="0"/>
              <a:buNone/>
              <a:tabLst/>
              <a:defRPr/>
            </a:pPr>
            <a:endParaRPr lang="en-US" sz="1600">
              <a:effectLst/>
              <a:latin typeface="Calibri"/>
              <a:cs typeface="Calibri"/>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9/5/2023 9:47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15</a:t>
            </a:fld>
            <a:endParaRPr lang="en-US"/>
          </a:p>
        </p:txBody>
      </p:sp>
    </p:spTree>
    <p:extLst>
      <p:ext uri="{BB962C8B-B14F-4D97-AF65-F5344CB8AC3E}">
        <p14:creationId xmlns:p14="http://schemas.microsoft.com/office/powerpoint/2010/main" val="21583621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50">
                <a:latin typeface="Segoe UI"/>
                <a:cs typeface="Segoe UI"/>
              </a:rPr>
              <a:t>&lt;</a:t>
            </a:r>
            <a:r>
              <a:rPr lang="en-US" sz="850" err="1">
                <a:latin typeface="Segoe UI"/>
                <a:cs typeface="Segoe UI"/>
              </a:rPr>
              <a:t>deepti</a:t>
            </a:r>
            <a:r>
              <a:rPr lang="en-US" sz="850">
                <a:latin typeface="Segoe UI"/>
                <a:cs typeface="Segoe UI"/>
              </a:rPr>
              <a:t>&gt;</a:t>
            </a:r>
            <a:endParaRPr lang="en-US">
              <a:cs typeface="Segoe UI" panose="020B0502040204020203" pitchFamily="34" charset="0"/>
            </a:endParaRPr>
          </a:p>
          <a:p>
            <a:r>
              <a:rPr lang="en-US" sz="850">
                <a:latin typeface="Segoe UI"/>
                <a:cs typeface="Segoe UI"/>
              </a:rPr>
              <a:t>We've talked about teams. Let's talk more about how diversity can make or break a team of co-workers or co-adventurers. A diverse set of backgrounds, experience, and skills make for a balanced team that can overcome great challenges.</a:t>
            </a:r>
            <a:endParaRPr lang="en-US" sz="850">
              <a:cs typeface="Segoe UI"/>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9/5/2023 9:47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16</a:t>
            </a:fld>
            <a:endParaRPr lang="en-US"/>
          </a:p>
        </p:txBody>
      </p:sp>
    </p:spTree>
    <p:extLst>
      <p:ext uri="{BB962C8B-B14F-4D97-AF65-F5344CB8AC3E}">
        <p14:creationId xmlns:p14="http://schemas.microsoft.com/office/powerpoint/2010/main" val="38180010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a:effectLst/>
                <a:latin typeface="Calibri"/>
                <a:cs typeface="Calibri"/>
              </a:rPr>
              <a:t>Imagine a party of warrior fighters </a:t>
            </a:r>
            <a:r>
              <a:rPr lang="en-US" sz="1800">
                <a:latin typeface="Calibri"/>
                <a:cs typeface="Calibri"/>
              </a:rPr>
              <a:t>who are all very strong</a:t>
            </a:r>
            <a:r>
              <a:rPr lang="en-US" sz="1800">
                <a:effectLst/>
                <a:latin typeface="Calibri"/>
                <a:cs typeface="Calibri"/>
              </a:rPr>
              <a:t>.</a:t>
            </a:r>
            <a:r>
              <a:rPr lang="en-US" sz="1800">
                <a:latin typeface="Calibri"/>
                <a:cs typeface="Calibri"/>
              </a:rPr>
              <a:t> Could take on the king’s guard with no problem.</a:t>
            </a:r>
            <a:endParaRPr lang="en-US" sz="1800">
              <a:effectLst/>
              <a:latin typeface="Calibri" panose="020F0502020204030204" pitchFamily="34" charset="0"/>
            </a:endParaRPr>
          </a:p>
          <a:p>
            <a:r>
              <a:rPr lang="en-US" sz="1800" b="1">
                <a:effectLst/>
                <a:latin typeface="Calibri"/>
                <a:cs typeface="Calibri"/>
              </a:rPr>
              <a:t>&lt;click&gt;</a:t>
            </a:r>
            <a:r>
              <a:rPr lang="en-US" sz="1800" b="1">
                <a:latin typeface="Calibri"/>
                <a:cs typeface="Calibri"/>
              </a:rPr>
              <a:t> </a:t>
            </a:r>
            <a:endParaRPr lang="en-US" sz="1800" b="1">
              <a:effectLst/>
              <a:latin typeface="Calibri" panose="020F0502020204030204" pitchFamily="34" charset="0"/>
              <a:cs typeface="Calibri"/>
            </a:endParaRPr>
          </a:p>
          <a:p>
            <a:r>
              <a:rPr lang="en-US" sz="1800">
                <a:effectLst/>
                <a:latin typeface="Calibri"/>
                <a:cs typeface="Calibri"/>
              </a:rPr>
              <a:t>Or a party of </a:t>
            </a:r>
            <a:r>
              <a:rPr lang="en-US" sz="1800">
                <a:latin typeface="Calibri"/>
                <a:cs typeface="Calibri"/>
              </a:rPr>
              <a:t>charismatic, clever, and witty bards. Not so strong, but could talk their way past the king’s guards with no problem.</a:t>
            </a:r>
            <a:endParaRPr lang="en-US" sz="1800">
              <a:effectLst/>
              <a:latin typeface="Calibri" panose="020F0502020204030204" pitchFamily="34" charset="0"/>
              <a:cs typeface="Calibri"/>
            </a:endParaRPr>
          </a:p>
          <a:p>
            <a:endParaRPr lang="en-US" sz="1800">
              <a:effectLst/>
              <a:latin typeface="Calibri"/>
              <a:cs typeface="Calibri"/>
            </a:endParaRPr>
          </a:p>
          <a:p>
            <a:r>
              <a:rPr lang="en-US" sz="1800">
                <a:effectLst/>
                <a:latin typeface="Calibri"/>
                <a:cs typeface="Calibri"/>
              </a:rPr>
              <a:t>There are some challenges each of these teams will excel at, but there are </a:t>
            </a:r>
            <a:r>
              <a:rPr lang="en-US" sz="1800" b="1">
                <a:effectLst/>
                <a:latin typeface="Calibri"/>
                <a:cs typeface="Calibri"/>
              </a:rPr>
              <a:t>many other </a:t>
            </a:r>
            <a:r>
              <a:rPr lang="en-US" sz="1800">
                <a:effectLst/>
                <a:latin typeface="Calibri"/>
                <a:cs typeface="Calibri"/>
              </a:rPr>
              <a:t>challenges these teams would have to avoid, or they will fail.</a:t>
            </a:r>
            <a:r>
              <a:rPr lang="en-US" sz="1800">
                <a:latin typeface="Calibri"/>
                <a:cs typeface="Calibri"/>
              </a:rPr>
              <a:t> </a:t>
            </a:r>
            <a:endParaRPr lang="en-US" sz="1800">
              <a:effectLst/>
              <a:latin typeface="Calibri" panose="020F0502020204030204" pitchFamily="34" charset="0"/>
              <a:cs typeface="Calibri"/>
            </a:endParaRPr>
          </a:p>
          <a:p>
            <a:r>
              <a:rPr lang="en-US" sz="1800">
                <a:latin typeface="Calibri"/>
                <a:cs typeface="Calibri"/>
              </a:rPr>
              <a:t>Now imagine you're on an engineering team at NASA.  </a:t>
            </a:r>
            <a:r>
              <a:rPr lang="en-US" sz="1800" b="1">
                <a:effectLst/>
                <a:latin typeface="Calibri"/>
                <a:cs typeface="Calibri"/>
              </a:rPr>
              <a:t>&lt;click&gt;</a:t>
            </a:r>
            <a:r>
              <a:rPr lang="en-US" sz="1800" b="1">
                <a:latin typeface="Calibri"/>
                <a:cs typeface="Calibri"/>
              </a:rPr>
              <a:t> </a:t>
            </a:r>
            <a:endParaRPr lang="en-US" b="1">
              <a:latin typeface="Calibri"/>
              <a:cs typeface="Calibri"/>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9/5/2023 9:47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17</a:t>
            </a:fld>
            <a:endParaRPr lang="en-US"/>
          </a:p>
        </p:txBody>
      </p:sp>
    </p:spTree>
    <p:extLst>
      <p:ext uri="{BB962C8B-B14F-4D97-AF65-F5344CB8AC3E}">
        <p14:creationId xmlns:p14="http://schemas.microsoft.com/office/powerpoint/2010/main" val="26574450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a:latin typeface="Calibri"/>
                <a:cs typeface="Calibri"/>
              </a:rPr>
              <a:t>And this team of NASA engineers is trying </a:t>
            </a:r>
            <a:r>
              <a:rPr lang="en-US" sz="1800">
                <a:effectLst/>
                <a:latin typeface="Calibri"/>
                <a:cs typeface="Calibri"/>
              </a:rPr>
              <a:t>to figure out what Sally Ride, the first female shuttle astronaut, would need to bring with her, for 14 days in space.</a:t>
            </a:r>
            <a:r>
              <a:rPr lang="en-US" sz="1800">
                <a:latin typeface="Calibri"/>
                <a:cs typeface="Calibri"/>
              </a:rPr>
              <a:t> </a:t>
            </a:r>
          </a:p>
          <a:p>
            <a:r>
              <a:rPr lang="en-US" sz="1800">
                <a:latin typeface="Calibri"/>
                <a:cs typeface="Calibri"/>
              </a:rPr>
              <a:t>Looking around the room, you realize the whole team is made up of male engineers.</a:t>
            </a:r>
          </a:p>
          <a:p>
            <a:endParaRPr lang="en-US" sz="1800">
              <a:latin typeface="Calibri"/>
              <a:cs typeface="Calibri"/>
            </a:endParaRPr>
          </a:p>
          <a:p>
            <a:r>
              <a:rPr lang="en-US" sz="1800">
                <a:effectLst/>
                <a:latin typeface="Calibri"/>
                <a:cs typeface="Calibri"/>
              </a:rPr>
              <a:t>That very</a:t>
            </a:r>
            <a:r>
              <a:rPr lang="en-US" sz="1800">
                <a:latin typeface="Calibri"/>
                <a:cs typeface="Calibri"/>
              </a:rPr>
              <a:t> real, very-not-diverse</a:t>
            </a:r>
            <a:r>
              <a:rPr lang="en-US" sz="1800">
                <a:effectLst/>
                <a:latin typeface="Calibri"/>
                <a:cs typeface="Calibri"/>
              </a:rPr>
              <a:t> team of NASA engineers guessed – incorrectly - that Ride would need </a:t>
            </a:r>
          </a:p>
          <a:p>
            <a:r>
              <a:rPr lang="en-US" sz="1800" b="1">
                <a:effectLst/>
                <a:latin typeface="Calibri"/>
                <a:cs typeface="Calibri"/>
              </a:rPr>
              <a:t>&lt;click&gt;</a:t>
            </a:r>
          </a:p>
          <a:p>
            <a:r>
              <a:rPr lang="en-US" sz="1800">
                <a:effectLst/>
                <a:latin typeface="Calibri"/>
                <a:cs typeface="Calibri"/>
              </a:rPr>
              <a:t>100 tampons </a:t>
            </a:r>
            <a:r>
              <a:rPr lang="en-US" sz="1800">
                <a:latin typeface="Calibri"/>
                <a:cs typeface="Calibri"/>
              </a:rPr>
              <a:t>for just a 2-week trip </a:t>
            </a:r>
            <a:r>
              <a:rPr lang="en-US" sz="1800">
                <a:effectLst/>
                <a:latin typeface="Calibri"/>
                <a:cs typeface="Calibri"/>
              </a:rPr>
              <a:t>and a </a:t>
            </a:r>
          </a:p>
          <a:p>
            <a:r>
              <a:rPr lang="en-US" sz="1800" b="1">
                <a:effectLst/>
                <a:latin typeface="Calibri"/>
                <a:cs typeface="Calibri"/>
              </a:rPr>
              <a:t>&lt;click&gt;</a:t>
            </a:r>
          </a:p>
          <a:p>
            <a:r>
              <a:rPr lang="en-US" sz="1800">
                <a:effectLst/>
                <a:latin typeface="Calibri"/>
                <a:cs typeface="Calibri"/>
              </a:rPr>
              <a:t>custom-designed face makeup kit in space</a:t>
            </a:r>
            <a:r>
              <a:rPr lang="en-US" sz="1800">
                <a:latin typeface="Calibri"/>
                <a:cs typeface="Calibri"/>
              </a:rPr>
              <a:t>. Now imagine what </a:t>
            </a:r>
            <a:r>
              <a:rPr lang="en-US" sz="1800" i="1">
                <a:latin typeface="Calibri"/>
                <a:cs typeface="Calibri"/>
              </a:rPr>
              <a:t>any</a:t>
            </a:r>
            <a:r>
              <a:rPr lang="en-US" sz="1800">
                <a:latin typeface="Calibri"/>
                <a:cs typeface="Calibri"/>
              </a:rPr>
              <a:t> woman would have told that team of engineers… if only they had the chance. </a:t>
            </a:r>
          </a:p>
          <a:p>
            <a:endParaRPr lang="en-US" sz="1800">
              <a:effectLst/>
              <a:latin typeface="Calibri" panose="020F0502020204030204" pitchFamily="34" charset="0"/>
            </a:endParaRPr>
          </a:p>
          <a:p>
            <a:r>
              <a:rPr lang="en-US" sz="1800">
                <a:effectLst/>
                <a:latin typeface="Calibri"/>
                <a:cs typeface="Calibri"/>
              </a:rPr>
              <a:t>In a game, having a party with diverse skills is crucial, for needing to lift the castle's portcullis, or recognizing the poison dart trap, or identifying the </a:t>
            </a:r>
            <a:r>
              <a:rPr lang="en-US" sz="1800">
                <a:latin typeface="Calibri"/>
                <a:cs typeface="Calibri"/>
              </a:rPr>
              <a:t>mysterious </a:t>
            </a:r>
            <a:r>
              <a:rPr lang="en-US" sz="1800">
                <a:effectLst/>
                <a:latin typeface="Calibri"/>
                <a:cs typeface="Calibri"/>
              </a:rPr>
              <a:t>symbols on </a:t>
            </a:r>
            <a:r>
              <a:rPr lang="en-US" sz="1800">
                <a:latin typeface="Calibri"/>
                <a:cs typeface="Calibri"/>
              </a:rPr>
              <a:t>the wall</a:t>
            </a:r>
            <a:r>
              <a:rPr lang="en-US" sz="1800">
                <a:effectLst/>
                <a:latin typeface="Calibri"/>
                <a:cs typeface="Calibri"/>
              </a:rPr>
              <a:t>. </a:t>
            </a:r>
          </a:p>
          <a:p>
            <a:r>
              <a:rPr lang="en-US" sz="850">
                <a:latin typeface="Segoe UI"/>
                <a:cs typeface="Segoe UI"/>
              </a:rPr>
              <a:t>Similarly, we need a broad range of talents and perspectives in the workplace to provide reliable products and services to everyone.</a:t>
            </a:r>
            <a:endParaRPr lang="en-US" sz="850">
              <a:cs typeface="Segoe UI"/>
            </a:endParaRPr>
          </a:p>
          <a:p>
            <a:endParaRPr lang="en-US" sz="1800">
              <a:latin typeface="Calibri"/>
              <a:cs typeface="Calibri"/>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9/5/2023 9:47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18</a:t>
            </a:fld>
            <a:endParaRPr lang="en-US"/>
          </a:p>
        </p:txBody>
      </p:sp>
    </p:spTree>
    <p:extLst>
      <p:ext uri="{BB962C8B-B14F-4D97-AF65-F5344CB8AC3E}">
        <p14:creationId xmlns:p14="http://schemas.microsoft.com/office/powerpoint/2010/main" val="38660098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ctr">
              <a:spcAft>
                <a:spcPts val="0"/>
              </a:spcAft>
              <a:defRPr/>
            </a:pPr>
            <a:r>
              <a:rPr lang="en-US" sz="1800">
                <a:latin typeface="Calibri"/>
                <a:cs typeface="Calibri"/>
              </a:rPr>
              <a:t>And hey, that supports one of our core goals at Microsoft – building on the success of others.</a:t>
            </a:r>
          </a:p>
          <a:p>
            <a:pPr fontAlgn="ctr">
              <a:spcAft>
                <a:spcPts val="0"/>
              </a:spcAft>
              <a:defRPr/>
            </a:pPr>
            <a:endParaRPr lang="en-US" sz="1800">
              <a:effectLst/>
              <a:latin typeface="Calibri"/>
              <a:cs typeface="Calibri"/>
            </a:endParaRPr>
          </a:p>
          <a:p>
            <a:pPr fontAlgn="ctr">
              <a:spcAft>
                <a:spcPts val="0"/>
              </a:spcAft>
              <a:defRPr/>
            </a:pPr>
            <a:r>
              <a:rPr lang="en-US" sz="1800">
                <a:effectLst/>
                <a:latin typeface="Calibri"/>
                <a:cs typeface="Calibri"/>
              </a:rPr>
              <a:t>At the gaming table</a:t>
            </a:r>
            <a:r>
              <a:rPr lang="en-US" sz="1800">
                <a:latin typeface="Calibri"/>
                <a:cs typeface="Calibri"/>
              </a:rPr>
              <a:t> and in the workplace, you should a</a:t>
            </a:r>
            <a:r>
              <a:rPr lang="en-US" sz="850">
                <a:latin typeface="Segoe UI"/>
                <a:cs typeface="Segoe UI"/>
              </a:rPr>
              <a:t>im for a diversity of background, experience, and skillsets. </a:t>
            </a:r>
          </a:p>
          <a:p>
            <a:pPr>
              <a:spcAft>
                <a:spcPts val="0"/>
              </a:spcAft>
              <a:defRPr/>
            </a:pPr>
            <a:r>
              <a:rPr lang="en-US" sz="1800">
                <a:latin typeface="Calibri"/>
                <a:cs typeface="Calibri"/>
              </a:rPr>
              <a:t>This not only creates a strong group of characters and co-workers, but also helps everyone on the team empathize with customers, ultimately doing better work in the long run.</a:t>
            </a:r>
            <a:endParaRPr lang="en-US" sz="850">
              <a:effectLst/>
              <a:cs typeface="Segoe UI"/>
            </a:endParaRPr>
          </a:p>
          <a:p>
            <a:pPr>
              <a:spcAft>
                <a:spcPts val="0"/>
              </a:spcAft>
            </a:pPr>
            <a:endParaRPr lang="en-US" sz="1800">
              <a:solidFill>
                <a:srgbClr val="000000"/>
              </a:solidFill>
              <a:latin typeface="Calibri"/>
              <a:cs typeface="Calibri"/>
            </a:endParaRPr>
          </a:p>
          <a:p>
            <a:pPr fontAlgn="ctr">
              <a:spcAft>
                <a:spcPts val="0"/>
              </a:spcAft>
            </a:pPr>
            <a:r>
              <a:rPr lang="en-US" sz="1800" kern="1200">
                <a:solidFill>
                  <a:srgbClr val="000000"/>
                </a:solidFill>
                <a:effectLst/>
                <a:latin typeface="Calibri"/>
                <a:cs typeface="Calibri"/>
              </a:rPr>
              <a:t>This is why good companies cast wide nets in recruiting efforts, nets that avoid recruiting exclusively from elite schools, that include nontraditional candidates, candidates skilled through alternative routes, Historically Black Colleges and Universities, career switchers, veterans, international candidates. The best teams have a variety of backgrounds and lived experiences, and are better able to view problems from a variety of lenses, not just the lens of a dominant majority.</a:t>
            </a:r>
            <a:r>
              <a:rPr lang="en-US" sz="1800">
                <a:solidFill>
                  <a:srgbClr val="000000"/>
                </a:solidFill>
                <a:latin typeface="Calibri"/>
                <a:cs typeface="Calibri"/>
              </a:rPr>
              <a:t> </a:t>
            </a:r>
          </a:p>
          <a:p>
            <a:pPr fontAlgn="ctr">
              <a:spcAft>
                <a:spcPts val="0"/>
              </a:spcAft>
            </a:pPr>
            <a:endParaRPr lang="en-US" sz="1800">
              <a:solidFill>
                <a:srgbClr val="000000"/>
              </a:solidFill>
              <a:effectLst/>
              <a:latin typeface="Calibri"/>
              <a:cs typeface="Calibri"/>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9/5/2023 9:47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19</a:t>
            </a:fld>
            <a:endParaRPr lang="en-US"/>
          </a:p>
        </p:txBody>
      </p:sp>
    </p:spTree>
    <p:extLst>
      <p:ext uri="{BB962C8B-B14F-4D97-AF65-F5344CB8AC3E}">
        <p14:creationId xmlns:p14="http://schemas.microsoft.com/office/powerpoint/2010/main" val="26428812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900" dirty="0">
                <a:latin typeface="Segoe UI"/>
                <a:cs typeface="Segoe UI"/>
              </a:rPr>
              <a:t>&lt;nina&gt;</a:t>
            </a:r>
          </a:p>
          <a:p>
            <a:endParaRPr lang="en-US" sz="850" dirty="0">
              <a:latin typeface="Segoe UI"/>
              <a:cs typeface="Segoe UI"/>
            </a:endParaRPr>
          </a:p>
          <a:p>
            <a:r>
              <a:rPr lang="en-US" sz="850" dirty="0">
                <a:latin typeface="Segoe UI"/>
                <a:cs typeface="Segoe UI"/>
              </a:rPr>
              <a:t>Welcome everyone!</a:t>
            </a:r>
          </a:p>
          <a:p>
            <a:endParaRPr lang="en-US" sz="850" dirty="0">
              <a:latin typeface="Segoe UI"/>
              <a:cs typeface="Segoe UI"/>
            </a:endParaRPr>
          </a:p>
          <a:p>
            <a:r>
              <a:rPr lang="en-US" sz="850" dirty="0">
                <a:latin typeface="Segoe UI"/>
                <a:cs typeface="Segoe UI"/>
              </a:rPr>
              <a:t>As we get started please feel free to fill out our anonymous survey. We have just a few questions about TTRPGS and we're also inviting anyone who wants to play to join us at 2:30p at the free play tables for a quick TTRPG game. If you're interested, please let us know on the survey, and again, it’s totally anonymous.</a:t>
            </a:r>
          </a:p>
          <a:p>
            <a:endParaRPr lang="en-US" sz="850" dirty="0">
              <a:latin typeface="Segoe UI"/>
              <a:cs typeface="Segoe UI"/>
            </a:endParaRPr>
          </a:p>
          <a:p>
            <a:r>
              <a:rPr lang="en-US" sz="850" dirty="0">
                <a:latin typeface="Segoe UI"/>
                <a:cs typeface="Segoe UI"/>
              </a:rPr>
              <a:t>--</a:t>
            </a:r>
          </a:p>
          <a:p>
            <a:endParaRPr lang="en-US" sz="850" dirty="0">
              <a:latin typeface="Segoe UI"/>
              <a:cs typeface="Segoe UI"/>
            </a:endParaRPr>
          </a:p>
          <a:p>
            <a:r>
              <a:rPr lang="en-US" sz="850" dirty="0">
                <a:latin typeface="Segoe UI"/>
                <a:cs typeface="Segoe UI"/>
              </a:rPr>
              <a:t>Ok, let's go ahead and get started. Welcome to our panel, Table-top roleplaying games at work for fun and profit. My name is Nina Navazio and I'm a Content designer at Microsoft—I write the words on the screen, working with designers to build intuitive experiences. I've been a Dungeon Master since high school, and I love playing new systems and games with interesting mechanics and very little combat. I'm joined by a wonderful group of peers—Christine? …. Deepti? …. William?</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9/5/2023 9:47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913393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Calibri"/>
              <a:buNone/>
              <a:defRPr/>
            </a:pPr>
            <a:r>
              <a:rPr lang="en-US" sz="850">
                <a:latin typeface="Segoe UI"/>
                <a:cs typeface="Segoe UI"/>
              </a:rPr>
              <a:t>&lt;Deepti&gt;</a:t>
            </a:r>
          </a:p>
          <a:p>
            <a:pPr marL="285750" indent="-285750">
              <a:buFont typeface="Calibri"/>
              <a:buChar char="-"/>
              <a:defRPr/>
            </a:pPr>
            <a:r>
              <a:rPr lang="en-US" sz="850">
                <a:latin typeface="Segoe UI"/>
                <a:cs typeface="Segoe UI"/>
              </a:rPr>
              <a:t>But having a diverse team on paper is only a part of the solution. If we treat DEI initiatives like a quota to fill rather than a real opportunity to shift our thinking, then we’re doing a disservice to others and ourselves. </a:t>
            </a:r>
          </a:p>
          <a:p>
            <a:pPr marL="285750" indent="-285750">
              <a:buFont typeface="Calibri"/>
              <a:buChar char="-"/>
              <a:defRPr/>
            </a:pPr>
            <a:r>
              <a:rPr lang="en-US" sz="850">
                <a:latin typeface="Segoe UI"/>
                <a:cs typeface="Segoe UI"/>
              </a:rPr>
              <a:t>&lt;Click&gt;</a:t>
            </a:r>
          </a:p>
          <a:p>
            <a:pPr marL="285750" indent="-285750">
              <a:buFont typeface="Calibri"/>
              <a:buChar char="-"/>
              <a:defRPr/>
            </a:pPr>
            <a:r>
              <a:rPr lang="en-US" sz="850">
                <a:latin typeface="Segoe UI"/>
                <a:cs typeface="Segoe UI"/>
              </a:rPr>
              <a:t>we should be encouraging our teams to bring their whole selves to work, not just the parts of their background that could help on paper, because you never know how one’s individual experiences may help. </a:t>
            </a:r>
            <a:endParaRPr lang="en-US" sz="850">
              <a:cs typeface="Segoe UI"/>
            </a:endParaRPr>
          </a:p>
          <a:p>
            <a:pPr marL="285750" indent="-285750">
              <a:buFont typeface="Calibri"/>
              <a:buChar char="-"/>
              <a:defRPr/>
            </a:pPr>
            <a:r>
              <a:rPr lang="en-US" sz="850">
                <a:latin typeface="Segoe UI"/>
                <a:cs typeface="Segoe UI"/>
              </a:rPr>
              <a:t>In TTRPGs, there’s a reason characters are given a backstory and aren’t just reduced into their stat blocks and classes. A sorcerer who grew up on a sheep farm might use herding tactics from their youth to </a:t>
            </a:r>
            <a:r>
              <a:rPr lang="en-US" sz="850" err="1">
                <a:latin typeface="Segoe UI"/>
                <a:cs typeface="Segoe UI"/>
              </a:rPr>
              <a:t>corale</a:t>
            </a:r>
            <a:r>
              <a:rPr lang="en-US" sz="850">
                <a:latin typeface="Segoe UI"/>
                <a:cs typeface="Segoe UI"/>
              </a:rPr>
              <a:t> a swarm of monsters in battle, or a barbarian who shares a similar childhood trauma to the BBEG might be able to connect with them better than the party’s bard.</a:t>
            </a:r>
            <a:endParaRPr lang="en-US" sz="850">
              <a:cs typeface="Segoe UI"/>
            </a:endParaRPr>
          </a:p>
          <a:p>
            <a:pPr>
              <a:defRPr/>
            </a:pPr>
            <a:r>
              <a:rPr lang="en-US" sz="850">
                <a:latin typeface="Segoe UI"/>
                <a:cs typeface="Segoe UI"/>
              </a:rPr>
              <a:t>&lt;click&gt;</a:t>
            </a:r>
          </a:p>
          <a:p>
            <a:pPr marL="285750" indent="-285750">
              <a:buFont typeface="Calibri"/>
              <a:buChar char="-"/>
              <a:defRPr/>
            </a:pPr>
            <a:endParaRPr lang="en-US" sz="850">
              <a:latin typeface="Segoe UI"/>
              <a:cs typeface="Segoe UI"/>
            </a:endParaRPr>
          </a:p>
          <a:p>
            <a:pPr marL="285750" indent="-285750">
              <a:buFont typeface="Calibri"/>
              <a:buChar char="-"/>
              <a:defRPr/>
            </a:pPr>
            <a:r>
              <a:rPr lang="en-US" sz="850">
                <a:latin typeface="Segoe UI"/>
                <a:cs typeface="Segoe UI"/>
              </a:rPr>
              <a:t>Everyone is a product of their identities</a:t>
            </a:r>
            <a:r>
              <a:rPr lang="en-US" sz="850" kern="1200">
                <a:effectLst/>
                <a:latin typeface="Segoe UI"/>
                <a:cs typeface="Segoe UI"/>
              </a:rPr>
              <a:t>, </a:t>
            </a:r>
            <a:r>
              <a:rPr lang="en-US" sz="850">
                <a:latin typeface="Segoe UI"/>
                <a:cs typeface="Segoe UI"/>
              </a:rPr>
              <a:t>not a sum , and understanding how they intersect makes it easier to create a more welcoming space for everyone</a:t>
            </a:r>
            <a:r>
              <a:rPr lang="en-US" sz="850" kern="1200">
                <a:effectLst/>
                <a:latin typeface="Segoe UI"/>
                <a:cs typeface="Segoe UI"/>
              </a:rPr>
              <a:t>.</a:t>
            </a:r>
            <a:r>
              <a:rPr lang="en-US" sz="850">
                <a:latin typeface="Segoe UI"/>
                <a:cs typeface="Segoe UI"/>
              </a:rPr>
              <a:t> </a:t>
            </a:r>
          </a:p>
          <a:p>
            <a:pPr marL="285750" indent="-285750">
              <a:buFont typeface="Calibri"/>
              <a:buChar char="-"/>
              <a:defRPr/>
            </a:pPr>
            <a:r>
              <a:rPr lang="en-US" sz="850">
                <a:latin typeface="Segoe UI"/>
                <a:cs typeface="Segoe UI"/>
              </a:rPr>
              <a:t>As </a:t>
            </a:r>
            <a:r>
              <a:rPr lang="en-US" sz="850" kern="1200">
                <a:effectLst/>
                <a:latin typeface="Segoe UI"/>
                <a:cs typeface="Segoe UI"/>
              </a:rPr>
              <a:t>a </a:t>
            </a:r>
            <a:r>
              <a:rPr lang="en-US" sz="850">
                <a:latin typeface="Segoe UI"/>
                <a:cs typeface="Segoe UI"/>
              </a:rPr>
              <a:t>queer woman in tech</a:t>
            </a:r>
            <a:r>
              <a:rPr lang="en-US" sz="850" kern="1200">
                <a:effectLst/>
                <a:latin typeface="Segoe UI"/>
                <a:cs typeface="Segoe UI"/>
              </a:rPr>
              <a:t>, </a:t>
            </a:r>
            <a:r>
              <a:rPr lang="en-US" sz="850">
                <a:latin typeface="Segoe UI"/>
                <a:cs typeface="Segoe UI"/>
              </a:rPr>
              <a:t>I am a part of the minority </a:t>
            </a:r>
            <a:r>
              <a:rPr lang="en-US" sz="850" kern="1200">
                <a:effectLst/>
                <a:latin typeface="Segoe UI"/>
                <a:cs typeface="Segoe UI"/>
              </a:rPr>
              <a:t>and </a:t>
            </a:r>
            <a:r>
              <a:rPr lang="en-US" sz="850">
                <a:latin typeface="Segoe UI"/>
                <a:cs typeface="Segoe UI"/>
              </a:rPr>
              <a:t>it can be difficult </a:t>
            </a:r>
            <a:r>
              <a:rPr lang="en-US" sz="850" kern="1200">
                <a:effectLst/>
                <a:latin typeface="Segoe UI"/>
                <a:cs typeface="Segoe UI"/>
              </a:rPr>
              <a:t>to </a:t>
            </a:r>
            <a:r>
              <a:rPr lang="en-US" sz="850">
                <a:latin typeface="Segoe UI"/>
                <a:cs typeface="Segoe UI"/>
              </a:rPr>
              <a:t>find others like me in my field. But as </a:t>
            </a:r>
            <a:r>
              <a:rPr lang="en-US" sz="850" kern="1200">
                <a:effectLst/>
                <a:latin typeface="Segoe UI"/>
                <a:cs typeface="Segoe UI"/>
              </a:rPr>
              <a:t>a </a:t>
            </a:r>
            <a:r>
              <a:rPr lang="en-US" sz="850">
                <a:latin typeface="Segoe UI"/>
                <a:cs typeface="Segoe UI"/>
              </a:rPr>
              <a:t>South-Asian person in tech, I see myself constantly represented in the workplace. </a:t>
            </a:r>
            <a:endParaRPr lang="en-US">
              <a:cs typeface="Segoe UI" panose="020B0502040204020203" pitchFamily="34" charset="0"/>
            </a:endParaRPr>
          </a:p>
          <a:p>
            <a:pPr marL="285750" indent="-285750">
              <a:buFont typeface="Calibri"/>
              <a:buChar char="-"/>
              <a:defRPr/>
            </a:pPr>
            <a:r>
              <a:rPr lang="en-US" sz="850">
                <a:latin typeface="Segoe UI"/>
                <a:cs typeface="Segoe UI"/>
              </a:rPr>
              <a:t>I can be in both the majority and minority</a:t>
            </a:r>
            <a:r>
              <a:rPr lang="en-US" sz="850" kern="1200">
                <a:effectLst/>
                <a:latin typeface="Segoe UI"/>
                <a:cs typeface="Segoe UI"/>
              </a:rPr>
              <a:t>, </a:t>
            </a:r>
            <a:r>
              <a:rPr lang="en-US" sz="850">
                <a:latin typeface="Segoe UI"/>
                <a:cs typeface="Segoe UI"/>
              </a:rPr>
              <a:t>which helps me </a:t>
            </a:r>
            <a:r>
              <a:rPr lang="en-US" sz="850" kern="1200">
                <a:effectLst/>
                <a:latin typeface="Segoe UI"/>
                <a:cs typeface="Segoe UI"/>
              </a:rPr>
              <a:t>not </a:t>
            </a:r>
            <a:r>
              <a:rPr lang="en-US" sz="850">
                <a:latin typeface="Segoe UI"/>
                <a:cs typeface="Segoe UI"/>
              </a:rPr>
              <a:t>only see </a:t>
            </a:r>
            <a:r>
              <a:rPr lang="en-US" sz="850" kern="1200">
                <a:effectLst/>
                <a:latin typeface="Segoe UI"/>
                <a:cs typeface="Segoe UI"/>
              </a:rPr>
              <a:t>the </a:t>
            </a:r>
            <a:r>
              <a:rPr lang="en-US" sz="850">
                <a:latin typeface="Segoe UI"/>
                <a:cs typeface="Segoe UI"/>
              </a:rPr>
              <a:t>importance </a:t>
            </a:r>
            <a:r>
              <a:rPr lang="en-US" sz="850" kern="1200">
                <a:effectLst/>
                <a:latin typeface="Segoe UI"/>
                <a:cs typeface="Segoe UI"/>
              </a:rPr>
              <a:t>of </a:t>
            </a:r>
            <a:r>
              <a:rPr lang="en-US" sz="850">
                <a:latin typeface="Segoe UI"/>
                <a:cs typeface="Segoe UI"/>
              </a:rPr>
              <a:t>promoting diversity in work but also gives me the opportunity to make space for others in areas where I am privileged</a:t>
            </a:r>
            <a:r>
              <a:rPr lang="en-US" sz="850" kern="1200">
                <a:effectLst/>
                <a:latin typeface="Segoe UI"/>
                <a:cs typeface="Segoe UI"/>
              </a:rPr>
              <a:t>.</a:t>
            </a:r>
            <a:r>
              <a:rPr lang="en-US" sz="850">
                <a:latin typeface="Segoe UI"/>
                <a:cs typeface="Segoe UI"/>
              </a:rPr>
              <a:t> </a:t>
            </a:r>
            <a:endParaRPr lang="en-US" sz="850">
              <a:cs typeface="Segoe UI"/>
            </a:endParaRPr>
          </a:p>
          <a:p>
            <a:pPr marL="285750" indent="-285750">
              <a:buFont typeface="Calibri"/>
              <a:buChar char="-"/>
              <a:defRPr/>
            </a:pPr>
            <a:r>
              <a:rPr lang="en-US" sz="850">
                <a:latin typeface="Segoe UI"/>
                <a:cs typeface="Segoe UI"/>
              </a:rPr>
              <a:t>Christine will expand on this point and tell us how psychological safety is vital to creating an inclusive environment.</a:t>
            </a:r>
            <a:endParaRPr lang="en-US" sz="850">
              <a:cs typeface="Segoe UI"/>
            </a:endParaRPr>
          </a:p>
          <a:p>
            <a:pPr marL="285750" indent="-285750">
              <a:buFont typeface="Calibri"/>
              <a:buChar char="-"/>
              <a:defRPr/>
            </a:pPr>
            <a:endParaRPr lang="en-US" sz="850">
              <a:cs typeface="Segoe UI"/>
            </a:endParaRPr>
          </a:p>
          <a:p>
            <a:pPr>
              <a:spcAft>
                <a:spcPts val="0"/>
              </a:spcAft>
            </a:pPr>
            <a:endParaRPr lang="en-US" sz="1800">
              <a:effectLst/>
              <a:latin typeface="Calibri"/>
              <a:cs typeface="Calibri"/>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9/5/2023 9:47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20</a:t>
            </a:fld>
            <a:endParaRPr lang="en-US"/>
          </a:p>
        </p:txBody>
      </p:sp>
    </p:spTree>
    <p:extLst>
      <p:ext uri="{BB962C8B-B14F-4D97-AF65-F5344CB8AC3E}">
        <p14:creationId xmlns:p14="http://schemas.microsoft.com/office/powerpoint/2010/main" val="321787730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spcBef>
                <a:spcPts val="0"/>
              </a:spcBef>
              <a:spcAft>
                <a:spcPts val="0"/>
              </a:spcAft>
              <a:buFont typeface="Arial" panose="020B0604020202020204" pitchFamily="34" charset="0"/>
              <a:buNone/>
            </a:pPr>
            <a:r>
              <a:rPr lang="en-US" sz="1100">
                <a:effectLst/>
                <a:latin typeface="Calibri"/>
                <a:ea typeface="Calibri"/>
                <a:cs typeface="Calibri"/>
              </a:rPr>
              <a:t>&lt;Christine&gt;</a:t>
            </a:r>
          </a:p>
          <a:p>
            <a:pPr rtl="0" fontAlgn="ctr">
              <a:spcBef>
                <a:spcPts val="0"/>
              </a:spcBef>
              <a:spcAft>
                <a:spcPts val="0"/>
              </a:spcAft>
              <a:buFont typeface="Arial" panose="020B0604020202020204" pitchFamily="34" charset="0"/>
              <a:buNone/>
            </a:pPr>
            <a:endParaRPr lang="en-US" sz="1100">
              <a:effectLst/>
              <a:latin typeface="Calibri"/>
              <a:ea typeface="Calibri"/>
              <a:cs typeface="Calibri"/>
            </a:endParaRPr>
          </a:p>
          <a:p>
            <a:pPr rtl="0" fontAlgn="ctr">
              <a:spcBef>
                <a:spcPts val="0"/>
              </a:spcBef>
              <a:spcAft>
                <a:spcPts val="0"/>
              </a:spcAft>
              <a:buFont typeface="Arial" panose="020B0604020202020204" pitchFamily="34" charset="0"/>
              <a:buNone/>
            </a:pPr>
            <a:r>
              <a:rPr lang="en-US" sz="1100">
                <a:effectLst/>
                <a:latin typeface="Calibri"/>
                <a:ea typeface="Calibri"/>
                <a:cs typeface="Calibri"/>
              </a:rPr>
              <a:t>A final note on why diversity matters to individuals on teams and at gaming tables.</a:t>
            </a:r>
          </a:p>
          <a:p>
            <a:pPr rtl="0" fontAlgn="ctr">
              <a:spcBef>
                <a:spcPts val="0"/>
              </a:spcBef>
              <a:spcAft>
                <a:spcPts val="0"/>
              </a:spcAft>
              <a:buFont typeface="Arial" panose="020B0604020202020204" pitchFamily="34" charset="0"/>
              <a:buNone/>
            </a:pPr>
            <a:endParaRPr lang="en-US" sz="1100">
              <a:effectLst/>
              <a:latin typeface="Calibri" panose="020F0502020204030204" pitchFamily="34" charset="0"/>
            </a:endParaRPr>
          </a:p>
          <a:p>
            <a:pPr rtl="0" fontAlgn="ctr">
              <a:spcBef>
                <a:spcPts val="0"/>
              </a:spcBef>
              <a:spcAft>
                <a:spcPts val="0"/>
              </a:spcAft>
              <a:buFont typeface="Arial" panose="020B0604020202020204" pitchFamily="34" charset="0"/>
              <a:buChar char="•"/>
            </a:pPr>
            <a:r>
              <a:rPr lang="en-US" sz="1100">
                <a:effectLst/>
                <a:latin typeface="Calibri"/>
                <a:ea typeface="Calibri"/>
                <a:cs typeface="Calibri"/>
              </a:rPr>
              <a:t>Psychological safety is crucial.</a:t>
            </a:r>
          </a:p>
          <a:p>
            <a:pPr marL="529590" indent="-285750" fontAlgn="ctr">
              <a:spcAft>
                <a:spcPts val="0"/>
              </a:spcAft>
              <a:buFont typeface="Courier New" panose="02070309020205020404" pitchFamily="49" charset="0"/>
              <a:buChar char="o"/>
              <a:defRPr/>
            </a:pPr>
            <a:r>
              <a:rPr lang="en-US" sz="1100">
                <a:effectLst/>
                <a:latin typeface="Calibri"/>
                <a:ea typeface="Calibri"/>
                <a:cs typeface="Calibri"/>
              </a:rPr>
              <a:t>As William mentioned earlier, psychological safety is near the top of the Maslow hierarchy. </a:t>
            </a:r>
            <a:r>
              <a:rPr lang="en-US" sz="850">
                <a:latin typeface="Segoe UI"/>
                <a:cs typeface="Segoe UI"/>
              </a:rPr>
              <a:t>Organizational behavioral scientist Amy Edmondson of Harvard first introduced the construct of "team psychological safety." She defines it as “a shared belief held by members of a team that the team is safe for interpersonal risk taking.” </a:t>
            </a:r>
            <a:r>
              <a:rPr lang="en-US" sz="1100">
                <a:latin typeface="Calibri"/>
                <a:cs typeface="Calibri"/>
              </a:rPr>
              <a:t>Psychological</a:t>
            </a:r>
            <a:r>
              <a:rPr lang="en-US" sz="1100">
                <a:effectLst/>
                <a:latin typeface="Calibri"/>
                <a:ea typeface="Calibri"/>
                <a:cs typeface="Calibri"/>
              </a:rPr>
              <a:t> </a:t>
            </a:r>
            <a:r>
              <a:rPr lang="en-US" sz="1100">
                <a:latin typeface="Calibri"/>
                <a:ea typeface="Calibri"/>
                <a:cs typeface="Calibri"/>
              </a:rPr>
              <a:t>safety is</a:t>
            </a:r>
            <a:r>
              <a:rPr lang="en-US" sz="1100">
                <a:effectLst/>
                <a:latin typeface="Calibri"/>
                <a:ea typeface="Calibri"/>
                <a:cs typeface="Calibri"/>
              </a:rPr>
              <a:t> a social environment, where everyone feels included and safe to learn, contribute, and create. </a:t>
            </a:r>
            <a:r>
              <a:rPr lang="en-US" sz="1100">
                <a:latin typeface="Calibri"/>
                <a:cs typeface="Calibri"/>
              </a:rPr>
              <a:t>We can't improvise or innovate if we don't feel safe. (She has a book called The Fearless Organization which is a very good read more about this concept.) </a:t>
            </a:r>
            <a:endParaRPr lang="en-US" sz="1100">
              <a:effectLst/>
              <a:latin typeface="Calibri"/>
              <a:ea typeface="Calibri"/>
              <a:cs typeface="Calibri"/>
            </a:endParaRPr>
          </a:p>
          <a:p>
            <a:pPr rtl="0" fontAlgn="ctr">
              <a:spcBef>
                <a:spcPts val="0"/>
              </a:spcBef>
              <a:spcAft>
                <a:spcPts val="0"/>
              </a:spcAft>
              <a:buFont typeface="Courier New" panose="02070309020205020404" pitchFamily="49" charset="0"/>
              <a:buChar char="o"/>
            </a:pPr>
            <a:endParaRPr lang="en-US" sz="1800">
              <a:effectLst/>
              <a:latin typeface="Calibri" panose="020F0502020204030204" pitchFamily="34" charset="0"/>
            </a:endParaRPr>
          </a:p>
          <a:p>
            <a:pPr fontAlgn="ctr">
              <a:spcAft>
                <a:spcPts val="0"/>
              </a:spcAft>
              <a:buFont typeface="Courier New" panose="02070309020205020404" pitchFamily="49" charset="0"/>
              <a:buChar char="o"/>
            </a:pPr>
            <a:r>
              <a:rPr lang="en-US" sz="1800">
                <a:effectLst/>
                <a:latin typeface="Calibri"/>
                <a:ea typeface="Calibri"/>
                <a:cs typeface="Calibri"/>
              </a:rPr>
              <a:t>Un-inclusive or discriminatory behaviors -- like for example, casual misogyny in jokes -- leads to exclusion, which leads to a lack of psychological safety. And that stifles creativity and productivity. It may mean that someone may weigh their participation against that </a:t>
            </a:r>
            <a:r>
              <a:rPr lang="en-US" sz="1800">
                <a:latin typeface="Calibri"/>
                <a:ea typeface="Calibri"/>
                <a:cs typeface="Calibri"/>
              </a:rPr>
              <a:t>discomfort. Then they may participate</a:t>
            </a:r>
            <a:r>
              <a:rPr lang="en-US" sz="1800">
                <a:effectLst/>
                <a:latin typeface="Calibri"/>
                <a:ea typeface="Calibri"/>
                <a:cs typeface="Calibri"/>
              </a:rPr>
              <a:t> uncomfortably, </a:t>
            </a:r>
            <a:r>
              <a:rPr lang="en-US" sz="1800">
                <a:latin typeface="Calibri"/>
                <a:ea typeface="Calibri"/>
                <a:cs typeface="Calibri"/>
              </a:rPr>
              <a:t>or not at</a:t>
            </a:r>
            <a:r>
              <a:rPr lang="en-US" sz="1800">
                <a:effectLst/>
                <a:latin typeface="Calibri"/>
                <a:ea typeface="Calibri"/>
                <a:cs typeface="Calibri"/>
              </a:rPr>
              <a:t> all. I don't think anyone actively wishes our team members to be uncomfortable when they join us, so it's important to recognize the value they bring to the team and be sure we're welcoming and inclusive.</a:t>
            </a:r>
          </a:p>
          <a:p>
            <a:pPr rtl="0">
              <a:spcBef>
                <a:spcPts val="0"/>
              </a:spcBef>
            </a:pPr>
            <a:endParaRPr lang="en-US">
              <a:effectLst/>
              <a:cs typeface="Segoe UI" panose="020B0502040204020203" pitchFamily="34" charset="0"/>
            </a:endParaRPr>
          </a:p>
          <a:p>
            <a:pPr fontAlgn="ctr">
              <a:spcAft>
                <a:spcPts val="0"/>
              </a:spcAft>
              <a:buFont typeface="Courier New" panose="02070309020205020404" pitchFamily="49" charset="0"/>
              <a:buChar char="o"/>
            </a:pPr>
            <a:r>
              <a:rPr lang="en-US" sz="1100">
                <a:latin typeface="Calibri"/>
                <a:ea typeface="Calibri"/>
                <a:cs typeface="Calibri"/>
              </a:rPr>
              <a:t> </a:t>
            </a:r>
            <a:r>
              <a:rPr lang="en-US" sz="1100">
                <a:effectLst/>
                <a:latin typeface="Calibri"/>
                <a:ea typeface="Calibri"/>
                <a:cs typeface="Calibri"/>
              </a:rPr>
              <a:t>Of course, it’s possible for anyone to feel they aren’t psychologically safe, depending on the environment, management expectations, interactions with </a:t>
            </a:r>
            <a:r>
              <a:rPr lang="en-US" sz="1100">
                <a:latin typeface="Calibri"/>
                <a:ea typeface="Calibri"/>
                <a:cs typeface="Calibri"/>
              </a:rPr>
              <a:t>our peers, or physical insecurities.</a:t>
            </a:r>
            <a:endParaRPr lang="en-US" sz="1100">
              <a:effectLst/>
              <a:latin typeface="Calibri" panose="020F0502020204030204" pitchFamily="34" charset="0"/>
              <a:ea typeface="Calibri"/>
              <a:cs typeface="Calibri"/>
            </a:endParaRPr>
          </a:p>
          <a:p>
            <a:pPr>
              <a:spcAft>
                <a:spcPts val="0"/>
              </a:spcAft>
              <a:buFont typeface="Courier New" panose="02070309020205020404" pitchFamily="49" charset="0"/>
              <a:buChar char="o"/>
            </a:pPr>
            <a:endParaRPr lang="en-US" sz="1100">
              <a:latin typeface="Calibri"/>
              <a:ea typeface="Calibri"/>
              <a:cs typeface="Calibri"/>
            </a:endParaRPr>
          </a:p>
          <a:p>
            <a:pPr fontAlgn="ctr">
              <a:spcAft>
                <a:spcPts val="0"/>
              </a:spcAft>
              <a:buFont typeface="Courier New" panose="02070309020205020404" pitchFamily="49" charset="0"/>
              <a:buChar char="o"/>
            </a:pPr>
            <a:r>
              <a:rPr lang="en-US" sz="1100">
                <a:latin typeface="Calibri"/>
                <a:ea typeface="Calibri"/>
                <a:cs typeface="Calibri"/>
              </a:rPr>
              <a:t> For</a:t>
            </a:r>
            <a:r>
              <a:rPr lang="en-US" sz="1100">
                <a:effectLst/>
                <a:latin typeface="Calibri"/>
                <a:ea typeface="Calibri"/>
                <a:cs typeface="Calibri"/>
              </a:rPr>
              <a:t> example, </a:t>
            </a:r>
            <a:r>
              <a:rPr lang="en-US" sz="1100">
                <a:latin typeface="Calibri"/>
                <a:ea typeface="Calibri"/>
                <a:cs typeface="Calibri"/>
              </a:rPr>
              <a:t>in your</a:t>
            </a:r>
            <a:r>
              <a:rPr lang="en-US" sz="1100">
                <a:effectLst/>
                <a:latin typeface="Calibri"/>
                <a:ea typeface="Calibri"/>
                <a:cs typeface="Calibri"/>
              </a:rPr>
              <a:t> </a:t>
            </a:r>
            <a:r>
              <a:rPr lang="en-US" sz="1100">
                <a:latin typeface="Calibri"/>
                <a:ea typeface="Calibri"/>
                <a:cs typeface="Calibri"/>
              </a:rPr>
              <a:t>work perhaps there's project</a:t>
            </a:r>
            <a:r>
              <a:rPr lang="en-US" sz="1100">
                <a:effectLst/>
                <a:latin typeface="Calibri"/>
                <a:ea typeface="Calibri"/>
                <a:cs typeface="Calibri"/>
              </a:rPr>
              <a:t> post-mortems, retroactive meetings, discovery sessions, and troubleshooting root cause analysis </a:t>
            </a:r>
            <a:r>
              <a:rPr lang="en-US" sz="1100">
                <a:latin typeface="Calibri"/>
                <a:ea typeface="Calibri"/>
                <a:cs typeface="Calibri"/>
              </a:rPr>
              <a:t>and those are never good places to </a:t>
            </a:r>
            <a:r>
              <a:rPr lang="en-US" sz="1100">
                <a:effectLst/>
                <a:latin typeface="Calibri"/>
                <a:ea typeface="Calibri"/>
                <a:cs typeface="Calibri"/>
              </a:rPr>
              <a:t>point fingers.</a:t>
            </a:r>
            <a:br>
              <a:rPr lang="en-US" sz="1100">
                <a:latin typeface="Calibri"/>
                <a:ea typeface="Calibri"/>
                <a:cs typeface="Calibri"/>
              </a:rPr>
            </a:br>
            <a:endParaRPr lang="en-US" sz="1100">
              <a:effectLst/>
              <a:latin typeface="Calibri"/>
              <a:ea typeface="Calibri"/>
              <a:cs typeface="Calibri"/>
            </a:endParaRPr>
          </a:p>
          <a:p>
            <a:pPr marL="529590" indent="-285750" fontAlgn="ctr">
              <a:spcAft>
                <a:spcPts val="0"/>
              </a:spcAft>
              <a:buFont typeface="Arial" panose="020B0604020202020204" pitchFamily="34" charset="0"/>
              <a:buChar char="•"/>
            </a:pPr>
            <a:r>
              <a:rPr lang="en-US" sz="1100">
                <a:latin typeface="Calibri"/>
                <a:ea typeface="Calibri"/>
                <a:cs typeface="Calibri"/>
              </a:rPr>
              <a:t>Focusing</a:t>
            </a:r>
            <a:r>
              <a:rPr lang="en-US" sz="1100">
                <a:effectLst/>
                <a:latin typeface="Calibri"/>
                <a:ea typeface="Calibri"/>
                <a:cs typeface="Calibri"/>
              </a:rPr>
              <a:t> on solutions instead of </a:t>
            </a:r>
            <a:r>
              <a:rPr lang="en-US" sz="1100">
                <a:latin typeface="Calibri"/>
                <a:ea typeface="Calibri"/>
                <a:cs typeface="Calibri"/>
              </a:rPr>
              <a:t>blame-storming creates</a:t>
            </a:r>
            <a:r>
              <a:rPr lang="en-US" sz="1100">
                <a:effectLst/>
                <a:latin typeface="Calibri"/>
                <a:ea typeface="Calibri"/>
                <a:cs typeface="Calibri"/>
              </a:rPr>
              <a:t> an environment where mistakes are safe, where penalties and embarrassment aren’t needed, and where we're free to create and try, we're free to roll a 1 … and instead of bashing the dragon with our axe, we stub our toe</a:t>
            </a:r>
            <a:r>
              <a:rPr lang="en-US" sz="1100">
                <a:latin typeface="Calibri"/>
                <a:ea typeface="Calibri"/>
                <a:cs typeface="Calibri"/>
              </a:rPr>
              <a:t> and fall down the cavern in a hilarious way</a:t>
            </a:r>
            <a:r>
              <a:rPr lang="en-US" sz="1100">
                <a:effectLst/>
                <a:latin typeface="Calibri"/>
                <a:ea typeface="Calibri"/>
                <a:cs typeface="Calibri"/>
              </a:rPr>
              <a:t>. And everyone learns and laughs and has a great story to tell, and we move on.</a:t>
            </a:r>
            <a:r>
              <a:rPr lang="en-US" sz="1100">
                <a:latin typeface="Calibri"/>
                <a:ea typeface="Calibri"/>
                <a:cs typeface="Calibri"/>
              </a:rPr>
              <a:t> </a:t>
            </a:r>
            <a:br>
              <a:rPr lang="en-US" sz="1100">
                <a:latin typeface="Calibri"/>
                <a:ea typeface="Calibri"/>
                <a:cs typeface="Calibri"/>
              </a:rPr>
            </a:br>
            <a:endParaRPr lang="en-US"/>
          </a:p>
          <a:p>
            <a:pPr marL="529590" indent="-285750">
              <a:spcAft>
                <a:spcPts val="0"/>
              </a:spcAft>
              <a:buFont typeface="Arial" panose="020B0604020202020204" pitchFamily="34" charset="0"/>
              <a:buChar char="•"/>
            </a:pPr>
            <a:r>
              <a:rPr lang="en-US" sz="1100">
                <a:latin typeface="Calibri"/>
                <a:cs typeface="Calibri"/>
              </a:rPr>
              <a:t>In one of my companies I worked for we had a ritual called "the fail cake" - and it was when someone took a chance to try out something new, but then maybe it didn't work out very well. One of us would go to the store, grab a sheet cake, put "At Least You Tried" ala The Simpsons, and we'd all eat cake. But this hilarious event was a way we as a company acknowledged that "hey, mistakes happen" and rather than fill our team mates with guilt and shame – we offered support and opportunity to learn. And that it was safe to take risks, and to learn and grow. </a:t>
            </a:r>
          </a:p>
          <a:p>
            <a:endParaRPr lang="en-US">
              <a:cs typeface="Segoe UI" panose="020B0502040204020203" pitchFamily="34" charset="0"/>
            </a:endParaRPr>
          </a:p>
          <a:p>
            <a:r>
              <a:rPr lang="en-US" sz="850">
                <a:latin typeface="Segoe UI"/>
                <a:cs typeface="Segoe UI"/>
              </a:rPr>
              <a:t>I’ll now pass it off to Nina to get us started on talking about emotional intelligence...</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9/5/2023 9:47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21</a:t>
            </a:fld>
            <a:endParaRPr lang="en-US"/>
          </a:p>
        </p:txBody>
      </p:sp>
    </p:spTree>
    <p:extLst>
      <p:ext uri="{BB962C8B-B14F-4D97-AF65-F5344CB8AC3E}">
        <p14:creationId xmlns:p14="http://schemas.microsoft.com/office/powerpoint/2010/main" val="300337256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50">
                <a:latin typeface="Segoe UI"/>
                <a:cs typeface="Segoe UI"/>
              </a:rPr>
              <a:t>&lt;nina&gt; </a:t>
            </a:r>
            <a:endParaRPr lang="en-US"/>
          </a:p>
          <a:p>
            <a:r>
              <a:rPr lang="en-US" sz="850">
                <a:latin typeface="Segoe UI"/>
                <a:cs typeface="Segoe UI"/>
              </a:rPr>
              <a:t>Thanks Christine. Emotional Intelligence is kind of our thesis today– that table top roleplaying games can help you practice emotional intelligence, a skill that we can all get better at.</a:t>
            </a:r>
            <a:br>
              <a:rPr lang="en-US" sz="850">
                <a:latin typeface="Segoe UI"/>
                <a:cs typeface="Segoe UI"/>
              </a:rPr>
            </a:br>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9/5/2023 9:47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6057214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a:effectLst/>
                <a:latin typeface="Calibri"/>
                <a:cs typeface="Calibri"/>
              </a:rPr>
              <a:t>&lt;Nina&gt;</a:t>
            </a:r>
          </a:p>
          <a:p>
            <a:r>
              <a:rPr lang="en-US" sz="900">
                <a:effectLst/>
                <a:latin typeface="Calibri"/>
                <a:cs typeface="Calibri"/>
              </a:rPr>
              <a:t>Microsoft’s own President, Brad Smith, wrote in his 2019 book, </a:t>
            </a:r>
            <a:r>
              <a:rPr lang="en-US" sz="900">
                <a:latin typeface="Calibri"/>
                <a:cs typeface="Calibri"/>
              </a:rPr>
              <a:t>that i</a:t>
            </a:r>
            <a:r>
              <a:rPr lang="en-US" sz="900">
                <a:latin typeface="Segoe UI"/>
                <a:cs typeface="Segoe UI"/>
              </a:rPr>
              <a:t>t’s </a:t>
            </a:r>
            <a:r>
              <a:rPr lang="en-US" sz="900">
                <a:effectLst/>
                <a:latin typeface="Segoe UI"/>
                <a:cs typeface="Segoe UI"/>
              </a:rPr>
              <a:t>difficult to build technology that serves the world without first building a team that reflects the diversity of the world… A more diverse group of researchers and engineers is more likely to recognize and think harder about bias problems that may even impact them personally.</a:t>
            </a:r>
            <a:r>
              <a:rPr lang="en-US" sz="900">
                <a:latin typeface="Segoe UI"/>
                <a:cs typeface="Segoe UI"/>
              </a:rPr>
              <a:t> </a:t>
            </a:r>
            <a:br>
              <a:rPr lang="en-US" sz="900">
                <a:latin typeface="Segoe UI"/>
                <a:cs typeface="Segoe UI"/>
              </a:rPr>
            </a:br>
            <a:br>
              <a:rPr lang="en-US" sz="900">
                <a:latin typeface="Segoe UI"/>
                <a:cs typeface="Segoe UI"/>
              </a:rPr>
            </a:br>
            <a:r>
              <a:rPr lang="en-US" sz="900">
                <a:latin typeface="Segoe UI"/>
                <a:cs typeface="Segoe UI"/>
              </a:rPr>
              <a:t>This really shows the relationship between the need for diverse teams, as well as emotional intelligence--but what is emotional intelligence? Christine?</a:t>
            </a:r>
            <a:endParaRPr lang="en-US" sz="900">
              <a:effectLst/>
              <a:cs typeface="Segoe UI"/>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9/5/2023 9:47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23</a:t>
            </a:fld>
            <a:endParaRPr lang="en-US"/>
          </a:p>
        </p:txBody>
      </p:sp>
    </p:spTree>
    <p:extLst>
      <p:ext uri="{BB962C8B-B14F-4D97-AF65-F5344CB8AC3E}">
        <p14:creationId xmlns:p14="http://schemas.microsoft.com/office/powerpoint/2010/main" val="205235804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50">
                <a:latin typeface="Segoe UI"/>
                <a:cs typeface="Segoe UI"/>
              </a:rPr>
              <a:t>&lt;Christine&gt;</a:t>
            </a:r>
            <a:endParaRPr lang="en-US"/>
          </a:p>
          <a:p>
            <a:r>
              <a:rPr lang="en-US" sz="850">
                <a:latin typeface="Segoe UI"/>
                <a:cs typeface="Segoe UI"/>
              </a:rPr>
              <a:t>Emotional Intelligence has been around as a concept for a long time... </a:t>
            </a:r>
            <a:endParaRPr lang="en-US" sz="850">
              <a:cs typeface="Segoe UI"/>
            </a:endParaRPr>
          </a:p>
          <a:p>
            <a:endParaRPr lang="en-US" sz="850">
              <a:latin typeface="Segoe UI"/>
              <a:cs typeface="Segoe UI"/>
            </a:endParaRPr>
          </a:p>
          <a:p>
            <a:r>
              <a:rPr lang="en-US" sz="850">
                <a:latin typeface="Segoe UI"/>
                <a:cs typeface="Segoe UI"/>
              </a:rPr>
              <a:t>Dr Daniel Goleman is a psychologist who wrote the 1995 book Emotional Intelligence, which started to popularize the idea. Goleman's 5 skill sets of emotional intelligence are self-awareness, self-control, motivation, interpersonal skills and empathy. </a:t>
            </a:r>
            <a:endParaRPr lang="en-US" sz="850">
              <a:cs typeface="Segoe UI"/>
            </a:endParaRPr>
          </a:p>
          <a:p>
            <a:endParaRPr lang="en-US" sz="850">
              <a:latin typeface="Segoe UI"/>
              <a:cs typeface="Segoe UI"/>
            </a:endParaRPr>
          </a:p>
          <a:p>
            <a:r>
              <a:rPr lang="en-US" sz="850">
                <a:latin typeface="Segoe UI"/>
                <a:cs typeface="Segoe UI"/>
              </a:rPr>
              <a:t>In this context, empathy means being able to read and recognize the emotions of others and respond to them appropriately. </a:t>
            </a:r>
            <a:endParaRPr lang="en-US" sz="850">
              <a:cs typeface="Segoe UI"/>
            </a:endParaRPr>
          </a:p>
          <a:p>
            <a:pPr>
              <a:defRPr/>
            </a:pPr>
            <a:endParaRPr lang="en-US" sz="850">
              <a:latin typeface="Segoe UI"/>
              <a:cs typeface="Segoe UI"/>
            </a:endParaRPr>
          </a:p>
          <a:p>
            <a:pPr>
              <a:defRPr/>
            </a:pPr>
            <a:r>
              <a:rPr lang="en-US" sz="850">
                <a:latin typeface="Segoe UI"/>
                <a:cs typeface="Segoe UI"/>
              </a:rPr>
              <a:t>Additionally, we can exercise self-control is a useful tool in the workplace and can be actively practiced at the role playing table… Are you a person who always wants to jump in and solve that issue at work rather than reflecting or talking against others. Maybe, practicing not rushing into a hoard of Bugbears will help you learn the skill of wait and conferring with others. </a:t>
            </a:r>
          </a:p>
          <a:p>
            <a:pPr>
              <a:defRPr/>
            </a:pPr>
            <a:endParaRPr lang="en-US" sz="850">
              <a:latin typeface="Segoe UI"/>
              <a:cs typeface="Segoe UI"/>
            </a:endParaRPr>
          </a:p>
          <a:p>
            <a:pPr>
              <a:defRPr/>
            </a:pPr>
            <a:endParaRPr lang="en-US" sz="850">
              <a:latin typeface="Segoe UI"/>
              <a:cs typeface="Segoe UI"/>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850" b="1">
                <a:latin typeface="Segoe UI"/>
                <a:cs typeface="Segoe UI"/>
              </a:rPr>
              <a:t>&lt;click&gt;</a:t>
            </a:r>
            <a:endParaRPr lang="en-US" sz="800" b="1">
              <a:cs typeface="Segoe UI" panose="020B0502040204020203" pitchFamily="34" charset="0"/>
            </a:endParaRPr>
          </a:p>
          <a:p>
            <a:endParaRPr lang="en-US" sz="850">
              <a:latin typeface="Segoe UI"/>
              <a:cs typeface="Segoe UI"/>
            </a:endParaRPr>
          </a:p>
          <a:p>
            <a:r>
              <a:rPr lang="en-US" sz="850">
                <a:latin typeface="Segoe UI"/>
                <a:cs typeface="Segoe UI"/>
              </a:rPr>
              <a:t>The researchers indicated that emotional intelligence is "self-mastered" – it can be learned; through education and practice, a person can learn empathy and the other emotional intelligence skills.</a:t>
            </a:r>
            <a:endParaRPr lang="en-US"/>
          </a:p>
          <a:p>
            <a:r>
              <a:rPr lang="en-US" sz="850">
                <a:latin typeface="Segoe UI"/>
                <a:cs typeface="Segoe UI"/>
              </a:rPr>
              <a:t>So the short answer is: Yes! Emotional Intelligence can be practiced, can you can get better by practicing. And Dr. Goleman has some great resources that talk all about that. </a:t>
            </a:r>
          </a:p>
          <a:p>
            <a:r>
              <a:rPr lang="en-US" sz="850" b="1">
                <a:latin typeface="Segoe UI"/>
                <a:cs typeface="Segoe UI"/>
              </a:rPr>
              <a:t>&lt;click&gt;</a:t>
            </a:r>
          </a:p>
          <a:p>
            <a:endParaRPr lang="en-US" sz="850">
              <a:latin typeface="Segoe UI"/>
              <a:cs typeface="Segoe UI"/>
            </a:endParaRPr>
          </a:p>
          <a:p>
            <a:endParaRPr lang="en-US" sz="850" b="1">
              <a:cs typeface="Segoe UI"/>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9/5/2023 9:47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24</a:t>
            </a:fld>
            <a:endParaRPr lang="en-US"/>
          </a:p>
        </p:txBody>
      </p:sp>
    </p:spTree>
    <p:extLst>
      <p:ext uri="{BB962C8B-B14F-4D97-AF65-F5344CB8AC3E}">
        <p14:creationId xmlns:p14="http://schemas.microsoft.com/office/powerpoint/2010/main" val="333685572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50">
                <a:latin typeface="Segoe UI"/>
                <a:cs typeface="Segoe UI"/>
              </a:rPr>
              <a:t>&lt;Christine&gt;</a:t>
            </a:r>
          </a:p>
          <a:p>
            <a:endParaRPr lang="en-US" sz="850">
              <a:latin typeface="Segoe UI"/>
              <a:cs typeface="Segoe UI"/>
            </a:endParaRPr>
          </a:p>
          <a:p>
            <a:r>
              <a:rPr lang="en-US" sz="850">
                <a:latin typeface="Segoe UI"/>
                <a:cs typeface="Segoe UI"/>
              </a:rPr>
              <a:t>And emotional intelligence is needed in almost every aspect of our work from teamwork to professional communication and to create, maintain, and foster diversity – and that can be diversity of thought, or diversity of race, religion, gender and so on. </a:t>
            </a:r>
            <a:endParaRPr lang="en-US" sz="850" b="1">
              <a:latin typeface="Segoe UI"/>
              <a:cs typeface="Segoe UI"/>
            </a:endParaRPr>
          </a:p>
          <a:p>
            <a:endParaRPr lang="en-US" sz="850">
              <a:latin typeface="Segoe UI"/>
              <a:cs typeface="Segoe UI"/>
            </a:endParaRPr>
          </a:p>
          <a:p>
            <a:r>
              <a:rPr lang="en-US" sz="850">
                <a:latin typeface="Segoe UI"/>
                <a:cs typeface="Segoe UI"/>
              </a:rPr>
              <a:t>Whenever we're collaborating or presenting, we should practice emotional intelligence. Using empathy, for example, helps us to consider the audience or player's experiences and problems, successes and achievements, and gauge their expectations to design a better experience for everyone. </a:t>
            </a:r>
            <a:endParaRPr lang="en-US" sz="850" b="1">
              <a:latin typeface="Segoe UI"/>
              <a:cs typeface="Segoe UI"/>
            </a:endParaRPr>
          </a:p>
          <a:p>
            <a:endParaRPr lang="en-US" sz="850">
              <a:latin typeface="Segoe UI"/>
              <a:cs typeface="Segoe UI"/>
            </a:endParaRPr>
          </a:p>
          <a:p>
            <a:r>
              <a:rPr lang="en-US" sz="850">
                <a:latin typeface="Segoe UI"/>
                <a:cs typeface="Segoe UI"/>
              </a:rPr>
              <a:t>So, we can get better at emotional intelligence through skill building. </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9/5/2023 9:47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25</a:t>
            </a:fld>
            <a:endParaRPr lang="en-US"/>
          </a:p>
        </p:txBody>
      </p:sp>
    </p:spTree>
    <p:extLst>
      <p:ext uri="{BB962C8B-B14F-4D97-AF65-F5344CB8AC3E}">
        <p14:creationId xmlns:p14="http://schemas.microsoft.com/office/powerpoint/2010/main" val="303479859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50">
                <a:latin typeface="Segoe UI"/>
                <a:cs typeface="Segoe UI"/>
              </a:rPr>
              <a:t>&lt;Christine&gt;</a:t>
            </a:r>
          </a:p>
          <a:p>
            <a:endParaRPr lang="en-US"/>
          </a:p>
          <a:p>
            <a:r>
              <a:rPr lang="en-US" sz="850">
                <a:latin typeface="Segoe UI"/>
                <a:cs typeface="Segoe UI"/>
              </a:rPr>
              <a:t>So what does skill building have to do with gaming?</a:t>
            </a:r>
          </a:p>
          <a:p>
            <a:endParaRPr lang="en-US" sz="850">
              <a:latin typeface="Segoe UI"/>
              <a:cs typeface="Segoe UI"/>
            </a:endParaRPr>
          </a:p>
          <a:p>
            <a:r>
              <a:rPr lang="en-US" sz="850">
                <a:latin typeface="Segoe UI"/>
                <a:cs typeface="Segoe UI"/>
              </a:rPr>
              <a:t>In instructional design, years of research have shown us that adult learners learn best when :</a:t>
            </a:r>
          </a:p>
          <a:p>
            <a:pPr marL="228600" indent="-228600">
              <a:buAutoNum type="arabicPeriod"/>
            </a:pPr>
            <a:r>
              <a:rPr lang="en-US" sz="850">
                <a:latin typeface="Segoe UI"/>
                <a:cs typeface="Segoe UI"/>
              </a:rPr>
              <a:t>They set their own goals and have self-direction. </a:t>
            </a:r>
          </a:p>
          <a:p>
            <a:pPr marL="228600" indent="-228600">
              <a:buAutoNum type="arabicPeriod"/>
            </a:pPr>
            <a:r>
              <a:rPr lang="en-US" sz="850">
                <a:latin typeface="Segoe UI"/>
                <a:cs typeface="Segoe UI"/>
              </a:rPr>
              <a:t>Enjoy the learning </a:t>
            </a:r>
          </a:p>
          <a:p>
            <a:pPr marL="228600" indent="-228600">
              <a:buAutoNum type="arabicPeriod"/>
            </a:pPr>
            <a:r>
              <a:rPr lang="en-US" sz="850">
                <a:latin typeface="Segoe UI"/>
                <a:cs typeface="Segoe UI"/>
              </a:rPr>
              <a:t>Are problem solving</a:t>
            </a:r>
          </a:p>
          <a:p>
            <a:pPr marL="228600" indent="-228600">
              <a:buAutoNum type="arabicPeriod"/>
            </a:pPr>
            <a:r>
              <a:rPr lang="en-US" sz="850">
                <a:latin typeface="Segoe UI"/>
                <a:cs typeface="Segoe UI"/>
              </a:rPr>
              <a:t>And see the training as applicable. </a:t>
            </a:r>
          </a:p>
          <a:p>
            <a:pPr marL="228600" indent="-228600">
              <a:buAutoNum type="arabicPeriod"/>
            </a:pPr>
            <a:endParaRPr lang="en-US"/>
          </a:p>
          <a:p>
            <a:r>
              <a:rPr lang="en-US" sz="850">
                <a:latin typeface="Segoe UI"/>
                <a:cs typeface="Segoe UI"/>
              </a:rPr>
              <a:t>In fact, we learn better when we’re having fun. Motivation and self-efficacy (a person’s belief that they can do that thing) are integral to learning and skill development.  </a:t>
            </a:r>
          </a:p>
          <a:p>
            <a:r>
              <a:rPr lang="en-US" sz="850">
                <a:latin typeface="Segoe UI"/>
                <a:cs typeface="Segoe UI"/>
              </a:rPr>
              <a:t> </a:t>
            </a:r>
          </a:p>
          <a:p>
            <a:r>
              <a:rPr lang="en-US" sz="850">
                <a:latin typeface="Segoe UI"/>
                <a:cs typeface="Segoe UI"/>
              </a:rPr>
              <a:t>Organizations and Training &amp; Development professionals, such as myself, are </a:t>
            </a:r>
            <a:r>
              <a:rPr lang="en-US" sz="850" i="1">
                <a:latin typeface="Segoe UI"/>
                <a:cs typeface="Segoe UI"/>
              </a:rPr>
              <a:t>constantly</a:t>
            </a:r>
            <a:r>
              <a:rPr lang="en-US" sz="850">
                <a:latin typeface="Segoe UI"/>
                <a:cs typeface="Segoe UI"/>
              </a:rPr>
              <a:t> trying to find creative and fun ways to skill develop.  </a:t>
            </a:r>
          </a:p>
          <a:p>
            <a:r>
              <a:rPr lang="en-US" sz="850">
                <a:latin typeface="Segoe UI"/>
                <a:cs typeface="Segoe UI"/>
              </a:rPr>
              <a:t>PepsiCo took it’s Lean Six Sigma training to Minecraft to both solve virtual training but also because it created a place of curiosity and innovation.  </a:t>
            </a:r>
          </a:p>
          <a:p>
            <a:r>
              <a:rPr lang="en-US" sz="850">
                <a:latin typeface="Segoe UI"/>
                <a:cs typeface="Segoe UI"/>
              </a:rPr>
              <a:t>Walmart launched a VR training program in 2018 regionally. Not only did this solve regional training issues they faced, but it also gave a self-paced way of learning.  </a:t>
            </a:r>
          </a:p>
          <a:p>
            <a:r>
              <a:rPr lang="en-US" sz="850">
                <a:latin typeface="Segoe UI"/>
                <a:cs typeface="Segoe UI"/>
              </a:rPr>
              <a:t> </a:t>
            </a:r>
          </a:p>
          <a:p>
            <a:r>
              <a:rPr lang="en-US" sz="850">
                <a:latin typeface="Segoe UI"/>
                <a:cs typeface="Segoe UI"/>
              </a:rPr>
              <a:t>Secondly, skills are transferrable. Many of you may have hobbies – fishing, or knitting, or painting. In a study from 2014, Org </a:t>
            </a:r>
            <a:r>
              <a:rPr lang="en-US" sz="850" err="1">
                <a:latin typeface="Segoe UI"/>
                <a:cs typeface="Segoe UI"/>
              </a:rPr>
              <a:t>Pyschs</a:t>
            </a:r>
            <a:r>
              <a:rPr lang="en-US" sz="850">
                <a:latin typeface="Segoe UI"/>
                <a:cs typeface="Segoe UI"/>
              </a:rPr>
              <a:t> studied a group of workers who had hobbies and a group who </a:t>
            </a:r>
            <a:r>
              <a:rPr lang="en-US" sz="850" err="1">
                <a:latin typeface="Segoe UI"/>
                <a:cs typeface="Segoe UI"/>
              </a:rPr>
              <a:t>didn’t’s</a:t>
            </a:r>
            <a:r>
              <a:rPr lang="en-US" sz="850">
                <a:latin typeface="Segoe UI"/>
                <a:cs typeface="Segoe UI"/>
              </a:rPr>
              <a:t> and they noted a significant different in recovery experiences (i.e., mastery, control, and relaxation) and performance-related outcomes (i.e., job creativity and extra-role behaviors). We this tells us is that we tend to being all our skills to work, we’re not partitioned, what we learn personally can help us professionally </a:t>
            </a:r>
          </a:p>
          <a:p>
            <a:r>
              <a:rPr lang="en-US" sz="850">
                <a:latin typeface="Segoe UI"/>
                <a:cs typeface="Segoe UI"/>
              </a:rPr>
              <a:t>And just like any other skill, practice and learning through experience is necessary before we can create and improvise ourselves. </a:t>
            </a:r>
          </a:p>
          <a:p>
            <a:endParaRPr lang="en-US" sz="850">
              <a:latin typeface="Segoe UI"/>
              <a:cs typeface="Segoe UI"/>
            </a:endParaRPr>
          </a:p>
          <a:p>
            <a:endParaRPr lang="en-US"/>
          </a:p>
          <a:p>
            <a:r>
              <a:rPr lang="en-US" sz="850">
                <a:latin typeface="Segoe UI"/>
                <a:cs typeface="Segoe UI"/>
              </a:rPr>
              <a:t>&lt;send back to Nina&gt;</a:t>
            </a:r>
            <a:br>
              <a:rPr lang="en-US" sz="850">
                <a:latin typeface="Segoe UI"/>
                <a:cs typeface="Segoe UI"/>
              </a:rPr>
            </a:br>
            <a:br>
              <a:rPr lang="en-US" sz="850">
                <a:cs typeface="Segoe UI"/>
              </a:rPr>
            </a:br>
            <a:r>
              <a:rPr lang="en-US" sz="850">
                <a:latin typeface="Segoe UI"/>
                <a:cs typeface="Segoe UI"/>
              </a:rPr>
              <a:t>(https://bpspsychub.onlinelibrary.wiley.com/doi/abs/10.1111/joop.12064)</a:t>
            </a:r>
            <a:endParaRPr lang="en-US" sz="850">
              <a:cs typeface="Segoe UI"/>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9/5/2023 9:47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26</a:t>
            </a:fld>
            <a:endParaRPr lang="en-US"/>
          </a:p>
        </p:txBody>
      </p:sp>
    </p:spTree>
    <p:extLst>
      <p:ext uri="{BB962C8B-B14F-4D97-AF65-F5344CB8AC3E}">
        <p14:creationId xmlns:p14="http://schemas.microsoft.com/office/powerpoint/2010/main" val="208793832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50">
                <a:latin typeface="Segoe UI"/>
                <a:cs typeface="Segoe UI"/>
              </a:rPr>
              <a:t>&lt;nina&gt;</a:t>
            </a:r>
          </a:p>
          <a:p>
            <a:r>
              <a:rPr lang="en-US" sz="850">
                <a:latin typeface="Segoe UI"/>
                <a:cs typeface="Segoe UI"/>
              </a:rPr>
              <a:t>There are countless parallels between emotional intelligence and table-top roleplaying games.</a:t>
            </a:r>
            <a:r>
              <a:rPr lang="en-US" sz="850" b="1">
                <a:latin typeface="Segoe UI"/>
                <a:cs typeface="Segoe UI"/>
              </a:rPr>
              <a:t>&lt;click&gt;</a:t>
            </a:r>
            <a:endParaRPr lang="en-US" sz="850">
              <a:latin typeface="Segoe UI"/>
              <a:cs typeface="Segoe UI"/>
            </a:endParaRPr>
          </a:p>
          <a:p>
            <a:endParaRPr lang="en-US" sz="850" b="1">
              <a:latin typeface="Segoe UI"/>
              <a:cs typeface="Segoe UI"/>
            </a:endParaRPr>
          </a:p>
          <a:p>
            <a:r>
              <a:rPr lang="en-US" sz="850">
                <a:latin typeface="Segoe UI"/>
                <a:cs typeface="Segoe UI"/>
              </a:rPr>
              <a:t>As Christine just outlined, there are a few ways that help adult learners, or players, learn better. </a:t>
            </a:r>
            <a:r>
              <a:rPr lang="en-US" sz="850" b="1">
                <a:latin typeface="Segoe UI"/>
                <a:cs typeface="Segoe UI"/>
              </a:rPr>
              <a:t>&lt;click&gt;</a:t>
            </a:r>
          </a:p>
          <a:p>
            <a:endParaRPr lang="en-US" sz="850" b="1">
              <a:latin typeface="Segoe UI"/>
              <a:cs typeface="Segoe UI"/>
            </a:endParaRPr>
          </a:p>
          <a:p>
            <a:r>
              <a:rPr lang="en-US" sz="850">
                <a:latin typeface="Segoe UI"/>
                <a:cs typeface="Segoe UI"/>
              </a:rPr>
              <a:t>Players can set personal goals like quests, or complete bigger goals like campaigns.</a:t>
            </a:r>
            <a:r>
              <a:rPr lang="en-US" sz="850" b="1">
                <a:latin typeface="Segoe UI"/>
                <a:cs typeface="Segoe UI"/>
              </a:rPr>
              <a:t>&lt;click&gt;</a:t>
            </a:r>
          </a:p>
          <a:p>
            <a:endParaRPr lang="en-US" sz="850">
              <a:latin typeface="Segoe UI"/>
              <a:cs typeface="Segoe UI"/>
            </a:endParaRPr>
          </a:p>
          <a:p>
            <a:r>
              <a:rPr lang="en-US" sz="850">
                <a:latin typeface="Segoe UI"/>
                <a:cs typeface="Segoe UI"/>
              </a:rPr>
              <a:t>Players have self-direction in TTRPGs since most of them revolve around one grand idea: a game where you can do </a:t>
            </a:r>
            <a:r>
              <a:rPr lang="en-US" sz="850" i="1">
                <a:latin typeface="Segoe UI"/>
                <a:cs typeface="Segoe UI"/>
              </a:rPr>
              <a:t>anything</a:t>
            </a:r>
            <a:r>
              <a:rPr lang="en-US" sz="850">
                <a:latin typeface="Segoe UI"/>
                <a:cs typeface="Segoe UI"/>
              </a:rPr>
              <a:t>.</a:t>
            </a:r>
            <a:r>
              <a:rPr lang="en-US" sz="850" b="1">
                <a:latin typeface="Segoe UI"/>
                <a:cs typeface="Segoe UI"/>
              </a:rPr>
              <a:t>&lt;click&gt;</a:t>
            </a:r>
          </a:p>
          <a:p>
            <a:endParaRPr lang="en-US" sz="850">
              <a:latin typeface="Segoe UI"/>
              <a:cs typeface="Segoe UI"/>
            </a:endParaRPr>
          </a:p>
          <a:p>
            <a:r>
              <a:rPr lang="en-US" sz="850">
                <a:latin typeface="Segoe UI"/>
                <a:cs typeface="Segoe UI"/>
              </a:rPr>
              <a:t>Players enjoy the learning since everyone chooses to join the gaming table, and wants to play their characters.</a:t>
            </a:r>
            <a:r>
              <a:rPr lang="en-US" sz="850" b="1">
                <a:latin typeface="Segoe UI"/>
                <a:cs typeface="Segoe UI"/>
              </a:rPr>
              <a:t>&lt;click&gt;</a:t>
            </a:r>
          </a:p>
          <a:p>
            <a:endParaRPr lang="en-US" sz="850">
              <a:latin typeface="Segoe UI"/>
              <a:cs typeface="Segoe UI"/>
            </a:endParaRPr>
          </a:p>
          <a:p>
            <a:r>
              <a:rPr lang="en-US" sz="850">
                <a:latin typeface="Segoe UI"/>
                <a:cs typeface="Segoe UI"/>
              </a:rPr>
              <a:t>Players are constantly problem solving, whether that's literally puzzles they need to figure out to open a door, or competing in combat, or even engaging in dialogue with other characters—players are problem solving all over the fictional and real world.</a:t>
            </a:r>
            <a:r>
              <a:rPr lang="en-US" sz="850" b="1">
                <a:latin typeface="Segoe UI"/>
                <a:cs typeface="Segoe UI"/>
              </a:rPr>
              <a:t>&lt;click&gt;</a:t>
            </a:r>
          </a:p>
          <a:p>
            <a:endParaRPr lang="en-US" sz="850">
              <a:latin typeface="Segoe UI"/>
              <a:cs typeface="Segoe UI"/>
            </a:endParaRPr>
          </a:p>
          <a:p>
            <a:r>
              <a:rPr lang="en-US" sz="850">
                <a:latin typeface="Segoe UI"/>
                <a:cs typeface="Segoe UI"/>
              </a:rPr>
              <a:t>Lastly, and most importantly, to use TTRPGs to build emotional intelligence, all players should go in with the understanding that they are playing with the </a:t>
            </a:r>
            <a:r>
              <a:rPr lang="en-US" sz="850" i="1">
                <a:latin typeface="Segoe UI"/>
                <a:cs typeface="Segoe UI"/>
              </a:rPr>
              <a:t>intention</a:t>
            </a:r>
            <a:r>
              <a:rPr lang="en-US" sz="850">
                <a:latin typeface="Segoe UI"/>
                <a:cs typeface="Segoe UI"/>
              </a:rPr>
              <a:t> of practicing emotional intelligence. Some players play these games to build the strongest or smartest characters, but that's not what we're here to do—to build emotional intelligence while playing TTRPGs, go into the game wanting to empathize with your character specifically. Then, after you've gotten used to that, try empathizing with the other characters. Why might they be making the decisions they are? Why should one character get the chance to talk to the royalty while others might not? </a:t>
            </a:r>
            <a:r>
              <a:rPr lang="en-US" sz="1800">
                <a:effectLst/>
                <a:latin typeface="Aptos" panose="020B0004020202020204" pitchFamily="34" charset="0"/>
                <a:ea typeface="Aptos" panose="020B0004020202020204" pitchFamily="34" charset="0"/>
                <a:cs typeface="Times New Roman" panose="02020603050405020304" pitchFamily="18" charset="0"/>
              </a:rPr>
              <a:t>TTRPGs add a level of abstraction that makes it easier to talk about why characters may do certain things, and practice empathy and hone our emotional intelligence.</a:t>
            </a:r>
            <a:endParaRPr lang="en-US" sz="800">
              <a:latin typeface="Calibri" panose="020F0502020204030204" pitchFamily="34" charset="0"/>
              <a:cs typeface="Calibri"/>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9/5/2023 9:47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27</a:t>
            </a:fld>
            <a:endParaRPr lang="en-US"/>
          </a:p>
        </p:txBody>
      </p:sp>
    </p:spTree>
    <p:extLst>
      <p:ext uri="{BB962C8B-B14F-4D97-AF65-F5344CB8AC3E}">
        <p14:creationId xmlns:p14="http://schemas.microsoft.com/office/powerpoint/2010/main" val="342190783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50">
                <a:latin typeface="Segoe UI"/>
                <a:cs typeface="Segoe UI"/>
              </a:rPr>
              <a:t>&lt;nina&gt;</a:t>
            </a:r>
          </a:p>
          <a:p>
            <a:r>
              <a:rPr lang="en-US" sz="850">
                <a:latin typeface="Segoe UI"/>
                <a:cs typeface="Segoe UI"/>
              </a:rPr>
              <a:t>But what does emotional intelligence have to do with design? </a:t>
            </a:r>
            <a:br>
              <a:rPr lang="en-US" sz="850">
                <a:latin typeface="Segoe UI"/>
                <a:cs typeface="Segoe UI"/>
              </a:rPr>
            </a:br>
            <a:r>
              <a:rPr lang="en-US" sz="850">
                <a:latin typeface="Segoe UI"/>
                <a:cs typeface="Segoe UI"/>
              </a:rPr>
              <a:t>There’s a thought-framework, known as “Design thinking” that is helpful here.</a:t>
            </a:r>
            <a:r>
              <a:rPr lang="en-US" sz="850" b="1">
                <a:latin typeface="Segoe UI"/>
                <a:cs typeface="Segoe UI"/>
              </a:rPr>
              <a:t>&lt;click&gt;</a:t>
            </a:r>
          </a:p>
          <a:p>
            <a:r>
              <a:rPr lang="en-US" sz="850">
                <a:latin typeface="Segoe UI"/>
                <a:cs typeface="Segoe UI"/>
              </a:rPr>
              <a:t>It’s also commonly paired with human- or user-centered design, strategic design, and design-based learning, but at it’s core, Design Thinking is a process we all can use to improve the content, products, and games we play. As Wikipedia so eloquently puts it: "The process [of design thinking] may also be thought of as a system of overlapping spaces rather than a sequence of orderly steps... Projects may loop back through inspiration, ideation, and implementation more than once as the team refines its ideas and explores new directions."</a:t>
            </a:r>
          </a:p>
          <a:p>
            <a:endParaRPr lang="en-US" sz="850">
              <a:latin typeface="Segoe UI"/>
              <a:cs typeface="Segoe UI"/>
            </a:endParaRPr>
          </a:p>
          <a:p>
            <a:r>
              <a:rPr lang="en-US" sz="850">
                <a:latin typeface="Segoe UI"/>
                <a:cs typeface="Segoe UI"/>
              </a:rPr>
              <a:t>Design thinking puts an emphasis on  the holistic experience we're designing. Whether that's writing documentation for engineers, designing a new feature for users, or telling a story for our friends, design thinking is a thought-framework we can use to make a better experience for everyone. </a:t>
            </a:r>
          </a:p>
          <a:p>
            <a:endParaRPr lang="en-US" sz="850">
              <a:latin typeface="Segoe UI"/>
              <a:cs typeface="Segoe UI"/>
            </a:endParaRPr>
          </a:p>
          <a:p>
            <a:r>
              <a:rPr lang="en-US" sz="850">
                <a:latin typeface="Segoe UI"/>
                <a:cs typeface="Segoe UI"/>
              </a:rPr>
              <a:t>And to make a better experience, we need to have high emotional intelligence. We need to be able to consider: "What have the engineers made?" Or "What audience is this new feature for?" Or "Why am I telling my friends this story?" </a:t>
            </a:r>
            <a:r>
              <a:rPr lang="en-US" sz="850" b="1">
                <a:latin typeface="Segoe UI"/>
                <a:cs typeface="Segoe UI"/>
              </a:rPr>
              <a:t>&lt;click&gt;</a:t>
            </a:r>
            <a:endParaRPr lang="en-US" sz="850" b="1">
              <a:cs typeface="Segoe UI"/>
            </a:endParaRPr>
          </a:p>
          <a:p>
            <a:endParaRPr lang="en-US" sz="850">
              <a:latin typeface="Segoe UI"/>
              <a:cs typeface="Segoe UI"/>
            </a:endParaRPr>
          </a:p>
          <a:p>
            <a:r>
              <a:rPr lang="en-US" sz="850">
                <a:latin typeface="Segoe UI"/>
                <a:cs typeface="Segoe UI"/>
              </a:rPr>
              <a:t>As we work with other people in almost any context, we need to be able to put ourselves in their shoes, to consider how best to communicate information to them. By asking ourselves who, what, when, why, and how, we can craft better experiences. By practicing and improving our emotional intelligence, we can get better at asking these questions, and implementing them in our work for a better experience for everyone. </a:t>
            </a:r>
            <a:endParaRPr lang="en-US" sz="850" b="1">
              <a:cs typeface="Segoe UI"/>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9/5/2023 9:47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28</a:t>
            </a:fld>
            <a:endParaRPr lang="en-US"/>
          </a:p>
        </p:txBody>
      </p:sp>
    </p:spTree>
    <p:extLst>
      <p:ext uri="{BB962C8B-B14F-4D97-AF65-F5344CB8AC3E}">
        <p14:creationId xmlns:p14="http://schemas.microsoft.com/office/powerpoint/2010/main" val="331016960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a:latin typeface="Calibri"/>
                <a:cs typeface="Calibri"/>
              </a:rPr>
              <a:t>&lt;nina&gt;</a:t>
            </a:r>
            <a:endParaRPr lang="en-US">
              <a:cs typeface="Segoe UI" panose="020B0502040204020203" pitchFamily="34" charset="0"/>
            </a:endParaRPr>
          </a:p>
          <a:p>
            <a:endParaRPr lang="en-US" sz="900">
              <a:latin typeface="Calibri" panose="020F0502020204030204" pitchFamily="34" charset="0"/>
            </a:endParaRPr>
          </a:p>
          <a:p>
            <a:r>
              <a:rPr lang="en-US" sz="900">
                <a:latin typeface="Calibri"/>
                <a:cs typeface="Calibri"/>
              </a:rPr>
              <a:t>That’s the core of our message today, that as players and storytellers at tabletop games, we can get better at emotional intelligence, and that makes us better at our real life jobs at Microsoft or elsewhere. This quote from the Microsoft Design Inclusive emphasizes that when we empathize with others, we not only recognize their barriers, but also their shared, common motivations. And from that, we can design better experiences, and practice skills we all want to get better at. </a:t>
            </a:r>
            <a:endParaRPr lang="en-US"/>
          </a:p>
        </p:txBody>
      </p:sp>
      <p:sp>
        <p:nvSpPr>
          <p:cNvPr id="4" name="Header Placeholder 3"/>
          <p:cNvSpPr>
            <a:spLocks noGrp="1"/>
          </p:cNvSpPr>
          <p:nvPr>
            <p:ph type="hdr" sz="quarter"/>
          </p:nvPr>
        </p:nvSpPr>
        <p:spPr/>
        <p:txBody>
          <a:bodyPr/>
          <a:lstStyle/>
          <a:p>
            <a:pPr marL="0" marR="0" lvl="0" indent="0" algn="l" defTabSz="93174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9/5/2023 9:47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415472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a:latin typeface="Segoe UI"/>
                <a:cs typeface="Segoe UI"/>
              </a:rPr>
              <a:t>&lt;William&gt;</a:t>
            </a:r>
          </a:p>
          <a:p>
            <a:r>
              <a:rPr lang="en-US" sz="1600">
                <a:latin typeface="Segoe UI"/>
                <a:cs typeface="Segoe UI"/>
              </a:rPr>
              <a:t>Hi everyone. To answer first question: What am I going to get out of this presentation?</a:t>
            </a:r>
          </a:p>
          <a:p>
            <a:endParaRPr lang="en-US" sz="1600"/>
          </a:p>
          <a:p>
            <a:r>
              <a:rPr lang="en-US" sz="1600">
                <a:latin typeface="Segoe UI"/>
                <a:cs typeface="Segoe UI"/>
              </a:rPr>
              <a:t>This will be relevant to you if you’re a team member or a team leader, or if you’ve played D&amp;D in any capacity. So, everyone. This will be relevant to everyone at PAX.</a:t>
            </a:r>
          </a:p>
          <a:p>
            <a:endParaRPr lang="en-US" sz="1600">
              <a:latin typeface="Segoe UI"/>
              <a:cs typeface="Segoe UI"/>
            </a:endParaRPr>
          </a:p>
          <a:p>
            <a:r>
              <a:rPr lang="en-US" sz="1600">
                <a:latin typeface="Segoe UI"/>
                <a:cs typeface="Segoe UI"/>
              </a:rPr>
              <a:t>We'll start with talking about Teamwork and exploring the shared skills in a team dynamic and at a gaming table. We hope you’ll observe many of the same parallels.</a:t>
            </a:r>
          </a:p>
          <a:p>
            <a:endParaRPr lang="en-US" sz="1600">
              <a:latin typeface="Segoe UI"/>
              <a:cs typeface="Segoe UI"/>
            </a:endParaRPr>
          </a:p>
          <a:p>
            <a:r>
              <a:rPr lang="en-US" sz="1600">
                <a:latin typeface="Segoe UI"/>
                <a:cs typeface="Segoe UI"/>
              </a:rPr>
              <a:t>Then we’ll move on to professional communication, how what we do at the gaming table prepares us for what we do at work.</a:t>
            </a:r>
          </a:p>
          <a:p>
            <a:endParaRPr lang="en-US" sz="1600">
              <a:latin typeface="Segoe UI"/>
              <a:cs typeface="Segoe UI"/>
            </a:endParaRPr>
          </a:p>
          <a:p>
            <a:r>
              <a:rPr lang="en-US" sz="1600">
                <a:latin typeface="Segoe UI"/>
                <a:cs typeface="Segoe UI"/>
              </a:rPr>
              <a:t>We’ll talk about the importance of diversity, and how at Microsoft, complex teams are needed to solve complex problems. We’ll talk about how bringing our whole selves to work is critical, how it unblocks our creative work.</a:t>
            </a:r>
          </a:p>
          <a:p>
            <a:endParaRPr lang="en-US" sz="1600">
              <a:latin typeface="Segoe UI"/>
              <a:cs typeface="Segoe UI"/>
            </a:endParaRPr>
          </a:p>
          <a:p>
            <a:r>
              <a:rPr lang="en-US" sz="1600">
                <a:latin typeface="Segoe UI"/>
                <a:cs typeface="Segoe UI"/>
              </a:rPr>
              <a:t>Finally we’ll define and discuss the skills involved in practicing emotional intelligence. Tabletop games are a way for us to practice and refine our emotional intelligence skills, which are work skills..</a:t>
            </a:r>
          </a:p>
          <a:p>
            <a:endParaRPr lang="en-US" sz="1600">
              <a:latin typeface="Segoe UI"/>
              <a:cs typeface="Segoe UI"/>
            </a:endParaRPr>
          </a:p>
          <a:p>
            <a:r>
              <a:rPr lang="en-US" sz="1600">
                <a:latin typeface="Segoe UI"/>
                <a:cs typeface="Segoe UI"/>
              </a:rPr>
              <a:t>At the end we’ll talk a bit about how we play D&amp;D at Microsoft, and in the Q&amp;A, we’ll have time after the panel to answer your questions about gaming and work. You can use the microphones or send in your questions anonymously through the survey link here on the screen.</a:t>
            </a:r>
          </a:p>
          <a:p>
            <a:endParaRPr lang="en-US" sz="1600">
              <a:latin typeface="Segoe UI"/>
              <a:cs typeface="Segoe UI"/>
            </a:endParaRPr>
          </a:p>
          <a:p>
            <a:r>
              <a:rPr lang="en-US" sz="1600">
                <a:latin typeface="Segoe UI"/>
                <a:cs typeface="Segoe UI"/>
              </a:rPr>
              <a:t>(include information about microphones, anything else logistical we need to say)</a:t>
            </a:r>
          </a:p>
          <a:p>
            <a:endParaRPr lang="en-US" sz="1600">
              <a:latin typeface="Segoe UI"/>
              <a:cs typeface="Segoe UI"/>
            </a:endParaRPr>
          </a:p>
          <a:p>
            <a:r>
              <a:rPr lang="en-US" sz="1600">
                <a:latin typeface="Segoe UI"/>
                <a:cs typeface="Segoe UI"/>
              </a:rPr>
              <a:t>&lt;I’ll turn it over to Deepti to get u started.&gt;</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9/5/2023 9:47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137235682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50">
                <a:latin typeface="Segoe UI"/>
                <a:cs typeface="Segoe UI"/>
              </a:rPr>
              <a:t>&lt;nina&gt; </a:t>
            </a:r>
            <a:endParaRPr lang="en-US"/>
          </a:p>
          <a:p>
            <a:r>
              <a:rPr lang="en-US" sz="850">
                <a:latin typeface="Segoe UI"/>
                <a:cs typeface="Segoe UI"/>
              </a:rPr>
              <a:t>So now you've heard all the reasons you should bring table-top roleplaying games to your work for both personal and professional development, Let's get into how you can take action right away to start playing TTRPGs with your coworkers.</a:t>
            </a:r>
            <a:endParaRPr lang="en-US" sz="850">
              <a:cs typeface="Segoe UI" panose="020B0502040204020203" pitchFamily="34" charset="0"/>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9/5/2023 9:47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1725513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50">
                <a:latin typeface="Segoe UI"/>
                <a:cs typeface="Segoe UI"/>
              </a:rPr>
              <a:t>&lt;nina&gt;</a:t>
            </a:r>
          </a:p>
          <a:p>
            <a:endParaRPr lang="en-US" sz="850">
              <a:latin typeface="Segoe UI"/>
              <a:cs typeface="Segoe UI"/>
            </a:endParaRPr>
          </a:p>
          <a:p>
            <a:r>
              <a:rPr lang="en-US" sz="850" b="1">
                <a:cs typeface="Segoe UI"/>
              </a:rPr>
              <a:t>&lt;click&gt;</a:t>
            </a:r>
            <a:br>
              <a:rPr lang="en-US" sz="850">
                <a:cs typeface="Segoe UI"/>
              </a:rPr>
            </a:br>
            <a:r>
              <a:rPr lang="en-US" sz="850">
                <a:latin typeface="Segoe UI"/>
                <a:cs typeface="Segoe UI"/>
              </a:rPr>
              <a:t>We recommend starting small. At Microsoft, there was a small group of people who started playing a Dungeons and Dragons campaign who eventually wanted to reach a broader audience and become the vehicle for others to form their own campaigns. They call themselves the 'Storytellers Guild', and what started as just 5 people playing weekly now has over 200 members ranging from people just learning about TTRPGs for the first time, to players in campaigns, to forever DMs wanting to hone their craft. </a:t>
            </a:r>
            <a:br>
              <a:rPr lang="en-US" sz="850">
                <a:latin typeface="Segoe UI"/>
                <a:cs typeface="Segoe UI"/>
              </a:rPr>
            </a:br>
            <a:br>
              <a:rPr lang="en-US" sz="850">
                <a:cs typeface="Segoe UI"/>
              </a:rPr>
            </a:br>
            <a:r>
              <a:rPr lang="en-US" sz="850">
                <a:latin typeface="Segoe UI"/>
                <a:cs typeface="Segoe UI"/>
              </a:rPr>
              <a:t>And we made sure to not outgrow ourselves—instead of trying to start with multiple simultaneous campaigns all at once, or huge projects like a West Marches style campaign with multiple DMs, we instead opted for one-shot games that can be played in a single evening (ideally 4 hours or less), micro-RPG sessions, weekly talks about our TTRPG experiences, and other low-pressure, low-commitment ways for people to show their interest. Then naturally, members started forming their own campaigns around shared interests, and the Guild grew from there.</a:t>
            </a:r>
            <a:br>
              <a:rPr lang="en-US" sz="850">
                <a:latin typeface="Segoe UI"/>
                <a:cs typeface="Segoe UI"/>
              </a:rPr>
            </a:br>
            <a:endParaRPr lang="en-US" sz="850">
              <a:latin typeface="Segoe UI"/>
              <a:cs typeface="Segoe UI"/>
            </a:endParaRPr>
          </a:p>
          <a:p>
            <a:r>
              <a:rPr lang="en-US" sz="850" b="1">
                <a:latin typeface="Segoe UI"/>
                <a:cs typeface="Segoe UI"/>
              </a:rPr>
              <a:t>&lt;click&gt;</a:t>
            </a:r>
            <a:endParaRPr lang="en-US" sz="850" b="1">
              <a:cs typeface="Segoe UI"/>
            </a:endParaRPr>
          </a:p>
          <a:p>
            <a:r>
              <a:rPr lang="en-US" sz="850">
                <a:latin typeface="Segoe UI"/>
                <a:cs typeface="Segoe UI"/>
              </a:rPr>
              <a:t>We also made sure to follow the fun. In the same vein as running one-shots because they're low commitment, we noticed that our members were not engaging with bigger, grander ideas, like a Family Night where parents and kids could play a TTRPG together. As it turns out, schedule is difficult, people are busy, and although they </a:t>
            </a:r>
            <a:r>
              <a:rPr lang="en-US" sz="850" i="1">
                <a:latin typeface="Segoe UI"/>
                <a:cs typeface="Segoe UI"/>
              </a:rPr>
              <a:t>say</a:t>
            </a:r>
            <a:r>
              <a:rPr lang="en-US" sz="850">
                <a:latin typeface="Segoe UI"/>
                <a:cs typeface="Segoe UI"/>
              </a:rPr>
              <a:t> they want to be involved in TTRPGs, they don't have the time. So we found that one-shot events was what they wanted, and when enough players, maybe 4 or 5, showed interest in a new game, we'd facilitate that too. </a:t>
            </a:r>
            <a:br>
              <a:rPr lang="en-US" sz="850">
                <a:latin typeface="Segoe UI"/>
                <a:cs typeface="Segoe UI"/>
              </a:rPr>
            </a:br>
            <a:br>
              <a:rPr lang="en-US" sz="850">
                <a:cs typeface="Segoe UI"/>
              </a:rPr>
            </a:br>
            <a:r>
              <a:rPr lang="en-US" sz="850" b="1">
                <a:latin typeface="Segoe UI"/>
                <a:cs typeface="Segoe UI"/>
              </a:rPr>
              <a:t>&lt;click&gt;</a:t>
            </a:r>
            <a:br>
              <a:rPr lang="en-US" sz="850" b="1">
                <a:latin typeface="Segoe UI"/>
                <a:cs typeface="Segoe UI"/>
              </a:rPr>
            </a:br>
            <a:r>
              <a:rPr lang="en-US" sz="850">
                <a:latin typeface="Segoe UI"/>
                <a:cs typeface="Segoe UI"/>
              </a:rPr>
              <a:t>Finally, out reach is the real secret here. Everyone in the Guild is excited to be part of it, and we are loud and proud with out love for TTRPGs. Everyone on my team knows that I'm the go-to person about any TTRPG, or even video game or board game. I built that brand by posting about it in chat during team-building events, offering to run games for co-workers, and speaking at conferences (like this one). But you don't have to go so far as organize your own games—honestly, just telling people that you're interested in TTRPGs usually starts a conversation: either they say, "Oh wow, tell me more," or "I play too!". And in either scenario, you can tell them about you'd like to play TTRPGs at work to build skills. It's really about bringing your whole self to work, if you feel comfortable doing so.</a:t>
            </a:r>
            <a:br>
              <a:rPr lang="en-US" sz="850">
                <a:latin typeface="Segoe UI"/>
                <a:cs typeface="Segoe UI"/>
              </a:rPr>
            </a:br>
            <a:br>
              <a:rPr lang="en-US" sz="850">
                <a:cs typeface="Segoe UI"/>
              </a:rPr>
            </a:br>
            <a:r>
              <a:rPr lang="en-US" sz="850">
                <a:latin typeface="Segoe UI"/>
                <a:cs typeface="Segoe UI"/>
              </a:rPr>
              <a:t>And for most people, playing a fun game to practice skills you want is a win-win. </a:t>
            </a:r>
            <a:endParaRPr lang="en-US" sz="850">
              <a:cs typeface="Segoe UI"/>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9/5/2023 9:47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31</a:t>
            </a:fld>
            <a:endParaRPr lang="en-US"/>
          </a:p>
        </p:txBody>
      </p:sp>
    </p:spTree>
    <p:extLst>
      <p:ext uri="{BB962C8B-B14F-4D97-AF65-F5344CB8AC3E}">
        <p14:creationId xmlns:p14="http://schemas.microsoft.com/office/powerpoint/2010/main" val="247643025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50">
                <a:latin typeface="Segoe UI"/>
                <a:cs typeface="Segoe UI"/>
              </a:rPr>
              <a:t>&lt;nina&gt;</a:t>
            </a:r>
            <a:endParaRPr lang="en-US">
              <a:cs typeface="Segoe UI" panose="020B0502040204020203" pitchFamily="34" charset="0"/>
            </a:endParaRPr>
          </a:p>
          <a:p>
            <a:r>
              <a:rPr lang="en-US" sz="850">
                <a:latin typeface="Segoe UI"/>
                <a:cs typeface="Segoe UI"/>
              </a:rPr>
              <a:t>So, we hope you’ve had as much fun today as we have, and we hope you’re inspired to start your own RPG tables at work or at home. </a:t>
            </a:r>
            <a:br>
              <a:rPr lang="en-US" sz="850">
                <a:latin typeface="Segoe UI"/>
                <a:cs typeface="Segoe UI"/>
              </a:rPr>
            </a:br>
            <a:br>
              <a:rPr lang="en-US" sz="850">
                <a:latin typeface="Segoe UI"/>
                <a:cs typeface="Segoe UI"/>
              </a:rPr>
            </a:br>
            <a:r>
              <a:rPr lang="en-US" sz="850">
                <a:latin typeface="Segoe UI"/>
                <a:cs typeface="Segoe UI"/>
              </a:rPr>
              <a:t>If you'd like to play a game with us, we'll be at the Free Play tables at 2:30pm today. New players are always welcome, and we'll be playing the easy table-top roleplaying game "Lasers and Feelings". </a:t>
            </a:r>
            <a:br>
              <a:rPr lang="en-US" sz="850">
                <a:latin typeface="Segoe UI"/>
                <a:cs typeface="Segoe UI"/>
              </a:rPr>
            </a:br>
            <a:br>
              <a:rPr lang="en-US" sz="850">
                <a:latin typeface="Segoe UI"/>
                <a:cs typeface="Segoe UI"/>
              </a:rPr>
            </a:br>
            <a:r>
              <a:rPr lang="en-US" sz="850">
                <a:latin typeface="Segoe UI"/>
                <a:cs typeface="Segoe UI"/>
              </a:rPr>
              <a:t>Also, please fill out the anonymous survey so we can learn more about you all as an audience, you can ask questions anonymously, and you can let us know if you'd like to play with us. </a:t>
            </a:r>
            <a:br>
              <a:rPr lang="en-US" sz="850">
                <a:latin typeface="Segoe UI"/>
                <a:cs typeface="Segoe UI"/>
              </a:rPr>
            </a:br>
            <a:br>
              <a:rPr lang="en-US" sz="850">
                <a:latin typeface="Segoe UI"/>
                <a:cs typeface="Segoe UI"/>
              </a:rPr>
            </a:br>
            <a:r>
              <a:rPr lang="en-US" sz="850">
                <a:latin typeface="Segoe UI"/>
                <a:cs typeface="Segoe UI"/>
              </a:rPr>
              <a:t>Right now, we're happy to answer any questions you have about TTRPGs in the workplace, and we hope you've enjoy our talk today. </a:t>
            </a:r>
          </a:p>
          <a:p>
            <a:endParaRPr lang="en-US" sz="850">
              <a:latin typeface="Segoe UI"/>
              <a:cs typeface="Segoe UI"/>
            </a:endParaRPr>
          </a:p>
          <a:p>
            <a:pPr marL="285750" indent="-285750">
              <a:buFont typeface="Calibri"/>
              <a:buChar char="-"/>
            </a:pPr>
            <a:r>
              <a:rPr lang="en-US" sz="850">
                <a:latin typeface="Segoe UI"/>
                <a:cs typeface="Segoe UI"/>
              </a:rPr>
              <a:t>What other parallels to do you see between what skills we have in gaming and at work?</a:t>
            </a:r>
          </a:p>
          <a:p>
            <a:pPr marL="285750" indent="-285750">
              <a:buFont typeface="Calibri"/>
              <a:buChar char="-"/>
            </a:pPr>
            <a:r>
              <a:rPr lang="en-US" sz="850">
                <a:latin typeface="Segoe UI"/>
                <a:cs typeface="Segoe UI"/>
              </a:rPr>
              <a:t>How can we make TTRPGs approachable? How can we engage co-workers who have never played TTRPGs before?</a:t>
            </a:r>
          </a:p>
          <a:p>
            <a:pPr marL="285750" indent="-285750">
              <a:buFont typeface="Calibri"/>
              <a:buChar char="-"/>
            </a:pPr>
            <a:r>
              <a:rPr lang="en-US" sz="850">
                <a:latin typeface="Segoe UI"/>
                <a:cs typeface="Segoe UI"/>
              </a:rPr>
              <a:t>What are some examples from Delve or other events that you'd like to share about people learning skills?</a:t>
            </a:r>
          </a:p>
          <a:p>
            <a:endParaRPr lang="en-US" sz="850">
              <a:latin typeface="Segoe UI"/>
              <a:cs typeface="Segoe UI"/>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9/5/2023 9:47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32</a:t>
            </a:fld>
            <a:endParaRPr lang="en-US"/>
          </a:p>
        </p:txBody>
      </p:sp>
    </p:spTree>
    <p:extLst>
      <p:ext uri="{BB962C8B-B14F-4D97-AF65-F5344CB8AC3E}">
        <p14:creationId xmlns:p14="http://schemas.microsoft.com/office/powerpoint/2010/main" val="320632448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9/5/2023 9:47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33</a:t>
            </a:fld>
            <a:endParaRPr lang="en-US"/>
          </a:p>
        </p:txBody>
      </p:sp>
    </p:spTree>
    <p:extLst>
      <p:ext uri="{BB962C8B-B14F-4D97-AF65-F5344CB8AC3E}">
        <p14:creationId xmlns:p14="http://schemas.microsoft.com/office/powerpoint/2010/main" val="37442778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50">
                <a:latin typeface="Segoe UI"/>
                <a:cs typeface="Segoe UI"/>
              </a:rPr>
              <a:t>&lt;Deepti&gt;</a:t>
            </a:r>
          </a:p>
          <a:p>
            <a:r>
              <a:rPr lang="en-US" sz="850">
                <a:latin typeface="Segoe UI"/>
                <a:cs typeface="Segoe UI"/>
              </a:rPr>
              <a:t>Just as a quick introduction to TTRPGs, here are characters from Netflix's </a:t>
            </a:r>
            <a:r>
              <a:rPr lang="en-US" sz="850" i="1" u="sng">
                <a:latin typeface="Segoe UI"/>
                <a:cs typeface="Segoe UI"/>
              </a:rPr>
              <a:t>Stranger Things</a:t>
            </a:r>
            <a:r>
              <a:rPr lang="en-US" sz="850">
                <a:latin typeface="Segoe UI"/>
                <a:cs typeface="Segoe UI"/>
              </a:rPr>
              <a:t> playing Dungeons and Dragons, and while usually table-top roleplaying games like this take place at a literal table-top, these days we also play it online with a virtual table-top, but the game and roles stay the same. </a:t>
            </a:r>
            <a:endParaRPr lang="en-US" sz="850">
              <a:cs typeface="Segoe UI"/>
            </a:endParaRPr>
          </a:p>
          <a:p>
            <a:endParaRPr lang="en-US"/>
          </a:p>
          <a:p>
            <a:r>
              <a:rPr lang="en-US" sz="850">
                <a:latin typeface="Segoe UI"/>
                <a:cs typeface="Segoe UI"/>
              </a:rPr>
              <a:t>There are two roles people play within the group: the Players, </a:t>
            </a:r>
          </a:p>
          <a:p>
            <a:r>
              <a:rPr lang="en-US" sz="850" b="1">
                <a:latin typeface="Segoe UI"/>
                <a:cs typeface="Segoe UI"/>
              </a:rPr>
              <a:t>&lt;click&gt;</a:t>
            </a:r>
            <a:r>
              <a:rPr lang="en-US" sz="850">
                <a:latin typeface="Segoe UI"/>
                <a:cs typeface="Segoe UI"/>
              </a:rPr>
              <a:t> </a:t>
            </a:r>
          </a:p>
          <a:p>
            <a:r>
              <a:rPr lang="en-US" sz="850">
                <a:latin typeface="Segoe UI"/>
                <a:cs typeface="Segoe UI"/>
              </a:rPr>
              <a:t>and the Main Storyteller </a:t>
            </a:r>
          </a:p>
          <a:p>
            <a:r>
              <a:rPr lang="en-US" sz="850" b="1">
                <a:latin typeface="Segoe UI"/>
                <a:cs typeface="Segoe UI"/>
              </a:rPr>
              <a:t>&lt;click&gt;</a:t>
            </a:r>
            <a:r>
              <a:rPr lang="en-US" sz="850">
                <a:latin typeface="Segoe UI"/>
                <a:cs typeface="Segoe UI"/>
              </a:rPr>
              <a:t> </a:t>
            </a:r>
          </a:p>
          <a:p>
            <a:r>
              <a:rPr lang="en-US" sz="850">
                <a:latin typeface="Segoe UI"/>
                <a:cs typeface="Segoe UI"/>
              </a:rPr>
              <a:t>(also known as the Game Master or GM, but here we’ll use the phrase Main Storyteller).</a:t>
            </a:r>
          </a:p>
          <a:p>
            <a:endParaRPr lang="en-US" sz="850">
              <a:latin typeface="Segoe UI"/>
              <a:cs typeface="Segoe UI"/>
            </a:endParaRPr>
          </a:p>
          <a:p>
            <a:r>
              <a:rPr lang="en-US" sz="850">
                <a:latin typeface="Segoe UI"/>
                <a:cs typeface="Segoe UI"/>
              </a:rPr>
              <a:t>In this image, the Main Storyteller has a book propped up in front of them and many resources they're using to help tell a story, and all the players have papers and binders in front of them to keep track of information about their characters. While the Main Storyteller is the referee in a sense who makes sure players follow the rules by the book, they aren't always adversarial. Together, the Main Storyteller and the players decide on house rules, what to do in the game, and they co-create the world and stories that make up the game that they're playing. They're telling a story together, which is the ultimate goal of most TTRPGs. </a:t>
            </a:r>
          </a:p>
          <a:p>
            <a:pPr>
              <a:defRPr/>
            </a:pPr>
            <a:br>
              <a:rPr lang="en-US" sz="850">
                <a:latin typeface="Segoe UI"/>
                <a:cs typeface="Segoe UI"/>
              </a:rPr>
            </a:br>
            <a:r>
              <a:rPr lang="en-US" sz="850">
                <a:latin typeface="Segoe UI"/>
                <a:cs typeface="Segoe UI"/>
              </a:rPr>
              <a:t>&lt;pass to Christine to introduce empathy, a big part of emotional intelligence&gt;</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9/5/2023 9:47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21131425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50">
                <a:latin typeface="Segoe UI"/>
                <a:cs typeface="Segoe UI"/>
              </a:rPr>
              <a:t>&lt;Christine&gt;</a:t>
            </a:r>
          </a:p>
          <a:p>
            <a:r>
              <a:rPr lang="en-US" sz="850">
                <a:latin typeface="Segoe UI"/>
                <a:cs typeface="Segoe UI"/>
              </a:rPr>
              <a:t>But before we jump into everything today, I'd like to take a moment to discuss a big part of our presentation today, empathy – which is a large part of Emotional Intelligence. And will go into this more later but generally, emotional intelligence is defined as the ability or skill to perceive, use, understand, manage, and handle emotions – one of those skills involves empathy. Empathy has a role in both playing games as well as business. </a:t>
            </a:r>
          </a:p>
          <a:p>
            <a:r>
              <a:rPr lang="en-US" sz="850">
                <a:latin typeface="Segoe UI"/>
                <a:cs typeface="Segoe UI"/>
              </a:rPr>
              <a:t>Per a 2009 study, Emotional Intelligence is responsible for 58% of job performance and 90% of top performers have a high degree of emotional intelligence… </a:t>
            </a:r>
          </a:p>
          <a:p>
            <a:endParaRPr lang="en-US" sz="850">
              <a:latin typeface="Segoe UI"/>
              <a:cs typeface="Segoe UI"/>
            </a:endParaRPr>
          </a:p>
          <a:p>
            <a:r>
              <a:rPr lang="en-US" sz="850">
                <a:latin typeface="Segoe UI"/>
                <a:cs typeface="Segoe UI"/>
              </a:rPr>
              <a:t>CEO Satya Nadella is says:</a:t>
            </a:r>
            <a:endParaRPr lang="en-US">
              <a:cs typeface="Segoe UI" panose="020B0502040204020203" pitchFamily="34" charset="0"/>
            </a:endParaRPr>
          </a:p>
          <a:p>
            <a:r>
              <a:rPr lang="en-US" sz="850">
                <a:latin typeface="Segoe UI"/>
                <a:cs typeface="Segoe UI"/>
              </a:rPr>
              <a:t>“Innovation comes from having a deep sense of empathy.”</a:t>
            </a:r>
            <a:endParaRPr lang="en-US" sz="850">
              <a:cs typeface="Segoe UI"/>
            </a:endParaRPr>
          </a:p>
          <a:p>
            <a:endParaRPr lang="en-US" sz="850">
              <a:latin typeface="Segoe UI"/>
              <a:cs typeface="Segoe UI"/>
            </a:endParaRPr>
          </a:p>
          <a:p>
            <a:r>
              <a:rPr lang="en-US" sz="850">
                <a:latin typeface="Segoe UI"/>
                <a:cs typeface="Segoe UI"/>
              </a:rPr>
              <a:t>And that's really what all the stuff we'll talk about today boils down to: how you CAN learn empathy, a big part of emotional intelligence, in the safe environment of a TTRPG. </a:t>
            </a:r>
          </a:p>
          <a:p>
            <a:endParaRPr lang="en-US" sz="850">
              <a:latin typeface="Segoe UI"/>
              <a:cs typeface="Segoe UI"/>
            </a:endParaRPr>
          </a:p>
          <a:p>
            <a:pPr rtl="0">
              <a:buFont typeface="Arial" panose="020B0604020202020204" pitchFamily="34" charset="0"/>
              <a:buNone/>
            </a:pPr>
            <a:r>
              <a:rPr lang="en-US" sz="850">
                <a:latin typeface="Segoe UI"/>
                <a:cs typeface="Segoe UI"/>
              </a:rPr>
              <a:t>Of all the skills in concept of emotional intelligence...</a:t>
            </a:r>
            <a:r>
              <a:rPr lang="en-US" sz="850">
                <a:effectLst/>
                <a:latin typeface="Segoe UI"/>
                <a:cs typeface="Segoe UI"/>
              </a:rPr>
              <a:t> Empathy is the most commonly understood, and perhaps the most important. But we can practice the entire Emotional Intelligence skillset at the gaming table, and I hope you hear examples of that today.</a:t>
            </a:r>
            <a:endParaRPr lang="en-US" sz="850">
              <a:latin typeface="Segoe UI"/>
              <a:cs typeface="Segoe UI"/>
            </a:endParaRPr>
          </a:p>
          <a:p>
            <a:endParaRPr lang="en-US" sz="850">
              <a:cs typeface="Segoe UI"/>
            </a:endParaRPr>
          </a:p>
          <a:p>
            <a:r>
              <a:rPr lang="en-US" sz="850">
                <a:latin typeface="Segoe UI"/>
                <a:cs typeface="Segoe UI"/>
              </a:rPr>
              <a:t>That said, so let's get into Teamwork...</a:t>
            </a:r>
            <a:endParaRPr lang="en-US" sz="850">
              <a:cs typeface="Segoe UI"/>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9/5/2023 9:47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654329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50">
                <a:latin typeface="Segoe UI"/>
                <a:cs typeface="Segoe UI"/>
              </a:rPr>
              <a:t>&lt;</a:t>
            </a:r>
            <a:r>
              <a:rPr lang="en-US" sz="850" err="1">
                <a:latin typeface="Segoe UI"/>
                <a:cs typeface="Segoe UI"/>
              </a:rPr>
              <a:t>nina</a:t>
            </a:r>
            <a:r>
              <a:rPr lang="en-US" sz="850">
                <a:latin typeface="Segoe UI"/>
                <a:cs typeface="Segoe UI"/>
              </a:rPr>
              <a:t>&gt;</a:t>
            </a:r>
            <a:endParaRPr lang="en-US" sz="850">
              <a:solidFill>
                <a:srgbClr val="000000"/>
              </a:solidFill>
              <a:latin typeface="Segoe UI"/>
              <a:cs typeface="Segoe UI"/>
            </a:endParaRPr>
          </a:p>
          <a:p>
            <a:r>
              <a:rPr lang="en-US" sz="800">
                <a:solidFill>
                  <a:srgbClr val="000000"/>
                </a:solidFill>
                <a:latin typeface="Calibri"/>
                <a:cs typeface="Calibri"/>
              </a:rPr>
              <a:t>To get a little more specific, here’s</a:t>
            </a:r>
            <a:r>
              <a:rPr lang="en-US" sz="800" b="0" i="0">
                <a:solidFill>
                  <a:srgbClr val="000000"/>
                </a:solidFill>
                <a:effectLst/>
                <a:latin typeface="Calibri"/>
                <a:cs typeface="Calibri"/>
              </a:rPr>
              <a:t> a quick breakdown if you’re new to the concept of a table top role playing game.</a:t>
            </a:r>
            <a:endParaRPr lang="en-US" sz="850">
              <a:cs typeface="Segoe UI"/>
            </a:endParaRPr>
          </a:p>
          <a:p>
            <a:pPr algn="l" rtl="0" fontAlgn="base"/>
            <a:r>
              <a:rPr lang="en-US" sz="800" b="1" i="0">
                <a:solidFill>
                  <a:srgbClr val="000000"/>
                </a:solidFill>
                <a:effectLst/>
                <a:latin typeface="Calibri"/>
                <a:cs typeface="Calibri"/>
              </a:rPr>
              <a:t>&lt;click&gt;</a:t>
            </a:r>
            <a:endParaRPr lang="en-US" sz="800" b="1" i="0">
              <a:solidFill>
                <a:srgbClr val="000000"/>
              </a:solidFill>
              <a:effectLst/>
              <a:latin typeface="Calibri"/>
              <a:ea typeface="Calibri"/>
              <a:cs typeface="Calibri"/>
            </a:endParaRPr>
          </a:p>
          <a:p>
            <a:pPr fontAlgn="base">
              <a:defRPr/>
            </a:pPr>
            <a:r>
              <a:rPr lang="en-US" sz="800" b="0" i="0">
                <a:solidFill>
                  <a:srgbClr val="000000"/>
                </a:solidFill>
                <a:effectLst/>
                <a:latin typeface="Calibri"/>
                <a:cs typeface="Calibri"/>
              </a:rPr>
              <a:t>Each </a:t>
            </a:r>
            <a:r>
              <a:rPr lang="en-US" sz="800">
                <a:solidFill>
                  <a:srgbClr val="000000"/>
                </a:solidFill>
                <a:latin typeface="Calibri"/>
                <a:cs typeface="Calibri"/>
              </a:rPr>
              <a:t>person </a:t>
            </a:r>
            <a:r>
              <a:rPr lang="en-US" sz="800" b="0" i="0">
                <a:solidFill>
                  <a:srgbClr val="000000"/>
                </a:solidFill>
                <a:effectLst/>
                <a:latin typeface="Calibri"/>
                <a:cs typeface="Calibri"/>
              </a:rPr>
              <a:t>has one responsibility</a:t>
            </a:r>
            <a:r>
              <a:rPr lang="en-US" sz="800">
                <a:solidFill>
                  <a:srgbClr val="000000"/>
                </a:solidFill>
                <a:latin typeface="Calibri"/>
                <a:cs typeface="Calibri"/>
              </a:rPr>
              <a:t>: </a:t>
            </a:r>
            <a:r>
              <a:rPr lang="en-US" sz="800" b="0" i="0">
                <a:solidFill>
                  <a:srgbClr val="000000"/>
                </a:solidFill>
                <a:effectLst/>
                <a:latin typeface="Calibri"/>
                <a:cs typeface="Calibri"/>
              </a:rPr>
              <a:t>playing one character in the world.</a:t>
            </a:r>
            <a:r>
              <a:rPr lang="en-US" sz="800" b="1" i="0">
                <a:solidFill>
                  <a:srgbClr val="000000"/>
                </a:solidFill>
                <a:effectLst/>
                <a:latin typeface="Calibri"/>
                <a:cs typeface="Calibri"/>
              </a:rPr>
              <a:t> </a:t>
            </a:r>
            <a:r>
              <a:rPr lang="en-US" sz="800" b="0" i="0">
                <a:solidFill>
                  <a:srgbClr val="000000"/>
                </a:solidFill>
                <a:effectLst/>
                <a:latin typeface="Calibri"/>
                <a:cs typeface="Calibri"/>
              </a:rPr>
              <a:t>These are the “main characters” of the story, </a:t>
            </a:r>
            <a:r>
              <a:rPr lang="en-US" sz="800" b="1" i="0">
                <a:solidFill>
                  <a:srgbClr val="000000"/>
                </a:solidFill>
                <a:effectLst/>
                <a:latin typeface="Calibri"/>
                <a:cs typeface="Calibri"/>
              </a:rPr>
              <a:t>&lt;click&gt;</a:t>
            </a:r>
            <a:endParaRPr lang="en-US" sz="800" b="1" i="0">
              <a:solidFill>
                <a:srgbClr val="000000"/>
              </a:solidFill>
              <a:effectLst/>
              <a:latin typeface="Calibri"/>
              <a:ea typeface="Calibri"/>
              <a:cs typeface="Calibri"/>
            </a:endParaRPr>
          </a:p>
          <a:p>
            <a:pPr marL="0" marR="0" lvl="0" indent="0" algn="l" defTabSz="914367" rtl="0" eaLnBrk="1" fontAlgn="base" latinLnBrk="0" hangingPunct="1">
              <a:lnSpc>
                <a:spcPct val="90000"/>
              </a:lnSpc>
              <a:spcBef>
                <a:spcPts val="0"/>
              </a:spcBef>
              <a:spcAft>
                <a:spcPts val="333"/>
              </a:spcAft>
              <a:buClrTx/>
              <a:buSzTx/>
              <a:buFontTx/>
              <a:buNone/>
              <a:tabLst/>
              <a:defRPr/>
            </a:pPr>
            <a:r>
              <a:rPr lang="en-US" sz="800" b="0" i="0">
                <a:solidFill>
                  <a:srgbClr val="000000"/>
                </a:solidFill>
                <a:effectLst/>
                <a:latin typeface="Calibri"/>
                <a:cs typeface="Calibri"/>
              </a:rPr>
              <a:t>they have agency in the sandbox of the world, </a:t>
            </a:r>
            <a:r>
              <a:rPr lang="en-US" sz="800" b="1" i="0">
                <a:solidFill>
                  <a:srgbClr val="000000"/>
                </a:solidFill>
                <a:effectLst/>
                <a:latin typeface="Calibri"/>
                <a:cs typeface="Calibri"/>
              </a:rPr>
              <a:t>&lt;click&gt;</a:t>
            </a:r>
            <a:endParaRPr lang="en-US" sz="800" b="1" i="0">
              <a:solidFill>
                <a:srgbClr val="000000"/>
              </a:solidFill>
              <a:effectLst/>
              <a:latin typeface="Calibri"/>
              <a:ea typeface="Calibri"/>
              <a:cs typeface="Calibri"/>
            </a:endParaRPr>
          </a:p>
          <a:p>
            <a:pPr fontAlgn="base">
              <a:defRPr/>
            </a:pPr>
            <a:r>
              <a:rPr lang="en-US" sz="800" b="0" i="0">
                <a:solidFill>
                  <a:srgbClr val="000000"/>
                </a:solidFill>
                <a:effectLst/>
                <a:latin typeface="Calibri"/>
                <a:cs typeface="Calibri"/>
              </a:rPr>
              <a:t>and while they don’t know what happens next in the story, they have a large degree of freedom to make decisions in this fictional world. </a:t>
            </a:r>
            <a:r>
              <a:rPr lang="en-US" sz="800" b="1" i="0">
                <a:solidFill>
                  <a:srgbClr val="000000"/>
                </a:solidFill>
                <a:effectLst/>
                <a:latin typeface="Calibri"/>
                <a:cs typeface="Calibri"/>
              </a:rPr>
              <a:t>&lt;click&gt;</a:t>
            </a:r>
            <a:r>
              <a:rPr lang="en-US" sz="800" b="1">
                <a:solidFill>
                  <a:srgbClr val="000000"/>
                </a:solidFill>
                <a:latin typeface="Calibri"/>
                <a:cs typeface="Calibri"/>
              </a:rPr>
              <a:t> </a:t>
            </a:r>
            <a:endParaRPr lang="en-US" sz="800" b="1" i="0">
              <a:solidFill>
                <a:srgbClr val="000000"/>
              </a:solidFill>
              <a:effectLst/>
              <a:latin typeface="Calibri" panose="020F0502020204030204" pitchFamily="34" charset="0"/>
              <a:cs typeface="Calibri"/>
            </a:endParaRPr>
          </a:p>
          <a:p>
            <a:pPr marL="0" marR="0" lvl="0" indent="0" algn="l" defTabSz="914367" rtl="0" eaLnBrk="1" fontAlgn="base" latinLnBrk="0" hangingPunct="1">
              <a:lnSpc>
                <a:spcPct val="90000"/>
              </a:lnSpc>
              <a:spcBef>
                <a:spcPts val="0"/>
              </a:spcBef>
              <a:spcAft>
                <a:spcPts val="333"/>
              </a:spcAft>
              <a:buClrTx/>
              <a:buSzTx/>
              <a:buFontTx/>
              <a:buNone/>
              <a:tabLst/>
              <a:defRPr/>
            </a:pPr>
            <a:r>
              <a:rPr lang="en-US" sz="800" b="0" i="0">
                <a:solidFill>
                  <a:srgbClr val="000000"/>
                </a:solidFill>
                <a:effectLst/>
                <a:latin typeface="Calibri"/>
                <a:cs typeface="Calibri"/>
              </a:rPr>
              <a:t>They make decisions by playing the role of character, and because it’s fun, players often separate their “character’s” knowledge from their own player knowledge for some situational irony and often comedy.</a:t>
            </a:r>
            <a:endParaRPr lang="en-US" sz="800" b="0" i="0">
              <a:solidFill>
                <a:srgbClr val="000000"/>
              </a:solidFill>
              <a:effectLst/>
              <a:latin typeface="Calibri"/>
              <a:ea typeface="Calibri"/>
              <a:cs typeface="Calibri"/>
            </a:endParaRPr>
          </a:p>
          <a:p>
            <a:pPr marL="0" marR="0" lvl="0" indent="0" algn="l" defTabSz="914367" rtl="0" eaLnBrk="1" fontAlgn="base" latinLnBrk="0" hangingPunct="1">
              <a:lnSpc>
                <a:spcPct val="90000"/>
              </a:lnSpc>
              <a:spcBef>
                <a:spcPts val="0"/>
              </a:spcBef>
              <a:spcAft>
                <a:spcPts val="333"/>
              </a:spcAft>
              <a:buClrTx/>
              <a:buSzTx/>
              <a:buFontTx/>
              <a:buNone/>
              <a:tabLst/>
              <a:defRPr/>
            </a:pPr>
            <a:endParaRPr lang="en-US" sz="800" b="0" i="0">
              <a:solidFill>
                <a:srgbClr val="000000"/>
              </a:solidFill>
              <a:effectLst/>
              <a:latin typeface="Calibri" panose="020F0502020204030204" pitchFamily="34" charset="0"/>
            </a:endParaRPr>
          </a:p>
          <a:p>
            <a:pPr marL="0" marR="0" lvl="0" indent="0" algn="l" defTabSz="914367" rtl="0" eaLnBrk="1" fontAlgn="base" latinLnBrk="0" hangingPunct="1">
              <a:lnSpc>
                <a:spcPct val="90000"/>
              </a:lnSpc>
              <a:spcBef>
                <a:spcPts val="0"/>
              </a:spcBef>
              <a:spcAft>
                <a:spcPts val="333"/>
              </a:spcAft>
              <a:buClrTx/>
              <a:buSzTx/>
              <a:buFontTx/>
              <a:buNone/>
              <a:tabLst/>
              <a:defRPr/>
            </a:pPr>
            <a:r>
              <a:rPr lang="en-US" sz="800" b="0" i="0">
                <a:solidFill>
                  <a:srgbClr val="000000"/>
                </a:solidFill>
                <a:effectLst/>
                <a:latin typeface="Calibri"/>
                <a:cs typeface="Calibri"/>
              </a:rPr>
              <a:t>On the other hand the Main Storyteller has more responsibilities: </a:t>
            </a:r>
            <a:r>
              <a:rPr lang="en-US" sz="800" b="1" i="0">
                <a:solidFill>
                  <a:srgbClr val="000000"/>
                </a:solidFill>
                <a:effectLst/>
                <a:latin typeface="Calibri"/>
                <a:cs typeface="Calibri"/>
              </a:rPr>
              <a:t>&lt;click&gt;</a:t>
            </a:r>
            <a:endParaRPr lang="en-US" sz="800" b="1" i="0">
              <a:solidFill>
                <a:srgbClr val="000000"/>
              </a:solidFill>
              <a:effectLst/>
              <a:latin typeface="Calibri"/>
              <a:ea typeface="Calibri"/>
              <a:cs typeface="Calibri"/>
            </a:endParaRPr>
          </a:p>
          <a:p>
            <a:pPr fontAlgn="base">
              <a:defRPr/>
            </a:pPr>
            <a:r>
              <a:rPr lang="en-US" sz="800" b="0" i="0">
                <a:solidFill>
                  <a:srgbClr val="000000"/>
                </a:solidFill>
                <a:effectLst/>
                <a:latin typeface="Calibri"/>
                <a:cs typeface="Calibri"/>
              </a:rPr>
              <a:t>They run the entire world and all its other non-player characters</a:t>
            </a:r>
            <a:r>
              <a:rPr lang="en-US" sz="800">
                <a:solidFill>
                  <a:srgbClr val="000000"/>
                </a:solidFill>
                <a:latin typeface="Calibri"/>
                <a:cs typeface="Calibri"/>
              </a:rPr>
              <a:t>, </a:t>
            </a:r>
            <a:r>
              <a:rPr lang="en-US" sz="800" b="1" i="0">
                <a:solidFill>
                  <a:srgbClr val="000000"/>
                </a:solidFill>
                <a:effectLst/>
                <a:latin typeface="Calibri"/>
                <a:cs typeface="Calibri"/>
              </a:rPr>
              <a:t>&lt;click&gt;</a:t>
            </a:r>
            <a:endParaRPr lang="en-US" sz="800" b="1" i="0">
              <a:solidFill>
                <a:srgbClr val="000000"/>
              </a:solidFill>
              <a:effectLst/>
              <a:latin typeface="Calibri"/>
              <a:ea typeface="Calibri"/>
              <a:cs typeface="Calibri"/>
            </a:endParaRPr>
          </a:p>
          <a:p>
            <a:pPr marL="0" marR="0" lvl="0" indent="0" algn="l" defTabSz="914367" rtl="0" eaLnBrk="1" fontAlgn="base" latinLnBrk="0" hangingPunct="1">
              <a:lnSpc>
                <a:spcPct val="90000"/>
              </a:lnSpc>
              <a:spcBef>
                <a:spcPts val="0"/>
              </a:spcBef>
              <a:spcAft>
                <a:spcPts val="333"/>
              </a:spcAft>
              <a:buClrTx/>
              <a:buSzTx/>
              <a:buFontTx/>
              <a:buNone/>
              <a:tabLst/>
              <a:defRPr/>
            </a:pPr>
            <a:r>
              <a:rPr lang="en-US" sz="800" b="0" i="0">
                <a:solidFill>
                  <a:srgbClr val="000000"/>
                </a:solidFill>
                <a:effectLst/>
                <a:latin typeface="Calibri"/>
                <a:cs typeface="Calibri"/>
              </a:rPr>
              <a:t>manage the goings on of the sandbox and its plot,</a:t>
            </a:r>
            <a:r>
              <a:rPr lang="en-US" sz="800" b="1" i="0">
                <a:solidFill>
                  <a:srgbClr val="000000"/>
                </a:solidFill>
                <a:effectLst/>
                <a:latin typeface="Calibri"/>
                <a:cs typeface="Calibri"/>
              </a:rPr>
              <a:t>&lt;click&gt;</a:t>
            </a:r>
            <a:endParaRPr lang="en-US" sz="800" b="1" i="0">
              <a:solidFill>
                <a:srgbClr val="000000"/>
              </a:solidFill>
              <a:effectLst/>
              <a:latin typeface="Calibri"/>
              <a:ea typeface="Calibri"/>
              <a:cs typeface="Calibri"/>
            </a:endParaRPr>
          </a:p>
          <a:p>
            <a:pPr marL="0" marR="0" lvl="0" indent="0" algn="l" defTabSz="914367" rtl="0" eaLnBrk="1" fontAlgn="base" latinLnBrk="0" hangingPunct="1">
              <a:lnSpc>
                <a:spcPct val="90000"/>
              </a:lnSpc>
              <a:spcBef>
                <a:spcPts val="0"/>
              </a:spcBef>
              <a:spcAft>
                <a:spcPts val="333"/>
              </a:spcAft>
              <a:buClrTx/>
              <a:buSzTx/>
              <a:buFontTx/>
              <a:buNone/>
              <a:tabLst/>
              <a:defRPr/>
            </a:pPr>
            <a:r>
              <a:rPr lang="en-US" sz="800" b="0" i="0">
                <a:solidFill>
                  <a:srgbClr val="000000"/>
                </a:solidFill>
                <a:effectLst/>
                <a:latin typeface="Calibri"/>
                <a:cs typeface="Calibri"/>
              </a:rPr>
              <a:t>prepare for the many possible decisions the players could make, </a:t>
            </a:r>
            <a:r>
              <a:rPr lang="en-US" sz="800" b="1" i="0">
                <a:solidFill>
                  <a:srgbClr val="000000"/>
                </a:solidFill>
                <a:effectLst/>
                <a:latin typeface="Calibri"/>
                <a:cs typeface="Calibri"/>
              </a:rPr>
              <a:t>&lt;click&gt;</a:t>
            </a:r>
            <a:endParaRPr lang="en-US" sz="800" b="1" i="0">
              <a:solidFill>
                <a:srgbClr val="000000"/>
              </a:solidFill>
              <a:effectLst/>
              <a:latin typeface="Calibri"/>
              <a:ea typeface="Calibri"/>
              <a:cs typeface="Calibri"/>
            </a:endParaRPr>
          </a:p>
          <a:p>
            <a:pPr fontAlgn="base">
              <a:defRPr/>
            </a:pPr>
            <a:r>
              <a:rPr lang="en-US" sz="800">
                <a:solidFill>
                  <a:srgbClr val="000000"/>
                </a:solidFill>
                <a:latin typeface="Calibri"/>
                <a:cs typeface="Calibri"/>
              </a:rPr>
              <a:t>and make</a:t>
            </a:r>
            <a:r>
              <a:rPr lang="en-US" sz="800" b="0" i="0">
                <a:solidFill>
                  <a:srgbClr val="000000"/>
                </a:solidFill>
                <a:effectLst/>
                <a:latin typeface="Calibri"/>
                <a:cs typeface="Calibri"/>
              </a:rPr>
              <a:t> decisions consistently about rules and story.</a:t>
            </a:r>
            <a:r>
              <a:rPr lang="en-US" sz="800">
                <a:solidFill>
                  <a:srgbClr val="000000"/>
                </a:solidFill>
                <a:latin typeface="Calibri"/>
                <a:cs typeface="Calibri"/>
              </a:rPr>
              <a:t> </a:t>
            </a:r>
            <a:endParaRPr lang="en-US" sz="800">
              <a:solidFill>
                <a:srgbClr val="000000"/>
              </a:solidFill>
              <a:latin typeface="Calibri"/>
              <a:ea typeface="Calibri"/>
              <a:cs typeface="Calibri"/>
            </a:endParaRPr>
          </a:p>
          <a:p>
            <a:pPr>
              <a:defRPr/>
            </a:pPr>
            <a:r>
              <a:rPr lang="en-US" sz="800" b="0" i="0">
                <a:solidFill>
                  <a:srgbClr val="000000"/>
                </a:solidFill>
                <a:effectLst/>
                <a:latin typeface="Calibri"/>
                <a:cs typeface="Calibri"/>
              </a:rPr>
              <a:t>The Main Storyteller is a referee in some cases, but not necessarily an adversary or opponent</a:t>
            </a:r>
            <a:r>
              <a:rPr lang="en-US" sz="800">
                <a:solidFill>
                  <a:srgbClr val="000000"/>
                </a:solidFill>
                <a:latin typeface="Calibri"/>
                <a:cs typeface="Calibri"/>
              </a:rPr>
              <a:t>. Though</a:t>
            </a:r>
            <a:r>
              <a:rPr lang="en-US" sz="800" b="0" i="0">
                <a:solidFill>
                  <a:srgbClr val="000000"/>
                </a:solidFill>
                <a:effectLst/>
                <a:latin typeface="Calibri"/>
                <a:cs typeface="Calibri"/>
              </a:rPr>
              <a:t> Main Storyteller does play as the enemies of the </a:t>
            </a:r>
            <a:r>
              <a:rPr lang="en-US" sz="800">
                <a:solidFill>
                  <a:srgbClr val="000000"/>
                </a:solidFill>
                <a:latin typeface="Calibri"/>
                <a:cs typeface="Calibri"/>
              </a:rPr>
              <a:t>players</a:t>
            </a:r>
            <a:r>
              <a:rPr lang="en-US" sz="800" b="0" i="0">
                <a:solidFill>
                  <a:srgbClr val="000000"/>
                </a:solidFill>
                <a:effectLst/>
                <a:latin typeface="Calibri"/>
                <a:cs typeface="Calibri"/>
              </a:rPr>
              <a:t> in combat situations.</a:t>
            </a:r>
            <a:endParaRPr lang="en-US"/>
          </a:p>
          <a:p>
            <a:pPr marL="0" marR="0" lvl="0" indent="0" algn="l" defTabSz="914367" rtl="0" eaLnBrk="1" fontAlgn="base" latinLnBrk="0" hangingPunct="1">
              <a:lnSpc>
                <a:spcPct val="90000"/>
              </a:lnSpc>
              <a:spcBef>
                <a:spcPts val="0"/>
              </a:spcBef>
              <a:spcAft>
                <a:spcPts val="333"/>
              </a:spcAft>
              <a:buClrTx/>
              <a:buSzTx/>
              <a:buFontTx/>
              <a:buNone/>
              <a:tabLst/>
              <a:defRPr/>
            </a:pPr>
            <a:endParaRPr lang="en-US" sz="800" b="0" i="0">
              <a:solidFill>
                <a:srgbClr val="000000"/>
              </a:solidFill>
              <a:effectLst/>
              <a:latin typeface="Calibri" panose="020F0502020204030204" pitchFamily="34" charset="0"/>
            </a:endParaRPr>
          </a:p>
          <a:p>
            <a:pPr marL="0" marR="0" lvl="0" indent="0" algn="l" defTabSz="914367" rtl="0" eaLnBrk="1" fontAlgn="base" latinLnBrk="0" hangingPunct="1">
              <a:lnSpc>
                <a:spcPct val="90000"/>
              </a:lnSpc>
              <a:spcBef>
                <a:spcPts val="0"/>
              </a:spcBef>
              <a:spcAft>
                <a:spcPts val="333"/>
              </a:spcAft>
              <a:buClrTx/>
              <a:buSzTx/>
              <a:buFontTx/>
              <a:buNone/>
              <a:tabLst/>
              <a:defRPr/>
            </a:pPr>
            <a:r>
              <a:rPr lang="en-US" sz="800" b="0" i="0">
                <a:solidFill>
                  <a:srgbClr val="000000"/>
                </a:solidFill>
                <a:effectLst/>
                <a:latin typeface="Calibri"/>
                <a:cs typeface="Calibri"/>
              </a:rPr>
              <a:t>The Main Storyteller has an idea of the fictional world in their mind, and they create mysteries, monsters, and marvels throughout the world. But the Main Storyteller doesn’t do this alone. </a:t>
            </a:r>
            <a:r>
              <a:rPr lang="en-US" sz="800" b="1">
                <a:solidFill>
                  <a:srgbClr val="000000"/>
                </a:solidFill>
                <a:latin typeface="Calibri"/>
                <a:cs typeface="Calibri"/>
              </a:rPr>
              <a:t>&lt;click&gt;</a:t>
            </a:r>
            <a:endParaRPr lang="en-US" sz="800" b="1" i="0">
              <a:solidFill>
                <a:srgbClr val="000000"/>
              </a:solidFill>
              <a:effectLst/>
              <a:latin typeface="Calibri"/>
              <a:ea typeface="Calibri"/>
              <a:cs typeface="Calibri"/>
            </a:endParaRPr>
          </a:p>
          <a:p>
            <a:pPr marL="0" marR="0" lvl="0" indent="0" algn="l" defTabSz="914367" rtl="0" eaLnBrk="1" fontAlgn="base" latinLnBrk="0" hangingPunct="1">
              <a:lnSpc>
                <a:spcPct val="90000"/>
              </a:lnSpc>
              <a:spcBef>
                <a:spcPts val="0"/>
              </a:spcBef>
              <a:spcAft>
                <a:spcPts val="333"/>
              </a:spcAft>
              <a:buClrTx/>
              <a:buSzTx/>
              <a:buFontTx/>
              <a:buNone/>
              <a:tabLst/>
              <a:defRPr/>
            </a:pPr>
            <a:r>
              <a:rPr lang="en-US" sz="800" b="0" i="0">
                <a:solidFill>
                  <a:srgbClr val="000000"/>
                </a:solidFill>
                <a:effectLst/>
                <a:latin typeface="Calibri"/>
                <a:cs typeface="Calibri"/>
              </a:rPr>
              <a:t>Since the player’s characters have their own agency, the Main Storyteller must balance their storytelling job with refereeing. Both roles co-create in the world. </a:t>
            </a:r>
            <a:r>
              <a:rPr lang="en-US" sz="800" b="1" i="0">
                <a:solidFill>
                  <a:srgbClr val="000000"/>
                </a:solidFill>
                <a:effectLst/>
                <a:latin typeface="Calibri"/>
                <a:cs typeface="Calibri"/>
              </a:rPr>
              <a:t>&lt;click&gt;</a:t>
            </a:r>
            <a:endParaRPr lang="en-US" sz="800" b="1" i="0">
              <a:solidFill>
                <a:srgbClr val="000000"/>
              </a:solidFill>
              <a:effectLst/>
              <a:latin typeface="Calibri"/>
              <a:ea typeface="Calibri"/>
              <a:cs typeface="Calibri"/>
            </a:endParaRPr>
          </a:p>
          <a:p>
            <a:pPr marL="0" marR="0" lvl="0" indent="0" algn="l" defTabSz="914367" rtl="0" eaLnBrk="1" fontAlgn="base" latinLnBrk="0" hangingPunct="1">
              <a:lnSpc>
                <a:spcPct val="90000"/>
              </a:lnSpc>
              <a:spcBef>
                <a:spcPts val="0"/>
              </a:spcBef>
              <a:spcAft>
                <a:spcPts val="333"/>
              </a:spcAft>
              <a:buClrTx/>
              <a:buSzTx/>
              <a:buFontTx/>
              <a:buNone/>
              <a:tabLst/>
              <a:defRPr/>
            </a:pPr>
            <a:r>
              <a:rPr lang="en-US" sz="800" b="0" i="0">
                <a:solidFill>
                  <a:srgbClr val="000000"/>
                </a:solidFill>
                <a:effectLst/>
                <a:latin typeface="Calibri"/>
                <a:cs typeface="Calibri"/>
              </a:rPr>
              <a:t>If a player does something unexpected, what happens next? Both roles improvise within the fictional world. </a:t>
            </a:r>
            <a:br>
              <a:rPr lang="en-US" sz="800" b="0" i="0">
                <a:effectLst/>
                <a:latin typeface="Calibri"/>
                <a:cs typeface="Calibri"/>
              </a:rPr>
            </a:br>
            <a:endParaRPr lang="en-US" sz="800" b="1" i="0">
              <a:solidFill>
                <a:srgbClr val="000000"/>
              </a:solidFill>
              <a:effectLst/>
              <a:latin typeface="Calibri"/>
              <a:cs typeface="Calibri"/>
            </a:endParaRPr>
          </a:p>
          <a:p>
            <a:pPr marL="0" marR="0" lvl="0" indent="0" algn="l" defTabSz="914367" rtl="0" eaLnBrk="1" fontAlgn="base" latinLnBrk="0" hangingPunct="1">
              <a:lnSpc>
                <a:spcPct val="90000"/>
              </a:lnSpc>
              <a:spcBef>
                <a:spcPts val="0"/>
              </a:spcBef>
              <a:spcAft>
                <a:spcPts val="333"/>
              </a:spcAft>
              <a:buClrTx/>
              <a:buSzTx/>
              <a:buFontTx/>
              <a:buNone/>
              <a:tabLst/>
              <a:defRPr/>
            </a:pPr>
            <a:r>
              <a:rPr lang="en-US" sz="800" b="0" i="0">
                <a:solidFill>
                  <a:srgbClr val="000000"/>
                </a:solidFill>
                <a:effectLst/>
                <a:latin typeface="Calibri"/>
                <a:cs typeface="Calibri"/>
              </a:rPr>
              <a:t>The Main Storyteller is tasked with both enabling creativity and cooperation, as well as providing the challenges, but everyone in the world helps tell the story.</a:t>
            </a:r>
            <a:r>
              <a:rPr lang="en-US" sz="800" b="1" i="0">
                <a:solidFill>
                  <a:srgbClr val="000000"/>
                </a:solidFill>
                <a:effectLst/>
                <a:latin typeface="Calibri"/>
                <a:cs typeface="Calibri"/>
              </a:rPr>
              <a:t> &lt;click&gt;</a:t>
            </a:r>
            <a:endParaRPr lang="en-US" sz="800" b="1" i="0">
              <a:solidFill>
                <a:srgbClr val="000000"/>
              </a:solidFill>
              <a:effectLst/>
              <a:latin typeface="Calibri"/>
              <a:ea typeface="Calibri"/>
              <a:cs typeface="Calibri"/>
            </a:endParaRPr>
          </a:p>
          <a:p>
            <a:pPr algn="l" rtl="0" fontAlgn="base"/>
            <a:r>
              <a:rPr lang="en-US" sz="800" b="0" i="0">
                <a:solidFill>
                  <a:srgbClr val="000000"/>
                </a:solidFill>
                <a:effectLst/>
                <a:latin typeface="Calibri"/>
                <a:cs typeface="Calibri"/>
              </a:rPr>
              <a:t>Everyone at the table works together to design goals, to agree on and follow rules, and to provide the psychological safety that fosters innovation and fun.</a:t>
            </a:r>
          </a:p>
          <a:p>
            <a:pPr algn="l" rtl="0" fontAlgn="base"/>
            <a:endParaRPr lang="en-US" sz="800" b="0" i="0">
              <a:solidFill>
                <a:srgbClr val="000000"/>
              </a:solidFill>
              <a:effectLst/>
              <a:latin typeface="Calibri"/>
              <a:ea typeface="Calibri"/>
              <a:cs typeface="Calibri"/>
            </a:endParaRPr>
          </a:p>
          <a:p>
            <a:pPr algn="l" rtl="0" fontAlgn="base"/>
            <a:r>
              <a:rPr lang="en-US" sz="800" b="0" i="0">
                <a:solidFill>
                  <a:srgbClr val="000000"/>
                </a:solidFill>
                <a:effectLst/>
                <a:latin typeface="Calibri"/>
                <a:ea typeface="Calibri"/>
                <a:cs typeface="Calibri"/>
              </a:rPr>
              <a:t>Now that we’ve introduced role-playing games and the metaphor we’ll be using today between gaming and business, I’ll turn it over to William to talk about </a:t>
            </a:r>
            <a:r>
              <a:rPr lang="en-US" sz="800">
                <a:solidFill>
                  <a:srgbClr val="000000"/>
                </a:solidFill>
                <a:latin typeface="Calibri"/>
                <a:ea typeface="Calibri"/>
                <a:cs typeface="Calibri"/>
              </a:rPr>
              <a:t>Teamwork</a:t>
            </a:r>
            <a:r>
              <a:rPr lang="en-US" sz="800" b="0" i="0">
                <a:solidFill>
                  <a:srgbClr val="000000"/>
                </a:solidFill>
                <a:effectLst/>
                <a:latin typeface="Calibri"/>
                <a:ea typeface="Calibri"/>
                <a:cs typeface="Calibri"/>
              </a:rPr>
              <a:t>.</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9/5/2023 9:47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22144609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spcBef>
                <a:spcPts val="0"/>
              </a:spcBef>
              <a:spcAft>
                <a:spcPts val="0"/>
              </a:spcAft>
              <a:buFont typeface="Arial" panose="020B0604020202020204" pitchFamily="34" charset="0"/>
              <a:buNone/>
            </a:pPr>
            <a:r>
              <a:rPr lang="en-US" sz="1800">
                <a:effectLst/>
                <a:latin typeface="Calibri"/>
                <a:cs typeface="Calibri"/>
              </a:rPr>
              <a:t>&lt;</a:t>
            </a:r>
            <a:r>
              <a:rPr lang="en-US" sz="1800" err="1">
                <a:effectLst/>
                <a:latin typeface="Calibri"/>
                <a:cs typeface="Calibri"/>
              </a:rPr>
              <a:t>christine</a:t>
            </a:r>
            <a:r>
              <a:rPr lang="en-US" sz="1800">
                <a:effectLst/>
                <a:latin typeface="Calibri"/>
                <a:cs typeface="Calibri"/>
              </a:rPr>
              <a:t>&gt;</a:t>
            </a:r>
          </a:p>
          <a:p>
            <a:r>
              <a:rPr lang="en-US" sz="1800">
                <a:latin typeface="Calibri"/>
                <a:cs typeface="Calibri"/>
              </a:rPr>
              <a:t>Let’s talk about what we can learn about team dynamics from tabletop roleplaying games, including the value of veteran leadership, team motivation, problem solving, and conflict resolution.</a:t>
            </a:r>
          </a:p>
          <a:p>
            <a:endParaRPr lang="en-US" sz="1800">
              <a:latin typeface="Calibri"/>
              <a:cs typeface="Calibri"/>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9/5/2023 9:47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24556700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a:latin typeface="Segoe UI"/>
                <a:cs typeface="Segoe UI"/>
              </a:rPr>
              <a:t>&lt;</a:t>
            </a:r>
            <a:r>
              <a:rPr lang="en-US" sz="1400" err="1">
                <a:latin typeface="Segoe UI"/>
                <a:cs typeface="Segoe UI"/>
              </a:rPr>
              <a:t>christine</a:t>
            </a:r>
            <a:r>
              <a:rPr lang="en-US" sz="1400">
                <a:latin typeface="Segoe UI"/>
                <a:cs typeface="Segoe UI"/>
              </a:rPr>
              <a:t>&gt;</a:t>
            </a:r>
          </a:p>
          <a:p>
            <a:r>
              <a:rPr lang="en-US" sz="1400">
                <a:latin typeface="Segoe UI"/>
                <a:cs typeface="Segoe UI"/>
              </a:rPr>
              <a:t>Some Organizational Psych researchers conducted a massive study of managers from over 150 organizations. And what they wanted to do here was identify the skills &amp; competencies that make up a successful manager. And the results they got broke down to four basic clusters: </a:t>
            </a:r>
          </a:p>
          <a:p>
            <a:endParaRPr lang="en-US" sz="1400"/>
          </a:p>
          <a:p>
            <a:pPr marL="342900" indent="-342900">
              <a:buAutoNum type="arabicPeriod"/>
            </a:pPr>
            <a:r>
              <a:rPr lang="en-US" sz="1400" b="1">
                <a:latin typeface="Segoe UI"/>
                <a:cs typeface="Segoe UI"/>
              </a:rPr>
              <a:t>Human Relations</a:t>
            </a:r>
            <a:r>
              <a:rPr lang="en-US" sz="1400">
                <a:latin typeface="Segoe UI"/>
                <a:cs typeface="Segoe UI"/>
              </a:rPr>
              <a:t>: </a:t>
            </a:r>
            <a:br>
              <a:rPr lang="en-US" sz="1400">
                <a:cs typeface="Segoe UI"/>
              </a:rPr>
            </a:br>
            <a:r>
              <a:rPr lang="en-US" sz="1400">
                <a:latin typeface="Segoe UI"/>
                <a:cs typeface="Segoe UI"/>
              </a:rPr>
              <a:t>communication, providing support, team building</a:t>
            </a:r>
          </a:p>
          <a:p>
            <a:pPr marL="342900" indent="-342900">
              <a:buAutoNum type="arabicPeriod"/>
            </a:pPr>
            <a:r>
              <a:rPr lang="en-US" sz="1400" b="1">
                <a:latin typeface="Segoe UI"/>
                <a:cs typeface="Segoe UI"/>
              </a:rPr>
              <a:t>Competitiveness &amp; Control</a:t>
            </a:r>
            <a:r>
              <a:rPr lang="en-US" sz="1400">
                <a:latin typeface="Segoe UI"/>
                <a:cs typeface="Segoe UI"/>
              </a:rPr>
              <a:t>:</a:t>
            </a:r>
            <a:r>
              <a:rPr lang="en-US" sz="1400" b="1">
                <a:latin typeface="Segoe UI"/>
                <a:cs typeface="Segoe UI"/>
              </a:rPr>
              <a:t> </a:t>
            </a:r>
            <a:br>
              <a:rPr lang="en-US" sz="1400" b="1">
                <a:cs typeface="Segoe UI"/>
              </a:rPr>
            </a:br>
            <a:r>
              <a:rPr lang="en-US" sz="1400">
                <a:latin typeface="Segoe UI"/>
                <a:cs typeface="Segoe UI"/>
              </a:rPr>
              <a:t>focusing on achievement &amp; results</a:t>
            </a:r>
          </a:p>
          <a:p>
            <a:pPr marL="342900" indent="-342900">
              <a:buAutoNum type="arabicPeriod"/>
            </a:pPr>
            <a:r>
              <a:rPr lang="en-US" sz="1400" b="1">
                <a:latin typeface="Segoe UI"/>
                <a:cs typeface="Segoe UI"/>
              </a:rPr>
              <a:t>Fostering Entrepreneurship &amp; Innovation</a:t>
            </a:r>
            <a:r>
              <a:rPr lang="en-US" sz="1400">
                <a:latin typeface="Segoe UI"/>
                <a:cs typeface="Segoe UI"/>
              </a:rPr>
              <a:t>:</a:t>
            </a:r>
            <a:r>
              <a:rPr lang="en-US" sz="1400" b="1">
                <a:latin typeface="Segoe UI"/>
                <a:cs typeface="Segoe UI"/>
              </a:rPr>
              <a:t> </a:t>
            </a:r>
            <a:br>
              <a:rPr lang="en-US" sz="1400" b="1">
                <a:cs typeface="Segoe UI"/>
              </a:rPr>
            </a:br>
            <a:r>
              <a:rPr lang="en-US" sz="1400">
                <a:latin typeface="Segoe UI"/>
                <a:cs typeface="Segoe UI"/>
              </a:rPr>
              <a:t>encouraging creativity and autonomy</a:t>
            </a:r>
          </a:p>
          <a:p>
            <a:pPr marL="342900" indent="-342900">
              <a:buAutoNum type="arabicPeriod"/>
            </a:pPr>
            <a:r>
              <a:rPr lang="en-US" sz="1400" b="1">
                <a:latin typeface="Segoe UI"/>
                <a:cs typeface="Segoe UI"/>
              </a:rPr>
              <a:t>Order &amp; Rationality</a:t>
            </a:r>
            <a:r>
              <a:rPr lang="en-US" sz="1400">
                <a:latin typeface="Segoe UI"/>
                <a:cs typeface="Segoe UI"/>
              </a:rPr>
              <a:t>: </a:t>
            </a:r>
            <a:br>
              <a:rPr lang="en-US" sz="1400">
                <a:cs typeface="Segoe UI"/>
              </a:rPr>
            </a:br>
            <a:r>
              <a:rPr lang="en-US" sz="1400">
                <a:latin typeface="Segoe UI"/>
                <a:cs typeface="Segoe UI"/>
              </a:rPr>
              <a:t>maintaining control</a:t>
            </a:r>
          </a:p>
          <a:p>
            <a:endParaRPr lang="en-US" sz="1400"/>
          </a:p>
          <a:p>
            <a:r>
              <a:rPr lang="en-US" sz="1400">
                <a:latin typeface="Segoe UI"/>
                <a:cs typeface="Segoe UI"/>
              </a:rPr>
              <a:t>Now what you may notice here, as the researchers did, that cluster 3 and cluster 4 are contradictory and paradoxical. Fostering innovation and entrepreneurships is the opposite of maintaining control. Yet, they discovered that successful leaders are those able to resolve this paradox. That even as they are maintaining control and stability they are able to foster and encourage creativity and flexibility. </a:t>
            </a:r>
            <a:br>
              <a:rPr lang="en-US" sz="1400">
                <a:cs typeface="Segoe UI"/>
              </a:rPr>
            </a:br>
            <a:br>
              <a:rPr lang="en-US" sz="1400">
                <a:cs typeface="Segoe UI"/>
              </a:rPr>
            </a:br>
            <a:r>
              <a:rPr lang="en-US" sz="1400">
                <a:latin typeface="Segoe UI"/>
                <a:cs typeface="Segoe UI"/>
              </a:rPr>
              <a:t>And I can’t think of a better way to describe a DM at a TTRPG than a person who is maintaining control but encouraging creativity among their players. As well as the players at the table becoming comfortable with this dynamic, which in turn, gives them the skillset to operate comfortably in that state. And if you're interested in reading this study, we can provide those links for you on developing management skills for decision makers. </a:t>
            </a:r>
          </a:p>
          <a:p>
            <a:endParaRPr lang="en-US" sz="1400">
              <a:latin typeface="Segoe UI"/>
              <a:cs typeface="Segoe UI"/>
            </a:endParaRPr>
          </a:p>
          <a:p>
            <a:r>
              <a:rPr lang="en-US" sz="1400">
                <a:latin typeface="Segoe UI"/>
                <a:cs typeface="Segoe UI"/>
              </a:rPr>
              <a:t>&lt;Transition to William&gt;</a:t>
            </a:r>
          </a:p>
          <a:p>
            <a:endParaRPr lang="en-US" sz="1400">
              <a:latin typeface="Segoe UI"/>
              <a:cs typeface="Segoe UI"/>
            </a:endParaRPr>
          </a:p>
          <a:p>
            <a:r>
              <a:rPr lang="en-US" sz="1400" i="1">
                <a:latin typeface="Segoe UI"/>
                <a:cs typeface="Segoe UI"/>
              </a:rPr>
              <a:t>Study: Cameron and </a:t>
            </a:r>
            <a:r>
              <a:rPr lang="en-US" sz="1400" i="1" err="1">
                <a:latin typeface="Segoe UI"/>
                <a:cs typeface="Segoe UI"/>
              </a:rPr>
              <a:t>Tschirhart</a:t>
            </a:r>
            <a:r>
              <a:rPr lang="en-US" sz="1400" i="1">
                <a:latin typeface="Segoe UI"/>
                <a:cs typeface="Segoe UI"/>
              </a:rPr>
              <a:t> (1988)</a:t>
            </a:r>
            <a:br>
              <a:rPr lang="en-US" sz="1400" i="1">
                <a:cs typeface="Segoe UI"/>
              </a:rPr>
            </a:br>
            <a:r>
              <a:rPr lang="en-US" sz="1400" i="1">
                <a:latin typeface="Segoe UI"/>
                <a:cs typeface="Segoe UI"/>
              </a:rPr>
              <a:t>https://cmls-global.com/wp-content/uploads/2018/02/Developing-Management-Skills-for-Decisions-Making.pdf</a:t>
            </a:r>
            <a:endParaRPr lang="en-US" sz="1400">
              <a:latin typeface="Segoe UI"/>
              <a:cs typeface="Segoe UI"/>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9/5/2023 9:47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1189821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spcBef>
                <a:spcPts val="0"/>
              </a:spcBef>
              <a:spcAft>
                <a:spcPts val="0"/>
              </a:spcAft>
              <a:buFont typeface="Arial" panose="020B0604020202020204" pitchFamily="34" charset="0"/>
              <a:buNone/>
            </a:pPr>
            <a:r>
              <a:rPr lang="en-US" sz="1400">
                <a:effectLst/>
                <a:latin typeface="+mn-lt"/>
                <a:cs typeface="Calibri"/>
              </a:rPr>
              <a:t>&lt;william&gt;</a:t>
            </a:r>
          </a:p>
          <a:p>
            <a:pPr rtl="0" fontAlgn="ctr">
              <a:spcBef>
                <a:spcPts val="0"/>
              </a:spcBef>
              <a:spcAft>
                <a:spcPts val="0"/>
              </a:spcAft>
              <a:buFont typeface="Arial" panose="020B0604020202020204" pitchFamily="34" charset="0"/>
              <a:buNone/>
            </a:pPr>
            <a:r>
              <a:rPr lang="en-US" sz="1400">
                <a:effectLst/>
                <a:latin typeface="+mn-lt"/>
                <a:cs typeface="Calibri"/>
              </a:rPr>
              <a:t>Here’s where we get into some of my favorite parallels between professional teamwork and cooperative storytelling at the gaming table.</a:t>
            </a:r>
          </a:p>
          <a:p>
            <a:pPr rtl="0" fontAlgn="ctr">
              <a:spcBef>
                <a:spcPts val="0"/>
              </a:spcBef>
              <a:spcAft>
                <a:spcPts val="0"/>
              </a:spcAft>
              <a:buFont typeface="Arial" panose="020B0604020202020204" pitchFamily="34" charset="0"/>
              <a:buNone/>
            </a:pPr>
            <a:r>
              <a:rPr lang="en-US" sz="1400" b="1">
                <a:effectLst/>
                <a:latin typeface="+mn-lt"/>
                <a:cs typeface="Calibri"/>
              </a:rPr>
              <a:t>&lt;click&gt;</a:t>
            </a:r>
          </a:p>
          <a:p>
            <a:pPr rtl="0" fontAlgn="ctr">
              <a:spcBef>
                <a:spcPts val="0"/>
              </a:spcBef>
              <a:spcAft>
                <a:spcPts val="0"/>
              </a:spcAft>
              <a:buFont typeface="Arial" panose="020B0604020202020204" pitchFamily="34" charset="0"/>
              <a:buNone/>
            </a:pPr>
            <a:r>
              <a:rPr lang="en-US" sz="1400">
                <a:effectLst/>
                <a:latin typeface="+mn-lt"/>
                <a:cs typeface="Calibri"/>
              </a:rPr>
              <a:t>First, good groups combine veteran leadership with newcomers. This applies to both the table and the team.</a:t>
            </a:r>
          </a:p>
          <a:p>
            <a:pPr marL="742950" lvl="1" indent="-285750" fontAlgn="ctr">
              <a:spcAft>
                <a:spcPts val="0"/>
              </a:spcAft>
              <a:buFont typeface="Courier New" panose="02070309020205020404" pitchFamily="49" charset="0"/>
              <a:buChar char="o"/>
            </a:pPr>
            <a:r>
              <a:rPr lang="en-US" sz="1400">
                <a:latin typeface="+mn-lt"/>
                <a:cs typeface="Calibri"/>
              </a:rPr>
              <a:t>When playing a TTRPG, </a:t>
            </a:r>
            <a:r>
              <a:rPr lang="en-US" sz="1400">
                <a:effectLst/>
                <a:latin typeface="+mn-lt"/>
                <a:cs typeface="Calibri"/>
              </a:rPr>
              <a:t>the </a:t>
            </a:r>
            <a:r>
              <a:rPr lang="en-US" sz="1400">
                <a:latin typeface="+mn-lt"/>
                <a:cs typeface="Calibri"/>
              </a:rPr>
              <a:t>Main Storyteller</a:t>
            </a:r>
            <a:r>
              <a:rPr lang="en-US" sz="1400">
                <a:effectLst/>
                <a:latin typeface="+mn-lt"/>
                <a:cs typeface="Calibri"/>
              </a:rPr>
              <a:t> could easily become a bottleneck for </a:t>
            </a:r>
            <a:r>
              <a:rPr lang="en-US" sz="1400">
                <a:latin typeface="+mn-lt"/>
                <a:cs typeface="Calibri"/>
              </a:rPr>
              <a:t>new players. If new players ask only the Main Storyteller about game rules, everyone suffers because the game slows down. But if </a:t>
            </a:r>
            <a:r>
              <a:rPr lang="en-US" sz="1400">
                <a:effectLst/>
                <a:latin typeface="+mn-lt"/>
                <a:cs typeface="Calibri"/>
              </a:rPr>
              <a:t>veteran team members are present, willing, and able to help newcomers</a:t>
            </a:r>
            <a:r>
              <a:rPr lang="en-US" sz="1400">
                <a:latin typeface="+mn-lt"/>
                <a:cs typeface="Calibri"/>
              </a:rPr>
              <a:t>, then the load is distributed around the team. The Main Storyteller can focus on guiding the story while veteran team members show new players the ropes.</a:t>
            </a:r>
            <a:endParaRPr lang="en-US" sz="1400">
              <a:effectLst/>
              <a:latin typeface="+mn-lt"/>
              <a:cs typeface="Calibri"/>
            </a:endParaRPr>
          </a:p>
          <a:p>
            <a:pPr marL="742950" lvl="1" indent="-285750" fontAlgn="ctr">
              <a:spcAft>
                <a:spcPts val="0"/>
              </a:spcAft>
              <a:buFont typeface="Courier New" panose="02070309020205020404" pitchFamily="49" charset="0"/>
              <a:buChar char="o"/>
            </a:pPr>
            <a:r>
              <a:rPr lang="en-US" sz="1400">
                <a:effectLst/>
                <a:latin typeface="+mn-lt"/>
                <a:cs typeface="Calibri"/>
              </a:rPr>
              <a:t>On a team at work, perhaps a software engineering team, a single manager will become a bottleneck for questions and how-</a:t>
            </a:r>
            <a:r>
              <a:rPr lang="en-US" sz="1400" err="1">
                <a:effectLst/>
                <a:latin typeface="+mn-lt"/>
                <a:cs typeface="Calibri"/>
              </a:rPr>
              <a:t>to's</a:t>
            </a:r>
            <a:r>
              <a:rPr lang="en-US" sz="1400">
                <a:effectLst/>
                <a:latin typeface="+mn-lt"/>
                <a:cs typeface="Calibri"/>
              </a:rPr>
              <a:t>. It's better if more experienced members of the team are able to walk </a:t>
            </a:r>
            <a:r>
              <a:rPr lang="en-US" sz="1400" err="1">
                <a:effectLst/>
                <a:latin typeface="+mn-lt"/>
                <a:cs typeface="Calibri"/>
              </a:rPr>
              <a:t>devs</a:t>
            </a:r>
            <a:r>
              <a:rPr lang="en-US" sz="1400">
                <a:effectLst/>
                <a:latin typeface="+mn-lt"/>
                <a:cs typeface="Calibri"/>
              </a:rPr>
              <a:t> through organizational processes, including codebases</a:t>
            </a:r>
            <a:r>
              <a:rPr lang="en-US" sz="1400">
                <a:latin typeface="+mn-lt"/>
                <a:cs typeface="Calibri"/>
              </a:rPr>
              <a:t> and</a:t>
            </a:r>
            <a:r>
              <a:rPr lang="en-US" sz="1400">
                <a:effectLst/>
                <a:latin typeface="+mn-lt"/>
                <a:cs typeface="Calibri"/>
              </a:rPr>
              <a:t> architecture.</a:t>
            </a:r>
            <a:r>
              <a:rPr lang="en-US" sz="1400">
                <a:latin typeface="+mn-lt"/>
                <a:cs typeface="Calibri"/>
              </a:rPr>
              <a:t> </a:t>
            </a:r>
            <a:endParaRPr lang="en-US" sz="1400">
              <a:effectLst/>
              <a:latin typeface="+mn-lt"/>
              <a:cs typeface="Calibri"/>
            </a:endParaRPr>
          </a:p>
          <a:p>
            <a:pPr marL="742950" lvl="1" indent="-285750" fontAlgn="ctr">
              <a:spcAft>
                <a:spcPts val="0"/>
              </a:spcAft>
              <a:buFont typeface="Courier New" panose="02070309020205020404" pitchFamily="49" charset="0"/>
              <a:buChar char="o"/>
              <a:defRPr/>
            </a:pPr>
            <a:r>
              <a:rPr lang="en-US" sz="1400">
                <a:effectLst/>
                <a:latin typeface="+mn-lt"/>
                <a:cs typeface="Calibri"/>
              </a:rPr>
              <a:t>Team members might not feel comfortable asking "dumb" questions all the way up the chain, and would rather</a:t>
            </a:r>
            <a:r>
              <a:rPr lang="en-US" sz="1400">
                <a:latin typeface="+mn-lt"/>
                <a:cs typeface="Calibri"/>
              </a:rPr>
              <a:t> use a peer as a sounding board</a:t>
            </a:r>
            <a:r>
              <a:rPr lang="en-US" sz="1400">
                <a:effectLst/>
                <a:latin typeface="+mn-lt"/>
                <a:cs typeface="Calibri"/>
              </a:rPr>
              <a:t>.</a:t>
            </a:r>
            <a:r>
              <a:rPr lang="en-US" sz="1400">
                <a:latin typeface="+mn-lt"/>
                <a:cs typeface="Calibri"/>
              </a:rPr>
              <a:t> </a:t>
            </a:r>
            <a:r>
              <a:rPr lang="en-US" sz="1400">
                <a:effectLst/>
                <a:latin typeface="+mn-lt"/>
                <a:cs typeface="Calibri"/>
              </a:rPr>
              <a:t> </a:t>
            </a:r>
            <a:r>
              <a:rPr lang="en-US" sz="1400">
                <a:latin typeface="+mn-lt"/>
                <a:cs typeface="Calibri"/>
              </a:rPr>
              <a:t>Not to mention</a:t>
            </a:r>
            <a:r>
              <a:rPr lang="en-US" sz="1400">
                <a:effectLst/>
                <a:latin typeface="+mn-lt"/>
                <a:cs typeface="Calibri"/>
              </a:rPr>
              <a:t> that this </a:t>
            </a:r>
            <a:r>
              <a:rPr lang="en-US" sz="1400">
                <a:latin typeface="+mn-lt"/>
                <a:cs typeface="Calibri"/>
              </a:rPr>
              <a:t>also saves</a:t>
            </a:r>
            <a:r>
              <a:rPr lang="en-US" sz="1400">
                <a:effectLst/>
                <a:latin typeface="+mn-lt"/>
                <a:cs typeface="Calibri"/>
              </a:rPr>
              <a:t> the </a:t>
            </a:r>
            <a:r>
              <a:rPr lang="en-US" sz="1400">
                <a:latin typeface="+mn-lt"/>
                <a:cs typeface="Calibri"/>
              </a:rPr>
              <a:t>Manager and Main Storyteller </a:t>
            </a:r>
            <a:r>
              <a:rPr lang="en-US" sz="1400">
                <a:effectLst/>
                <a:latin typeface="+mn-lt"/>
                <a:cs typeface="Calibri"/>
              </a:rPr>
              <a:t>a lot of time.</a:t>
            </a:r>
            <a:r>
              <a:rPr lang="en-US" sz="1400">
                <a:latin typeface="+mn-lt"/>
                <a:cs typeface="Calibri"/>
              </a:rPr>
              <a:t> </a:t>
            </a:r>
          </a:p>
          <a:p>
            <a:pPr marL="742950" lvl="1" indent="-285750" fontAlgn="ctr">
              <a:spcAft>
                <a:spcPts val="0"/>
              </a:spcAft>
              <a:buFont typeface="Courier New" panose="02070309020205020404" pitchFamily="49" charset="0"/>
              <a:buChar char="o"/>
              <a:defRPr/>
            </a:pPr>
            <a:r>
              <a:rPr lang="en-US" sz="1400">
                <a:effectLst/>
                <a:latin typeface="+mn-lt"/>
                <a:cs typeface="Calibri"/>
              </a:rPr>
              <a:t>&lt;click&gt;</a:t>
            </a:r>
          </a:p>
          <a:p>
            <a:pPr marL="742950" lvl="1" indent="-285750" fontAlgn="ctr">
              <a:spcAft>
                <a:spcPts val="0"/>
              </a:spcAft>
              <a:buFont typeface="Courier New" panose="02070309020205020404" pitchFamily="49" charset="0"/>
              <a:buChar char="o"/>
              <a:defRPr/>
            </a:pPr>
            <a:r>
              <a:rPr lang="en-US" sz="1400">
                <a:effectLst/>
                <a:latin typeface="+mn-lt"/>
                <a:cs typeface="Calibri"/>
              </a:rPr>
              <a:t>This is an important distinction between leadership and management. You can lead without being a manager, and you can be a manager even if you’re not the only leader.</a:t>
            </a:r>
          </a:p>
          <a:p>
            <a:pPr marL="742950" lvl="1" indent="-285750" fontAlgn="ctr">
              <a:spcAft>
                <a:spcPts val="0"/>
              </a:spcAft>
              <a:buFont typeface="Courier New" panose="02070309020205020404" pitchFamily="49" charset="0"/>
              <a:buChar char="o"/>
              <a:defRPr/>
            </a:pPr>
            <a:r>
              <a:rPr lang="en-US" sz="1400">
                <a:effectLst/>
                <a:latin typeface="+mn-lt"/>
                <a:cs typeface="Calibri"/>
              </a:rPr>
              <a:t>Veteran players help establish the accepted tone and tenor of the gaming table and the status meeting. They show how to roll the dice, how to get into character, how to be creative. Veterans model behavior. They demonstrate how to interact with others, how to make requests, where to get the good coffee. Show don’t tell. That </a:t>
            </a:r>
            <a:r>
              <a:rPr lang="en-US" sz="1400">
                <a:latin typeface="+mn-lt"/>
                <a:cs typeface="Calibri"/>
              </a:rPr>
              <a:t>kind of info doesn't </a:t>
            </a:r>
            <a:r>
              <a:rPr lang="en-US" sz="1400">
                <a:effectLst/>
                <a:latin typeface="+mn-lt"/>
                <a:cs typeface="Calibri"/>
              </a:rPr>
              <a:t>need to come from management.</a:t>
            </a:r>
            <a:r>
              <a:rPr lang="en-US" sz="1400">
                <a:latin typeface="+mn-lt"/>
                <a:cs typeface="Calibri"/>
              </a:rPr>
              <a:t> </a:t>
            </a:r>
            <a:endParaRPr lang="en-US" sz="1400">
              <a:effectLst/>
              <a:latin typeface="+mn-lt"/>
              <a:cs typeface="Calibri"/>
            </a:endParaRPr>
          </a:p>
          <a:p>
            <a:pPr marL="742950" lvl="1" indent="-285750" fontAlgn="ctr">
              <a:spcAft>
                <a:spcPts val="0"/>
              </a:spcAft>
              <a:buFont typeface="Courier New" panose="02070309020205020404" pitchFamily="49" charset="0"/>
              <a:buChar char="o"/>
              <a:defRPr/>
            </a:pPr>
            <a:r>
              <a:rPr lang="en-US" sz="1400">
                <a:effectLst/>
                <a:latin typeface="+mn-lt"/>
                <a:cs typeface="Calibri"/>
              </a:rPr>
              <a:t>But most importantly,</a:t>
            </a:r>
            <a:r>
              <a:rPr lang="en-US" sz="1400">
                <a:latin typeface="+mn-lt"/>
                <a:cs typeface="Calibri"/>
              </a:rPr>
              <a:t> </a:t>
            </a:r>
            <a:endParaRPr lang="en-US" sz="1400">
              <a:effectLst/>
              <a:latin typeface="+mn-lt"/>
              <a:cs typeface="Calibri"/>
            </a:endParaRPr>
          </a:p>
          <a:p>
            <a:pPr marL="457200" lvl="1" indent="0" fontAlgn="ctr">
              <a:spcAft>
                <a:spcPts val="0"/>
              </a:spcAft>
              <a:buFont typeface="Courier New" panose="02070309020205020404" pitchFamily="49" charset="0"/>
              <a:buNone/>
            </a:pPr>
            <a:r>
              <a:rPr lang="en-US" sz="1400" b="1">
                <a:effectLst/>
                <a:latin typeface="+mn-lt"/>
                <a:cs typeface="Calibri"/>
              </a:rPr>
              <a:t>&lt;click&gt;</a:t>
            </a:r>
            <a:endParaRPr lang="en-US" sz="1400" b="1">
              <a:latin typeface="+mn-lt"/>
              <a:cs typeface="Calibri"/>
            </a:endParaRPr>
          </a:p>
          <a:p>
            <a:pPr marL="742950" lvl="1" indent="-285750">
              <a:spcAft>
                <a:spcPts val="0"/>
              </a:spcAft>
              <a:buFont typeface="Courier New" panose="02070309020205020404" pitchFamily="49" charset="0"/>
              <a:buChar char="o"/>
            </a:pPr>
            <a:r>
              <a:rPr lang="en-US" sz="1400">
                <a:latin typeface="+mn-lt"/>
                <a:cs typeface="Calibri"/>
              </a:rPr>
              <a:t>Veterans </a:t>
            </a:r>
            <a:r>
              <a:rPr lang="en-US" sz="1400">
                <a:effectLst/>
                <a:latin typeface="+mn-lt"/>
                <a:cs typeface="Calibri"/>
              </a:rPr>
              <a:t>have the burden and the privilege to be exemplary, to demonstrate the freedom to be creative. That freedom is not something that everyone understands right away … leaders should demonstrate empowerment to be innovative, and to build on each other’s successes.</a:t>
            </a:r>
            <a:r>
              <a:rPr lang="en-US" sz="1400">
                <a:latin typeface="+mn-lt"/>
                <a:cs typeface="Calibri"/>
              </a:rPr>
              <a:t>  </a:t>
            </a:r>
          </a:p>
          <a:p>
            <a:pPr marL="742950" lvl="1" indent="-285750">
              <a:spcAft>
                <a:spcPts val="0"/>
              </a:spcAft>
              <a:buFont typeface="Courier New" panose="02070309020205020404" pitchFamily="49" charset="0"/>
              <a:buChar char="o"/>
            </a:pPr>
            <a:r>
              <a:rPr lang="en-US" sz="1400">
                <a:latin typeface="+mn-lt"/>
                <a:cs typeface="Calibri"/>
              </a:rPr>
              <a:t>If you’re starting a new campaign, make sure you have a mix of players at the table, at least one veteran ally you can trust to be a good example, to lead by doing. Same thing if you were starting a new work team, you’d want some seniority mixed with the entry level folks.</a:t>
            </a:r>
            <a:endParaRPr lang="en-US" sz="1400">
              <a:latin typeface="+mn-lt"/>
              <a:cs typeface="Calibri" panose="020F0502020204030204" pitchFamily="34" charset="0"/>
            </a:endParaRPr>
          </a:p>
          <a:p>
            <a:pPr marL="742950" lvl="1" indent="-285750">
              <a:spcAft>
                <a:spcPts val="0"/>
              </a:spcAft>
              <a:buFont typeface="Courier New" panose="02070309020205020404" pitchFamily="49" charset="0"/>
              <a:buChar char="o"/>
            </a:pPr>
            <a:r>
              <a:rPr lang="en-US" sz="1400">
                <a:effectLst/>
                <a:latin typeface="+mn-lt"/>
                <a:cs typeface="Calibri"/>
              </a:rPr>
              <a:t>Meanwhile, if you are in management of a team,</a:t>
            </a:r>
            <a:r>
              <a:rPr lang="en-US" sz="1400">
                <a:latin typeface="+mn-lt"/>
                <a:cs typeface="Calibri"/>
              </a:rPr>
              <a:t> or the Main Storyteller of a gaming table</a:t>
            </a:r>
            <a:r>
              <a:rPr lang="en-US" sz="1400">
                <a:effectLst/>
                <a:latin typeface="+mn-lt"/>
                <a:cs typeface="Calibri"/>
              </a:rPr>
              <a:t>? Don’t you dare stand in the way of creative freedom - by laying down arduous rules, putting up walls to communication, or single threading the flow of information through yourself.</a:t>
            </a:r>
            <a:r>
              <a:rPr lang="en-US" sz="1400">
                <a:latin typeface="+mn-lt"/>
                <a:cs typeface="Calibri"/>
              </a:rPr>
              <a:t> That just makes more work for you, and less fun for everyone else.</a:t>
            </a:r>
            <a:endParaRPr lang="en-US" sz="1400">
              <a:effectLst/>
              <a:latin typeface="+mn-lt"/>
              <a:cs typeface="Calibri" panose="020F0502020204030204" pitchFamily="34" charset="0"/>
            </a:endParaRPr>
          </a:p>
          <a:p>
            <a:endParaRPr lang="en-US" sz="1400">
              <a:latin typeface="+mn-lt"/>
            </a:endParaRPr>
          </a:p>
          <a:p>
            <a:r>
              <a:rPr lang="en-US" sz="1400">
                <a:latin typeface="+mn-lt"/>
                <a:cs typeface="Segoe UI"/>
              </a:rPr>
              <a:t>I’ll handle it over to Deepti to talk about team motivation and the importance of creative work.</a:t>
            </a:r>
          </a:p>
          <a:p>
            <a:endParaRPr lang="en-US" sz="1400">
              <a:latin typeface="+mn-lt"/>
              <a:cs typeface="Segoe UI"/>
            </a:endParaRPr>
          </a:p>
          <a:p>
            <a:r>
              <a:rPr lang="en-US" sz="1400">
                <a:latin typeface="+mn-lt"/>
                <a:cs typeface="Segoe UI"/>
              </a:rPr>
              <a:t>&lt;pass to </a:t>
            </a:r>
            <a:r>
              <a:rPr lang="en-US" sz="1400" err="1">
                <a:latin typeface="+mn-lt"/>
                <a:cs typeface="Segoe UI"/>
              </a:rPr>
              <a:t>deepti</a:t>
            </a:r>
            <a:r>
              <a:rPr lang="en-US" sz="1400">
                <a:latin typeface="+mn-lt"/>
                <a:cs typeface="Segoe UI"/>
              </a:rPr>
              <a:t>&gt;</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9/5/2023 9:47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261167899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16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16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2.xml"/><Relationship Id="rId4" Type="http://schemas.openxmlformats.org/officeDocument/2006/relationships/image" Target="../media/image10.jpeg"/></Relationships>
</file>

<file path=ppt/slideLayouts/_rels/slideLayout17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Master" Target="../slideMasters/slideMaster2.xml"/><Relationship Id="rId5" Type="http://schemas.openxmlformats.org/officeDocument/2006/relationships/image" Target="../media/image14.jpeg"/><Relationship Id="rId4" Type="http://schemas.openxmlformats.org/officeDocument/2006/relationships/image" Target="../media/image13.jpeg"/></Relationships>
</file>

<file path=ppt/slideLayouts/_rels/slideLayout17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17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Master" Target="../slideMasters/slideMaster2.xml"/><Relationship Id="rId4" Type="http://schemas.openxmlformats.org/officeDocument/2006/relationships/image" Target="../media/image19.jpeg"/></Relationships>
</file>

<file path=ppt/slideLayouts/_rels/slideLayout174.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Master" Target="../slideMasters/slideMaster2.xml"/><Relationship Id="rId5" Type="http://schemas.openxmlformats.org/officeDocument/2006/relationships/image" Target="../media/image23.jpeg"/><Relationship Id="rId4" Type="http://schemas.openxmlformats.org/officeDocument/2006/relationships/image" Target="../media/image22.jpeg"/></Relationships>
</file>

<file path=ppt/slideLayouts/_rels/slideLayout17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Master" Target="../slideMasters/slideMaster2.xml"/><Relationship Id="rId6" Type="http://schemas.openxmlformats.org/officeDocument/2006/relationships/image" Target="../media/image28.jpeg"/><Relationship Id="rId5" Type="http://schemas.openxmlformats.org/officeDocument/2006/relationships/image" Target="../media/image27.jpeg"/><Relationship Id="rId4" Type="http://schemas.openxmlformats.org/officeDocument/2006/relationships/image" Target="../media/image26.jpeg"/></Relationships>
</file>

<file path=ppt/slideLayouts/_rels/slideLayout176.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Master" Target="../slideMasters/slideMaster2.xml"/><Relationship Id="rId4" Type="http://schemas.openxmlformats.org/officeDocument/2006/relationships/image" Target="../media/image31.jpeg"/></Relationships>
</file>

<file path=ppt/slideLayouts/_rels/slideLayout177.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Master" Target="../slideMasters/slideMaster2.xml"/><Relationship Id="rId5" Type="http://schemas.openxmlformats.org/officeDocument/2006/relationships/image" Target="../media/image32.jpeg"/><Relationship Id="rId4" Type="http://schemas.openxmlformats.org/officeDocument/2006/relationships/image" Target="../media/image31.jpeg"/></Relationships>
</file>

<file path=ppt/slideLayouts/_rels/slideLayout178.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Master" Target="../slideMasters/slideMaster2.xml"/><Relationship Id="rId6" Type="http://schemas.openxmlformats.org/officeDocument/2006/relationships/image" Target="../media/image37.jpeg"/><Relationship Id="rId5" Type="http://schemas.openxmlformats.org/officeDocument/2006/relationships/image" Target="../media/image36.jpeg"/><Relationship Id="rId4" Type="http://schemas.openxmlformats.org/officeDocument/2006/relationships/image" Target="../media/image35.jpeg"/></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Master" Target="../slideMasters/slideMaster3.xml"/><Relationship Id="rId5" Type="http://schemas.openxmlformats.org/officeDocument/2006/relationships/image" Target="../media/image42.png"/><Relationship Id="rId4" Type="http://schemas.openxmlformats.org/officeDocument/2006/relationships/image" Target="../media/image41.png"/></Relationships>
</file>

<file path=ppt/slideLayouts/_rels/slideLayout22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43.png"/><Relationship Id="rId1" Type="http://schemas.openxmlformats.org/officeDocument/2006/relationships/slideMaster" Target="../slideMasters/slideMaster3.xml"/><Relationship Id="rId4" Type="http://schemas.openxmlformats.org/officeDocument/2006/relationships/image" Target="../media/image44.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Master" Target="../slideMasters/slideMaster3.xml"/><Relationship Id="rId5" Type="http://schemas.openxmlformats.org/officeDocument/2006/relationships/image" Target="../media/image39.png"/><Relationship Id="rId4" Type="http://schemas.openxmlformats.org/officeDocument/2006/relationships/image" Target="../media/image47.svg"/></Relationships>
</file>

<file path=ppt/slideLayouts/_rels/slideLayout23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48.png"/><Relationship Id="rId1" Type="http://schemas.openxmlformats.org/officeDocument/2006/relationships/slideMaster" Target="../slideMasters/slideMaster3.xml"/></Relationships>
</file>

<file path=ppt/slideLayouts/_rels/slideLayout23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49.png"/><Relationship Id="rId1" Type="http://schemas.openxmlformats.org/officeDocument/2006/relationships/slideMaster" Target="../slideMasters/slideMaster3.xml"/></Relationships>
</file>

<file path=ppt/slideLayouts/_rels/slideLayout23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49.png"/><Relationship Id="rId1" Type="http://schemas.openxmlformats.org/officeDocument/2006/relationships/slideMaster" Target="../slideMasters/slideMaster3.xml"/></Relationships>
</file>

<file path=ppt/slideLayouts/_rels/slideLayout23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50.png"/><Relationship Id="rId1" Type="http://schemas.openxmlformats.org/officeDocument/2006/relationships/slideMaster" Target="../slideMasters/slideMaster3.xml"/></Relationships>
</file>

<file path=ppt/slideLayouts/_rels/slideLayout23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50.png"/><Relationship Id="rId1" Type="http://schemas.openxmlformats.org/officeDocument/2006/relationships/slideMaster" Target="../slideMasters/slideMaster3.xml"/></Relationships>
</file>

<file path=ppt/slideLayouts/_rels/slideLayout23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3.xml"/></Relationships>
</file>

<file path=ppt/slideLayouts/_rels/slideLayout23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50.png"/><Relationship Id="rId1" Type="http://schemas.openxmlformats.org/officeDocument/2006/relationships/slideMaster" Target="../slideMasters/slideMaster3.xml"/></Relationships>
</file>

<file path=ppt/slideLayouts/_rels/slideLayout23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50.png"/><Relationship Id="rId1" Type="http://schemas.openxmlformats.org/officeDocument/2006/relationships/slideMaster" Target="../slideMasters/slideMaster3.xml"/></Relationships>
</file>

<file path=ppt/slideLayouts/_rels/slideLayout23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39.pn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Master" Target="../slideMasters/slideMaster3.xml"/><Relationship Id="rId6" Type="http://schemas.openxmlformats.org/officeDocument/2006/relationships/image" Target="../media/image39.png"/><Relationship Id="rId5" Type="http://schemas.openxmlformats.org/officeDocument/2006/relationships/image" Target="../media/image55.svg"/><Relationship Id="rId4" Type="http://schemas.openxmlformats.org/officeDocument/2006/relationships/image" Target="../media/image54.png"/></Relationships>
</file>

<file path=ppt/slideLayouts/_rels/slideLayout24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39.png"/><Relationship Id="rId1" Type="http://schemas.openxmlformats.org/officeDocument/2006/relationships/slideMaster" Target="../slideMasters/slideMaster3.xml"/></Relationships>
</file>

<file path=ppt/slideLayouts/_rels/slideLayout24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39.png"/><Relationship Id="rId1" Type="http://schemas.openxmlformats.org/officeDocument/2006/relationships/slideMaster" Target="../slideMasters/slideMaster3.xml"/></Relationships>
</file>

<file path=ppt/slideLayouts/_rels/slideLayout24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39.png"/><Relationship Id="rId1" Type="http://schemas.openxmlformats.org/officeDocument/2006/relationships/slideMaster" Target="../slideMasters/slideMaster3.xml"/></Relationships>
</file>

<file path=ppt/slideLayouts/_rels/slideLayout24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3.xml"/></Relationships>
</file>

<file path=ppt/slideLayouts/_rels/slideLayout24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3.xml"/></Relationships>
</file>

<file path=ppt/slideLayouts/_rels/slideLayout24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3.xml"/></Relationships>
</file>

<file path=ppt/slideLayouts/_rels/slideLayout24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24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24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25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25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25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3.xml"/><Relationship Id="rId4" Type="http://schemas.openxmlformats.org/officeDocument/2006/relationships/image" Target="../media/image10.jpeg"/></Relationships>
</file>

<file path=ppt/slideLayouts/_rels/slideLayout25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Master" Target="../slideMasters/slideMaster3.xml"/><Relationship Id="rId5" Type="http://schemas.openxmlformats.org/officeDocument/2006/relationships/image" Target="../media/image14.jpeg"/><Relationship Id="rId4" Type="http://schemas.openxmlformats.org/officeDocument/2006/relationships/image" Target="../media/image13.jpeg"/></Relationships>
</file>

<file path=ppt/slideLayouts/_rels/slideLayout25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3.xml"/></Relationships>
</file>

<file path=ppt/slideLayouts/_rels/slideLayout25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Master" Target="../slideMasters/slideMaster3.xml"/><Relationship Id="rId4" Type="http://schemas.openxmlformats.org/officeDocument/2006/relationships/image" Target="../media/image19.jpeg"/></Relationships>
</file>

<file path=ppt/slideLayouts/_rels/slideLayout25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Master" Target="../slideMasters/slideMaster3.xml"/><Relationship Id="rId5" Type="http://schemas.openxmlformats.org/officeDocument/2006/relationships/image" Target="../media/image23.jpeg"/><Relationship Id="rId4" Type="http://schemas.openxmlformats.org/officeDocument/2006/relationships/image" Target="../media/image22.jpeg"/></Relationships>
</file>

<file path=ppt/slideLayouts/_rels/slideLayout25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Master" Target="../slideMasters/slideMaster3.xml"/><Relationship Id="rId6" Type="http://schemas.openxmlformats.org/officeDocument/2006/relationships/image" Target="../media/image28.jpeg"/><Relationship Id="rId5" Type="http://schemas.openxmlformats.org/officeDocument/2006/relationships/image" Target="../media/image27.jpeg"/><Relationship Id="rId4" Type="http://schemas.openxmlformats.org/officeDocument/2006/relationships/image" Target="../media/image26.jpeg"/></Relationships>
</file>

<file path=ppt/slideLayouts/_rels/slideLayout259.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Master" Target="../slideMasters/slideMaster3.xml"/><Relationship Id="rId4" Type="http://schemas.openxmlformats.org/officeDocument/2006/relationships/image" Target="../media/image31.jpe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Master" Target="../slideMasters/slideMaster3.xml"/><Relationship Id="rId5" Type="http://schemas.openxmlformats.org/officeDocument/2006/relationships/image" Target="../media/image32.jpeg"/><Relationship Id="rId4" Type="http://schemas.openxmlformats.org/officeDocument/2006/relationships/image" Target="../media/image31.jpeg"/></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Master" Target="../slideMasters/slideMaster3.xml"/></Relationships>
</file>

<file path=ppt/slideLayouts/_rels/slideLayout26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Master" Target="../slideMasters/slideMaster3.xml"/></Relationships>
</file>

<file path=ppt/slideLayouts/_rels/slideLayout26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26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10.jpe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Master" Target="../slideMasters/slideMaster1.xml"/><Relationship Id="rId5" Type="http://schemas.openxmlformats.org/officeDocument/2006/relationships/image" Target="../media/image14.jpeg"/><Relationship Id="rId4" Type="http://schemas.openxmlformats.org/officeDocument/2006/relationships/image" Target="../media/image13.jpe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Master" Target="../slideMasters/slideMaster1.xml"/><Relationship Id="rId4" Type="http://schemas.openxmlformats.org/officeDocument/2006/relationships/image" Target="../media/image19.jpe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Master" Target="../slideMasters/slideMaster1.xml"/><Relationship Id="rId5" Type="http://schemas.openxmlformats.org/officeDocument/2006/relationships/image" Target="../media/image23.jpeg"/><Relationship Id="rId4" Type="http://schemas.openxmlformats.org/officeDocument/2006/relationships/image" Target="../media/image22.jpe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Master" Target="../slideMasters/slideMaster1.xml"/><Relationship Id="rId6" Type="http://schemas.openxmlformats.org/officeDocument/2006/relationships/image" Target="../media/image28.jpeg"/><Relationship Id="rId5" Type="http://schemas.openxmlformats.org/officeDocument/2006/relationships/image" Target="../media/image27.jpeg"/><Relationship Id="rId4" Type="http://schemas.openxmlformats.org/officeDocument/2006/relationships/image" Target="../media/image26.jpe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Master" Target="../slideMasters/slideMaster1.xml"/><Relationship Id="rId4" Type="http://schemas.openxmlformats.org/officeDocument/2006/relationships/image" Target="../media/image31.jpe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Master" Target="../slideMasters/slideMaster1.xml"/><Relationship Id="rId5" Type="http://schemas.openxmlformats.org/officeDocument/2006/relationships/image" Target="../media/image32.jpeg"/><Relationship Id="rId4" Type="http://schemas.openxmlformats.org/officeDocument/2006/relationships/image" Target="../media/image31.jpe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Master" Target="../slideMasters/slideMaster1.xml"/><Relationship Id="rId6" Type="http://schemas.openxmlformats.org/officeDocument/2006/relationships/image" Target="../media/image37.jpeg"/><Relationship Id="rId5" Type="http://schemas.openxmlformats.org/officeDocument/2006/relationships/image" Target="../media/image36.jpeg"/><Relationship Id="rId4" Type="http://schemas.openxmlformats.org/officeDocument/2006/relationships/image" Target="../media/image35.jpe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accent3"/>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4" name="Picture Placeholder 3">
            <a:extLst>
              <a:ext uri="{FF2B5EF4-FFF2-40B4-BE49-F238E27FC236}">
                <a16:creationId xmlns:a16="http://schemas.microsoft.com/office/drawing/2014/main" id="{40BC5B99-509C-464A-99BC-BB61027E6D1A}"/>
              </a:ext>
            </a:extLst>
          </p:cNvPr>
          <p:cNvSpPr>
            <a:spLocks noGrp="1"/>
          </p:cNvSpPr>
          <p:nvPr>
            <p:ph type="pic" sz="quarter" idx="13"/>
          </p:nvPr>
        </p:nvSpPr>
        <p:spPr>
          <a:xfrm>
            <a:off x="5326063" y="0"/>
            <a:ext cx="6865937" cy="6858000"/>
          </a:xfrm>
        </p:spPr>
        <p:txBody>
          <a:bodyPr/>
          <a:lstStyle/>
          <a:p>
            <a:r>
              <a:rPr lang="en-US"/>
              <a:t>Click icon to add picture</a:t>
            </a:r>
          </a:p>
        </p:txBody>
      </p:sp>
    </p:spTree>
    <p:extLst>
      <p:ext uri="{BB962C8B-B14F-4D97-AF65-F5344CB8AC3E}">
        <p14:creationId xmlns:p14="http://schemas.microsoft.com/office/powerpoint/2010/main" val="3017430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45095137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Section Divi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15770881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Section Divider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25625778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Section Divider 3">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7497528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Section Divider 4">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93204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description</a:t>
            </a:r>
          </a:p>
        </p:txBody>
      </p:sp>
      <p:sp>
        <p:nvSpPr>
          <p:cNvPr id="5" name="Text Placeholder 4"/>
          <p:cNvSpPr>
            <a:spLocks noGrp="1"/>
          </p:cNvSpPr>
          <p:nvPr>
            <p:ph type="body" sz="quarter" idx="12" hasCustomPrompt="1"/>
          </p:nvPr>
        </p:nvSpPr>
        <p:spPr>
          <a:xfrm>
            <a:off x="585216" y="585788"/>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accent3"/>
                </a:solidFill>
                <a:latin typeface="+mn-lt"/>
              </a:defRPr>
            </a:lvl1pPr>
          </a:lstStyle>
          <a:p>
            <a:pPr lvl="0"/>
            <a:r>
              <a:rPr lang="en-US"/>
              <a:t>Section Name</a:t>
            </a:r>
          </a:p>
        </p:txBody>
      </p:sp>
    </p:spTree>
    <p:extLst>
      <p:ext uri="{BB962C8B-B14F-4D97-AF65-F5344CB8AC3E}">
        <p14:creationId xmlns:p14="http://schemas.microsoft.com/office/powerpoint/2010/main" val="11667776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a:t>Section title with no subtitle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 with no subtitle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Blank 12 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Blank 12 Column Dark Bkg">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Apendix Blue Bkg">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377B63-6619-6B40-8D85-1D972ED609B9}"/>
              </a:ext>
            </a:extLst>
          </p:cNvPr>
          <p:cNvSpPr>
            <a:spLocks noGrp="1"/>
          </p:cNvSpPr>
          <p:nvPr>
            <p:ph type="body" sz="quarter" idx="10" hasCustomPrompt="1"/>
          </p:nvPr>
        </p:nvSpPr>
        <p:spPr>
          <a:xfrm>
            <a:off x="584200" y="5715040"/>
            <a:ext cx="5367338" cy="553998"/>
          </a:xfrm>
        </p:spPr>
        <p:txBody>
          <a:bodyPr anchor="b"/>
          <a:lstStyle>
            <a:lvl1pPr marL="0" indent="0">
              <a:buNone/>
              <a:defRPr sz="3600">
                <a:latin typeface="+mj-lt"/>
              </a:defRPr>
            </a:lvl1pPr>
          </a:lstStyle>
          <a:p>
            <a:pPr lvl="0"/>
            <a:r>
              <a:rPr lang="en-US"/>
              <a:t>Appendix</a:t>
            </a:r>
          </a:p>
        </p:txBody>
      </p:sp>
    </p:spTree>
    <p:extLst>
      <p:ext uri="{BB962C8B-B14F-4D97-AF65-F5344CB8AC3E}">
        <p14:creationId xmlns:p14="http://schemas.microsoft.com/office/powerpoint/2010/main" val="235373038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6" pos="3749">
          <p15:clr>
            <a:srgbClr val="A4A3A4"/>
          </p15:clr>
        </p15:guide>
        <p15:guide id="17" pos="3932">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55995" y="1882332"/>
            <a:ext cx="4758211" cy="603538"/>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a:t>Subhead Segoe UI Regular 20/24. Em volor resequaectur.</a:t>
            </a:r>
            <a:endParaRPr lang="en-US"/>
          </a:p>
        </p:txBody>
      </p:sp>
      <p:sp>
        <p:nvSpPr>
          <p:cNvPr id="5" name="Text Placeholder 4"/>
          <p:cNvSpPr>
            <a:spLocks noGrp="1"/>
          </p:cNvSpPr>
          <p:nvPr>
            <p:ph type="body" sz="quarter" idx="11" hasCustomPrompt="1"/>
          </p:nvPr>
        </p:nvSpPr>
        <p:spPr>
          <a:xfrm>
            <a:off x="455995" y="2707597"/>
            <a:ext cx="4758210" cy="2521331"/>
          </a:xfrm>
        </p:spPr>
        <p:txBody>
          <a:bodyPr lIns="0" tIns="0" rIns="0" bIns="0"/>
          <a:lstStyle>
            <a:lvl1pPr marL="280121" indent="-280121">
              <a:lnSpc>
                <a:spcPts val="1765"/>
              </a:lnSpc>
              <a:spcBef>
                <a:spcPts val="0"/>
              </a:spcBef>
              <a:buFont typeface="Arial" panose="020B0604020202020204" pitchFamily="34" charset="0"/>
              <a:buChar char="•"/>
              <a:defRPr sz="1372" b="0" i="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575235000"/>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accent3"/>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4" name="Picture Placeholder 3">
            <a:extLst>
              <a:ext uri="{FF2B5EF4-FFF2-40B4-BE49-F238E27FC236}">
                <a16:creationId xmlns:a16="http://schemas.microsoft.com/office/drawing/2014/main" id="{40BC5B99-509C-464A-99BC-BB61027E6D1A}"/>
              </a:ext>
            </a:extLst>
          </p:cNvPr>
          <p:cNvSpPr>
            <a:spLocks noGrp="1"/>
          </p:cNvSpPr>
          <p:nvPr>
            <p:ph type="pic" sz="quarter" idx="13"/>
          </p:nvPr>
        </p:nvSpPr>
        <p:spPr>
          <a:xfrm>
            <a:off x="5326063" y="0"/>
            <a:ext cx="6865937" cy="6858000"/>
          </a:xfrm>
        </p:spPr>
        <p:txBody>
          <a:bodyPr/>
          <a:lstStyle/>
          <a:p>
            <a:r>
              <a:rPr lang="en-US"/>
              <a:t>Click icon to add picture</a:t>
            </a:r>
          </a:p>
        </p:txBody>
      </p:sp>
      <p:pic>
        <p:nvPicPr>
          <p:cNvPr id="6" name="MS logo white - EMF" descr="Microsoft logo white text version">
            <a:extLst>
              <a:ext uri="{FF2B5EF4-FFF2-40B4-BE49-F238E27FC236}">
                <a16:creationId xmlns:a16="http://schemas.microsoft.com/office/drawing/2014/main" id="{3DE8B90A-709F-4244-9130-588AE2FA3C0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8562583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8" orient="horz" pos="2496" userDrawn="1">
          <p15:clr>
            <a:srgbClr val="5ACBF0"/>
          </p15:clr>
        </p15:guide>
        <p15:guide id="9" pos="3355" userDrawn="1">
          <p15:clr>
            <a:srgbClr val="5ACBF0"/>
          </p15:clr>
        </p15:guide>
        <p15:guide id="10" orient="horz" pos="2160" userDrawn="1">
          <p15:clr>
            <a:srgbClr val="FBAE40"/>
          </p15:clr>
        </p15:guide>
        <p15:guide id="11" orient="horz" pos="2229" userDrawn="1">
          <p15:clr>
            <a:srgbClr val="5ACBF0"/>
          </p15:clr>
        </p15:guide>
        <p15:guide id="12" pos="2996" userDrawn="1">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1D16804B-3245-9A4C-A340-6FF89CF57D54}"/>
              </a:ext>
            </a:extLst>
          </p:cNvPr>
          <p:cNvSpPr>
            <a:spLocks noGrp="1"/>
          </p:cNvSpPr>
          <p:nvPr>
            <p:ph type="pic" sz="quarter" idx="13"/>
          </p:nvPr>
        </p:nvSpPr>
        <p:spPr>
          <a:xfrm>
            <a:off x="5334000" y="0"/>
            <a:ext cx="6858000" cy="6858000"/>
          </a:xfrm>
        </p:spPr>
        <p:txBody>
          <a:bodyPr/>
          <a:lstStyle/>
          <a:p>
            <a:r>
              <a:rPr lang="en-US"/>
              <a:t>Click icon to add picture</a:t>
            </a:r>
          </a:p>
        </p:txBody>
      </p:sp>
      <p:pic>
        <p:nvPicPr>
          <p:cNvPr id="6" name="MS logo gray - EMF" descr="Microsoft logo, gray text version">
            <a:extLst>
              <a:ext uri="{FF2B5EF4-FFF2-40B4-BE49-F238E27FC236}">
                <a16:creationId xmlns:a16="http://schemas.microsoft.com/office/drawing/2014/main" id="{8D358D2B-282C-4244-BE1B-5B39E944EEF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497026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5" orient="horz" pos="2160">
          <p15:clr>
            <a:srgbClr val="FBAE40"/>
          </p15:clr>
        </p15:guide>
        <p15:guide id="6" orient="horz" pos="2229">
          <p15:clr>
            <a:srgbClr val="5ACBF0"/>
          </p15:clr>
        </p15:guide>
        <p15:guide id="7" pos="2996">
          <p15:clr>
            <a:srgbClr val="5ACBF0"/>
          </p15:clr>
        </p15:guide>
        <p15:guide id="8" pos="3360" userDrawn="1">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6" name="MS logo white - EMF" descr="Microsoft logo white text version">
            <a:extLst>
              <a:ext uri="{FF2B5EF4-FFF2-40B4-BE49-F238E27FC236}">
                <a16:creationId xmlns:a16="http://schemas.microsoft.com/office/drawing/2014/main" id="{BA54272C-F315-463C-83ED-C16EC49AE28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0056767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5" orient="horz" pos="2228" userDrawn="1">
          <p15:clr>
            <a:srgbClr val="5ACBF0"/>
          </p15:clr>
        </p15:guide>
        <p15:guide id="6" orient="horz" pos="2496" userDrawn="1">
          <p15:clr>
            <a:srgbClr val="5ACBF0"/>
          </p15:clr>
        </p15:guide>
        <p15:guide id="7" pos="6132" userDrawn="1">
          <p15:clr>
            <a:srgbClr val="5ACBF0"/>
          </p15:clr>
        </p15:guide>
        <p15:guide id="8" orient="horz" pos="2160" userDrawn="1">
          <p15:clr>
            <a:srgbClr val="FBAE4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Title Slide Left Title Black Bkg">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6" name="MS logo white - EMF" descr="Microsoft logo white text version">
            <a:extLst>
              <a:ext uri="{FF2B5EF4-FFF2-40B4-BE49-F238E27FC236}">
                <a16:creationId xmlns:a16="http://schemas.microsoft.com/office/drawing/2014/main" id="{B362D463-D87E-442A-B817-0CBC47AB4B4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4551062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5" orient="horz" pos="2228" userDrawn="1">
          <p15:clr>
            <a:srgbClr val="5ACBF0"/>
          </p15:clr>
        </p15:guide>
        <p15:guide id="6" orient="horz" pos="2496" userDrawn="1">
          <p15:clr>
            <a:srgbClr val="5ACBF0"/>
          </p15:clr>
        </p15:guide>
        <p15:guide id="7" pos="3840" userDrawn="1">
          <p15:clr>
            <a:srgbClr val="5ACBF0"/>
          </p15:clr>
        </p15:guide>
        <p15:guide id="8" orient="horz" pos="2160" userDrawn="1">
          <p15:clr>
            <a:srgbClr val="FBAE4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Title Slide Left Title White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EC770E93-46FB-B04C-AFC6-A97F7105D84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pic>
        <p:nvPicPr>
          <p:cNvPr id="7" name="MS logo gray - EMF" descr="Microsoft logo, gray text version">
            <a:extLst>
              <a:ext uri="{FF2B5EF4-FFF2-40B4-BE49-F238E27FC236}">
                <a16:creationId xmlns:a16="http://schemas.microsoft.com/office/drawing/2014/main" id="{7603CF6C-8A5C-436D-91D5-EE1F9E21A18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5585768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5" orient="horz" pos="2228" userDrawn="1">
          <p15:clr>
            <a:srgbClr val="5ACBF0"/>
          </p15:clr>
        </p15:guide>
        <p15:guide id="6" orient="horz" pos="2496" userDrawn="1">
          <p15:clr>
            <a:srgbClr val="5ACBF0"/>
          </p15:clr>
        </p15:guide>
        <p15:guide id="7" pos="3840" userDrawn="1">
          <p15:clr>
            <a:srgbClr val="5ACBF0"/>
          </p15:clr>
        </p15:guide>
        <p15:guide id="8" orient="horz" pos="2160"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pic>
        <p:nvPicPr>
          <p:cNvPr id="7" name="MS logo gray - EMF" descr="Microsoft logo, gray text version">
            <a:extLst>
              <a:ext uri="{FF2B5EF4-FFF2-40B4-BE49-F238E27FC236}">
                <a16:creationId xmlns:a16="http://schemas.microsoft.com/office/drawing/2014/main" id="{161A5865-10C8-4EE1-B426-CAD0620CF2F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8638996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Title Slide Square Border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75615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75615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F20930C2-FF47-3F44-BA93-EEDCB40578EB}"/>
              </a:ext>
            </a:extLst>
          </p:cNvPr>
          <p:cNvSpPr>
            <a:spLocks noGrp="1"/>
          </p:cNvSpPr>
          <p:nvPr>
            <p:ph type="pic" sz="quarter" idx="13"/>
          </p:nvPr>
        </p:nvSpPr>
        <p:spPr>
          <a:xfrm>
            <a:off x="5627688" y="292100"/>
            <a:ext cx="6270625" cy="6272213"/>
          </a:xfrm>
        </p:spPr>
        <p:txBody>
          <a:bodyPr/>
          <a:lstStyle/>
          <a:p>
            <a:r>
              <a:rPr lang="en-US"/>
              <a:t>Click icon to add picture</a:t>
            </a:r>
          </a:p>
        </p:txBody>
      </p:sp>
      <p:pic>
        <p:nvPicPr>
          <p:cNvPr id="7" name="MS logo gray - EMF" descr="Microsoft logo, gray text version">
            <a:extLst>
              <a:ext uri="{FF2B5EF4-FFF2-40B4-BE49-F238E27FC236}">
                <a16:creationId xmlns:a16="http://schemas.microsoft.com/office/drawing/2014/main" id="{984E5784-F9E5-4C46-8950-F42E5833FA6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86927399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7" pos="3545" userDrawn="1">
          <p15:clr>
            <a:srgbClr val="FBAE40"/>
          </p15:clr>
        </p15:guide>
        <p15:guide id="8" pos="3364" userDrawn="1">
          <p15:clr>
            <a:srgbClr val="FBAE4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End Slide Color Bkg">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4" name="MS logo white - EMF" descr="Microsoft logo white text version">
            <a:extLst>
              <a:ext uri="{FF2B5EF4-FFF2-40B4-BE49-F238E27FC236}">
                <a16:creationId xmlns:a16="http://schemas.microsoft.com/office/drawing/2014/main" id="{B87E8E37-4675-49F6-9DF5-7E9DA1CA923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2902609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6132" userDrawn="1">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End Slide Black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4" name="MS logo white - EMF" descr="Microsoft logo white text version">
            <a:extLst>
              <a:ext uri="{FF2B5EF4-FFF2-40B4-BE49-F238E27FC236}">
                <a16:creationId xmlns:a16="http://schemas.microsoft.com/office/drawing/2014/main" id="{A9F6A232-A998-4928-AF78-8ACC67F3C77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705730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6132" userDrawn="1">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5" name="TextBox 4">
            <a:extLst>
              <a:ext uri="{FF2B5EF4-FFF2-40B4-BE49-F238E27FC236}">
                <a16:creationId xmlns:a16="http://schemas.microsoft.com/office/drawing/2014/main" id="{FE747389-BF9C-4479-9A51-63082D4FEF37}"/>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6436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78416911"/>
      </p:ext>
    </p:extLst>
  </p:cSld>
  <p:clrMapOvr>
    <a:masterClrMapping/>
  </p:clrMapOvr>
  <p:transition>
    <p:fade/>
  </p:transition>
  <p:extLst>
    <p:ext uri="{DCECCB84-F9BA-43D5-87BE-67443E8EF086}">
      <p15:sldGuideLst xmlns:p15="http://schemas.microsoft.com/office/powerpoint/2012/main">
        <p15:guide id="5" orient="horz" pos="288" userDrawn="1">
          <p15:clr>
            <a:srgbClr val="5ACBF0"/>
          </p15:clr>
        </p15:guide>
        <p15:guide id="6" orient="horz" pos="905" userDrawn="1">
          <p15:clr>
            <a:srgbClr val="5ACBF0"/>
          </p15:clr>
        </p15:guide>
        <p15:guide id="7" orient="horz" pos="1272" userDrawn="1">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Box 6">
            <a:extLst>
              <a:ext uri="{FF2B5EF4-FFF2-40B4-BE49-F238E27FC236}">
                <a16:creationId xmlns:a16="http://schemas.microsoft.com/office/drawing/2014/main" id="{66F29621-B2DB-4E3D-B8FC-9F80E7450197}"/>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4185503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1916162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5571967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pos="3656">
          <p15:clr>
            <a:srgbClr val="5ACBF0"/>
          </p15:clr>
        </p15:guide>
        <p15:guide id="5" pos="4024">
          <p15:clr>
            <a:srgbClr val="5ACBF0"/>
          </p15:clr>
        </p15:guide>
        <p15:guide id="8" orient="horz" pos="1311" userDrawn="1">
          <p15:clr>
            <a:srgbClr val="5ACBF0"/>
          </p15:clr>
        </p15:guide>
        <p15:guide id="9" orient="horz" pos="905" userDrawn="1">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1613195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pos="3656">
          <p15:clr>
            <a:srgbClr val="5ACBF0"/>
          </p15:clr>
        </p15:guide>
        <p15:guide id="5" pos="4024">
          <p15:clr>
            <a:srgbClr val="5ACBF0"/>
          </p15:clr>
        </p15:guide>
        <p15:guide id="8" orient="horz" pos="1311" userDrawn="1">
          <p15:clr>
            <a:srgbClr val="5ACBF0"/>
          </p15:clr>
        </p15:guide>
        <p15:guide id="9" orient="horz" pos="905" userDrawn="1">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47101504"/>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09708943"/>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36163097"/>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12" orient="horz" pos="1436">
          <p15:clr>
            <a:srgbClr val="5ACBF0"/>
          </p15:clr>
        </p15:guide>
        <p15:guide id="15" pos="1610" userDrawn="1">
          <p15:clr>
            <a:srgbClr val="5ACBF0"/>
          </p15:clr>
        </p15:guide>
        <p15:guide id="16" pos="1795" userDrawn="1">
          <p15:clr>
            <a:srgbClr val="5ACBF0"/>
          </p15:clr>
        </p15:guide>
        <p15:guide id="17" pos="3035" userDrawn="1">
          <p15:clr>
            <a:srgbClr val="5ACBF0"/>
          </p15:clr>
        </p15:guide>
        <p15:guide id="18" pos="3221" userDrawn="1">
          <p15:clr>
            <a:srgbClr val="5ACBF0"/>
          </p15:clr>
        </p15:guide>
        <p15:guide id="19" pos="4461" userDrawn="1">
          <p15:clr>
            <a:srgbClr val="5ACBF0"/>
          </p15:clr>
        </p15:guide>
        <p15:guide id="20" pos="5890" userDrawn="1">
          <p15:clr>
            <a:srgbClr val="5ACBF0"/>
          </p15:clr>
        </p15:guide>
        <p15:guide id="21" pos="4646" userDrawn="1">
          <p15:clr>
            <a:srgbClr val="5ACBF0"/>
          </p15:clr>
        </p15:guide>
        <p15:guide id="22" pos="6072" userDrawn="1">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3175470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261055062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5" pos="2976" userDrawn="1">
          <p15:clr>
            <a:srgbClr val="5ACBF0"/>
          </p15:clr>
        </p15:guide>
        <p15:guide id="36" pos="3336" userDrawn="1">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87014015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2" pos="3352" userDrawn="1">
          <p15:clr>
            <a:srgbClr val="A4A3A4"/>
          </p15:clr>
        </p15:guide>
        <p15:guide id="33" orient="horz" pos="905" userDrawn="1">
          <p15:clr>
            <a:srgbClr val="5ACBF0"/>
          </p15:clr>
        </p15:guide>
        <p15:guide id="34" orient="horz" pos="1271" userDrawn="1">
          <p15:clr>
            <a:srgbClr val="5ACBF0"/>
          </p15:clr>
        </p15:guide>
        <p15:guide id="35" orient="horz" pos="288" userDrawn="1">
          <p15:clr>
            <a:srgbClr val="5ACBF0"/>
          </p15:clr>
        </p15:guide>
        <p15:guide id="36" pos="3840" userDrawn="1">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Header Background 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1109616-29F5-2A48-AD26-C036688E660A}"/>
              </a:ext>
            </a:extLst>
          </p:cNvPr>
          <p:cNvSpPr/>
          <p:nvPr/>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844675"/>
            <a:ext cx="11018838" cy="4424363"/>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Rectangle 6">
            <a:extLst>
              <a:ext uri="{FF2B5EF4-FFF2-40B4-BE49-F238E27FC236}">
                <a16:creationId xmlns:a16="http://schemas.microsoft.com/office/drawing/2014/main" id="{DBFF5F1E-B5D6-432F-81D9-B2A26E715E58}"/>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9" name="TextBox 8">
            <a:extLst>
              <a:ext uri="{FF2B5EF4-FFF2-40B4-BE49-F238E27FC236}">
                <a16:creationId xmlns:a16="http://schemas.microsoft.com/office/drawing/2014/main" id="{6B713912-61E1-43C4-B135-FEFC1C4989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12350829"/>
      </p:ext>
    </p:extLst>
  </p:cSld>
  <p:clrMapOvr>
    <a:masterClrMapping/>
  </p:clrMapOvr>
  <p:transition>
    <p:fade/>
  </p:transition>
  <p:extLst>
    <p:ext uri="{DCECCB84-F9BA-43D5-87BE-67443E8EF086}">
      <p15:sldGuideLst xmlns:p15="http://schemas.microsoft.com/office/powerpoint/2012/main">
        <p15:guide id="3" orient="horz" pos="288">
          <p15:clr>
            <a:srgbClr val="5ACBF0"/>
          </p15:clr>
        </p15:guide>
        <p15:guide id="5" orient="horz" pos="904">
          <p15:clr>
            <a:srgbClr val="5ACBF0"/>
          </p15:clr>
        </p15:guide>
        <p15:guide id="6" orient="horz" pos="1162" userDrawn="1">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Header Background Two Column Bullet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D3A5130-10A1-954A-B139-8F920AB6EC86}"/>
              </a:ext>
            </a:extLst>
          </p:cNvPr>
          <p:cNvSpPr/>
          <p:nvPr/>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accent3"/>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844674"/>
            <a:ext cx="5211763"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844674"/>
            <a:ext cx="5219700"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8" name="Rectangle 7">
            <a:extLst>
              <a:ext uri="{FF2B5EF4-FFF2-40B4-BE49-F238E27FC236}">
                <a16:creationId xmlns:a16="http://schemas.microsoft.com/office/drawing/2014/main" id="{65E47933-C42A-44A3-A9F0-68CF7DAEED46}"/>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0" name="TextBox 9">
            <a:extLst>
              <a:ext uri="{FF2B5EF4-FFF2-40B4-BE49-F238E27FC236}">
                <a16:creationId xmlns:a16="http://schemas.microsoft.com/office/drawing/2014/main" id="{901B5FB4-5CB9-4AC8-8AAF-30C942BE4B04}"/>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3900107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60">
          <p15:clr>
            <a:srgbClr val="5ACBF0"/>
          </p15:clr>
        </p15:guide>
        <p15:guide id="5" pos="4024">
          <p15:clr>
            <a:srgbClr val="5ACBF0"/>
          </p15:clr>
        </p15:guide>
        <p15:guide id="6" orient="horz" pos="1162" userDrawn="1">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Header Background Two Column Non-bulleted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6D08175-261D-A74C-8918-CB97ADB19271}"/>
              </a:ext>
            </a:extLst>
          </p:cNvPr>
          <p:cNvSpPr/>
          <p:nvPr/>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p>
        </p:txBody>
      </p:sp>
      <p:sp>
        <p:nvSpPr>
          <p:cNvPr id="4" name="Text Placeholder 3"/>
          <p:cNvSpPr>
            <a:spLocks noGrp="1"/>
          </p:cNvSpPr>
          <p:nvPr>
            <p:ph type="body" sz="quarter" idx="10"/>
          </p:nvPr>
        </p:nvSpPr>
        <p:spPr>
          <a:xfrm>
            <a:off x="584200" y="1853052"/>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844675"/>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Rectangle 7">
            <a:extLst>
              <a:ext uri="{FF2B5EF4-FFF2-40B4-BE49-F238E27FC236}">
                <a16:creationId xmlns:a16="http://schemas.microsoft.com/office/drawing/2014/main" id="{BD93B052-CBBC-4B9C-A1EE-D1FD3F83C63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50243569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56">
          <p15:clr>
            <a:srgbClr val="5ACBF0"/>
          </p15:clr>
        </p15:guide>
        <p15:guide id="5" pos="4024">
          <p15:clr>
            <a:srgbClr val="5ACBF0"/>
          </p15:clr>
        </p15:guide>
        <p15:guide id="6" orient="horz" pos="1162" userDrawn="1">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name="Header Background Two Column Content with Subhead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7941E1A-46FF-9B43-8237-B9FAC6645B8E}"/>
              </a:ext>
            </a:extLst>
          </p:cNvPr>
          <p:cNvSpPr/>
          <p:nvPr/>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851161"/>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495686"/>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844675"/>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489200"/>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Rectangle 7">
            <a:extLst>
              <a:ext uri="{FF2B5EF4-FFF2-40B4-BE49-F238E27FC236}">
                <a16:creationId xmlns:a16="http://schemas.microsoft.com/office/drawing/2014/main" id="{B1745488-6CF2-44EE-919B-10BC3E5CE5B3}"/>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52169407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pos="3656">
          <p15:clr>
            <a:srgbClr val="5ACBF0"/>
          </p15:clr>
        </p15:guide>
        <p15:guide id="5" pos="4024">
          <p15:clr>
            <a:srgbClr val="5ACBF0"/>
          </p15:clr>
        </p15:guide>
        <p15:guide id="8" orient="horz" pos="1162" userDrawn="1">
          <p15:clr>
            <a:srgbClr val="5ACBF0"/>
          </p15:clr>
        </p15:guide>
        <p15:guide id="9" orient="horz" pos="905" userDrawn="1">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885701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p:cSld name="Header Background Three Column Bullet with Subtitle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5B0B838-FFE7-3848-8346-94C828955739}"/>
              </a:ext>
            </a:extLst>
          </p:cNvPr>
          <p:cNvSpPr/>
          <p:nvPr/>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7971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7905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7971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Rectangle 9">
            <a:extLst>
              <a:ext uri="{FF2B5EF4-FFF2-40B4-BE49-F238E27FC236}">
                <a16:creationId xmlns:a16="http://schemas.microsoft.com/office/drawing/2014/main" id="{88C0E557-0C68-483C-B064-0002C6CB81A9}"/>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487701923"/>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guide id="10" orient="horz" pos="1162" userDrawn="1">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p:cSld name="Header Background Four Column Bullet with Subtitle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7D56507-64E9-FD49-A968-94669A530F35}"/>
              </a:ext>
            </a:extLst>
          </p:cNvPr>
          <p:cNvSpPr/>
          <p:nvPr/>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Rectangle 11">
            <a:extLst>
              <a:ext uri="{FF2B5EF4-FFF2-40B4-BE49-F238E27FC236}">
                <a16:creationId xmlns:a16="http://schemas.microsoft.com/office/drawing/2014/main" id="{D471F8D8-041A-4CB5-BEDD-DEBF1EFC6F5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50657526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162" userDrawn="1">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p:cSld name="Header Line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nchor="ct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7" name="Straight Connector 6">
            <a:extLst>
              <a:ext uri="{FF2B5EF4-FFF2-40B4-BE49-F238E27FC236}">
                <a16:creationId xmlns:a16="http://schemas.microsoft.com/office/drawing/2014/main" id="{8EDAE969-6DFB-AD4B-A4BB-4C9D04F1489D}"/>
              </a:ext>
            </a:extLst>
          </p:cNvPr>
          <p:cNvCxnSpPr/>
          <p:nvPr/>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E8DA5100-111E-4ED2-9FE2-3BFADF05879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9" name="Straight Connector 8">
            <a:extLst>
              <a:ext uri="{FF2B5EF4-FFF2-40B4-BE49-F238E27FC236}">
                <a16:creationId xmlns:a16="http://schemas.microsoft.com/office/drawing/2014/main" id="{FC2B9072-A5A0-4848-9C9B-A82543B75E7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3352852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Header Line 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tx1"/>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AE9361ED-1B01-E94D-9CDA-29127BEC918D}"/>
              </a:ext>
            </a:extLst>
          </p:cNvPr>
          <p:cNvCxnSpPr/>
          <p:nvPr/>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3B90529F-E050-4F02-9AE0-3A6A357524F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10" name="Straight Connector 9">
            <a:extLst>
              <a:ext uri="{FF2B5EF4-FFF2-40B4-BE49-F238E27FC236}">
                <a16:creationId xmlns:a16="http://schemas.microsoft.com/office/drawing/2014/main" id="{57826F82-2B20-46BB-9429-EC508ACDEEDE}"/>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3174796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p:cSld name="Header Line 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tx1"/>
                </a:soli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6161C8D7-A314-D146-8B0F-88DAD8C243A2}"/>
              </a:ext>
            </a:extLst>
          </p:cNvPr>
          <p:cNvCxnSpPr/>
          <p:nvPr/>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02623837-8E8C-41F6-8DCE-C91AD3EBC94B}"/>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844038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p:cSld name="1_Header Background 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43174"/>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7699"/>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3"/>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B52B4BDF-7433-F544-8549-B08FCF3FD2A9}"/>
              </a:ext>
            </a:extLst>
          </p:cNvPr>
          <p:cNvCxnSpPr/>
          <p:nvPr/>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C421AE26-BC32-45AB-B159-1919FCA712B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449658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pos="3656">
          <p15:clr>
            <a:srgbClr val="5ACBF0"/>
          </p15:clr>
        </p15:guide>
        <p15:guide id="5" pos="4024">
          <p15:clr>
            <a:srgbClr val="5ACBF0"/>
          </p15:clr>
        </p15:guide>
        <p15:guide id="8" orient="horz" pos="1162" userDrawn="1">
          <p15:clr>
            <a:srgbClr val="5ACBF0"/>
          </p15:clr>
        </p15:guide>
        <p15:guide id="9" orient="horz" pos="905" userDrawn="1">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p:cSld name="Header Line 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0" name="Straight Connector 9">
            <a:extLst>
              <a:ext uri="{FF2B5EF4-FFF2-40B4-BE49-F238E27FC236}">
                <a16:creationId xmlns:a16="http://schemas.microsoft.com/office/drawing/2014/main" id="{CF841732-6515-3E42-A4B2-E3983B953B2A}"/>
              </a:ext>
            </a:extLst>
          </p:cNvPr>
          <p:cNvCxnSpPr/>
          <p:nvPr/>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18906E8E-6FCC-43FA-8556-A61630FBA2DE}"/>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82192854"/>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Header Line 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2" name="Straight Connector 11">
            <a:extLst>
              <a:ext uri="{FF2B5EF4-FFF2-40B4-BE49-F238E27FC236}">
                <a16:creationId xmlns:a16="http://schemas.microsoft.com/office/drawing/2014/main" id="{F6A269D7-BC15-0043-AAC1-8EE9E66292B3}"/>
              </a:ext>
            </a:extLst>
          </p:cNvPr>
          <p:cNvCxnSpPr/>
          <p:nvPr/>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7A43AF10-8576-4466-B7E4-A9104703D392}"/>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904531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p:cSld name="Header Line Four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cxnSp>
        <p:nvCxnSpPr>
          <p:cNvPr id="12" name="Straight Connector 11">
            <a:extLst>
              <a:ext uri="{FF2B5EF4-FFF2-40B4-BE49-F238E27FC236}">
                <a16:creationId xmlns:a16="http://schemas.microsoft.com/office/drawing/2014/main" id="{F6A269D7-BC15-0043-AAC1-8EE9E66292B3}"/>
              </a:ext>
            </a:extLst>
          </p:cNvPr>
          <p:cNvCxnSpPr/>
          <p:nvPr/>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E05EACEE-CCED-4E4D-B57F-349CF9AA172C}"/>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984428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p:cSld name="Header Line Blank">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cxnSp>
        <p:nvCxnSpPr>
          <p:cNvPr id="3" name="Straight Connector 2">
            <a:extLst>
              <a:ext uri="{FF2B5EF4-FFF2-40B4-BE49-F238E27FC236}">
                <a16:creationId xmlns:a16="http://schemas.microsoft.com/office/drawing/2014/main" id="{2502F9BD-EF25-7144-AB08-9EDFAA5C2CEA}"/>
              </a:ext>
            </a:extLst>
          </p:cNvPr>
          <p:cNvCxnSpPr/>
          <p:nvPr/>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DA7F3B7B-C93F-49AA-9431-5B765ADD3E55}"/>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3291022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161" userDrawn="1">
          <p15:clr>
            <a:srgbClr val="A4A3A4"/>
          </p15:clr>
        </p15:guide>
        <p15:guide id="32" pos="3348" userDrawn="1">
          <p15:clr>
            <a:srgbClr val="A4A3A4"/>
          </p15:clr>
        </p15:guide>
        <p15:guide id="33" pos="3754" userDrawn="1">
          <p15:clr>
            <a:srgbClr val="A4A3A4"/>
          </p15:clr>
        </p15:guide>
        <p15:guide id="34" pos="3931" userDrawn="1">
          <p15:clr>
            <a:srgbClr val="A4A3A4"/>
          </p15:clr>
        </p15:guide>
        <p15:guide id="35" pos="4342" userDrawn="1">
          <p15:clr>
            <a:srgbClr val="A4A3A4"/>
          </p15:clr>
        </p15:guide>
        <p15:guide id="36" pos="4531" userDrawn="1">
          <p15:clr>
            <a:srgbClr val="A4A3A4"/>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107088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p:cSld name="6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p:nvSpPr>
        <p:spPr>
          <a:xfrm flipH="1">
            <a:off x="584200"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1</a:t>
            </a:r>
          </a:p>
        </p:txBody>
      </p:sp>
      <p:sp>
        <p:nvSpPr>
          <p:cNvPr id="5" name="TextBox 4">
            <a:extLst>
              <a:ext uri="{FF2B5EF4-FFF2-40B4-BE49-F238E27FC236}">
                <a16:creationId xmlns:a16="http://schemas.microsoft.com/office/drawing/2014/main" id="{4D68F0A3-9593-8B46-BA55-A0F722402788}"/>
              </a:ext>
            </a:extLst>
          </p:cNvPr>
          <p:cNvSpPr txBox="1"/>
          <p:nvPr/>
        </p:nvSpPr>
        <p:spPr>
          <a:xfrm flipH="1">
            <a:off x="2470150"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2</a:t>
            </a:r>
          </a:p>
        </p:txBody>
      </p:sp>
      <p:sp>
        <p:nvSpPr>
          <p:cNvPr id="6" name="TextBox 5">
            <a:extLst>
              <a:ext uri="{FF2B5EF4-FFF2-40B4-BE49-F238E27FC236}">
                <a16:creationId xmlns:a16="http://schemas.microsoft.com/office/drawing/2014/main" id="{E5945E50-A071-0142-989D-F328676D8802}"/>
              </a:ext>
            </a:extLst>
          </p:cNvPr>
          <p:cNvSpPr txBox="1"/>
          <p:nvPr/>
        </p:nvSpPr>
        <p:spPr>
          <a:xfrm flipH="1">
            <a:off x="4367808"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3</a:t>
            </a:r>
          </a:p>
        </p:txBody>
      </p:sp>
      <p:sp>
        <p:nvSpPr>
          <p:cNvPr id="7" name="TextBox 6">
            <a:extLst>
              <a:ext uri="{FF2B5EF4-FFF2-40B4-BE49-F238E27FC236}">
                <a16:creationId xmlns:a16="http://schemas.microsoft.com/office/drawing/2014/main" id="{2F614F22-4D74-7342-860E-4B18A66D7E4D}"/>
              </a:ext>
            </a:extLst>
          </p:cNvPr>
          <p:cNvSpPr txBox="1"/>
          <p:nvPr/>
        </p:nvSpPr>
        <p:spPr>
          <a:xfrm flipH="1">
            <a:off x="6240016"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4</a:t>
            </a:r>
          </a:p>
        </p:txBody>
      </p:sp>
      <p:sp>
        <p:nvSpPr>
          <p:cNvPr id="8" name="TextBox 7">
            <a:extLst>
              <a:ext uri="{FF2B5EF4-FFF2-40B4-BE49-F238E27FC236}">
                <a16:creationId xmlns:a16="http://schemas.microsoft.com/office/drawing/2014/main" id="{9CFA38B9-D596-324E-B56C-86272052ED71}"/>
              </a:ext>
            </a:extLst>
          </p:cNvPr>
          <p:cNvSpPr txBox="1"/>
          <p:nvPr/>
        </p:nvSpPr>
        <p:spPr>
          <a:xfrm flipH="1">
            <a:off x="8127999" y="1436688"/>
            <a:ext cx="1592262" cy="581025"/>
          </a:xfrm>
          <a:prstGeom prst="rect">
            <a:avLst/>
          </a:prstGeom>
          <a:noFill/>
        </p:spPr>
        <p:txBody>
          <a:bodyPr wrap="square" lIns="90000" tIns="0" rIns="0" bIns="0" rtlCol="0">
            <a:noAutofit/>
          </a:bodyPr>
          <a:lstStyle/>
          <a:p>
            <a:pPr algn="l"/>
            <a:r>
              <a:rPr lang="en-US" sz="3600">
                <a:solidFill>
                  <a:schemeClr val="tx2"/>
                </a:solidFill>
                <a:latin typeface="+mj-lt"/>
              </a:rPr>
              <a:t>5</a:t>
            </a:r>
          </a:p>
        </p:txBody>
      </p:sp>
      <p:sp>
        <p:nvSpPr>
          <p:cNvPr id="9" name="TextBox 8">
            <a:extLst>
              <a:ext uri="{FF2B5EF4-FFF2-40B4-BE49-F238E27FC236}">
                <a16:creationId xmlns:a16="http://schemas.microsoft.com/office/drawing/2014/main" id="{389AA766-019D-D747-8BF8-A6BB5F9B0D2A}"/>
              </a:ext>
            </a:extLst>
          </p:cNvPr>
          <p:cNvSpPr txBox="1"/>
          <p:nvPr/>
        </p:nvSpPr>
        <p:spPr>
          <a:xfrm flipH="1">
            <a:off x="10013950"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6</a:t>
            </a:r>
          </a:p>
        </p:txBody>
      </p:sp>
      <p:sp>
        <p:nvSpPr>
          <p:cNvPr id="10" name="TextBox 9">
            <a:extLst>
              <a:ext uri="{FF2B5EF4-FFF2-40B4-BE49-F238E27FC236}">
                <a16:creationId xmlns:a16="http://schemas.microsoft.com/office/drawing/2014/main" id="{FC53D296-5303-4A40-AC03-A80B718ABEE0}"/>
              </a:ext>
            </a:extLst>
          </p:cNvPr>
          <p:cNvSpPr txBox="1"/>
          <p:nvPr/>
        </p:nvSpPr>
        <p:spPr>
          <a:xfrm flipH="1">
            <a:off x="584200"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7</a:t>
            </a:r>
          </a:p>
        </p:txBody>
      </p:sp>
      <p:sp>
        <p:nvSpPr>
          <p:cNvPr id="11" name="TextBox 10">
            <a:extLst>
              <a:ext uri="{FF2B5EF4-FFF2-40B4-BE49-F238E27FC236}">
                <a16:creationId xmlns:a16="http://schemas.microsoft.com/office/drawing/2014/main" id="{28091C67-5938-734E-B7A2-BD95A68B67E6}"/>
              </a:ext>
            </a:extLst>
          </p:cNvPr>
          <p:cNvSpPr txBox="1"/>
          <p:nvPr/>
        </p:nvSpPr>
        <p:spPr>
          <a:xfrm flipH="1">
            <a:off x="2470150"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8</a:t>
            </a:r>
          </a:p>
        </p:txBody>
      </p:sp>
      <p:sp>
        <p:nvSpPr>
          <p:cNvPr id="12" name="TextBox 11">
            <a:extLst>
              <a:ext uri="{FF2B5EF4-FFF2-40B4-BE49-F238E27FC236}">
                <a16:creationId xmlns:a16="http://schemas.microsoft.com/office/drawing/2014/main" id="{F6E67942-3EF0-2141-89C0-47BA2F77054B}"/>
              </a:ext>
            </a:extLst>
          </p:cNvPr>
          <p:cNvSpPr txBox="1"/>
          <p:nvPr/>
        </p:nvSpPr>
        <p:spPr>
          <a:xfrm flipH="1">
            <a:off x="4367808"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9</a:t>
            </a:r>
          </a:p>
        </p:txBody>
      </p:sp>
      <p:sp>
        <p:nvSpPr>
          <p:cNvPr id="13" name="TextBox 12">
            <a:extLst>
              <a:ext uri="{FF2B5EF4-FFF2-40B4-BE49-F238E27FC236}">
                <a16:creationId xmlns:a16="http://schemas.microsoft.com/office/drawing/2014/main" id="{76066549-A02E-E44F-96D7-F0B171B059E3}"/>
              </a:ext>
            </a:extLst>
          </p:cNvPr>
          <p:cNvSpPr txBox="1"/>
          <p:nvPr/>
        </p:nvSpPr>
        <p:spPr>
          <a:xfrm flipH="1">
            <a:off x="6240016"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10</a:t>
            </a:r>
          </a:p>
        </p:txBody>
      </p:sp>
      <p:sp>
        <p:nvSpPr>
          <p:cNvPr id="14" name="TextBox 13">
            <a:extLst>
              <a:ext uri="{FF2B5EF4-FFF2-40B4-BE49-F238E27FC236}">
                <a16:creationId xmlns:a16="http://schemas.microsoft.com/office/drawing/2014/main" id="{898C6871-7F8D-4545-9CE1-97DF89587969}"/>
              </a:ext>
            </a:extLst>
          </p:cNvPr>
          <p:cNvSpPr txBox="1"/>
          <p:nvPr/>
        </p:nvSpPr>
        <p:spPr>
          <a:xfrm flipH="1">
            <a:off x="8127999" y="3789363"/>
            <a:ext cx="1592262" cy="581025"/>
          </a:xfrm>
          <a:prstGeom prst="rect">
            <a:avLst/>
          </a:prstGeom>
          <a:noFill/>
        </p:spPr>
        <p:txBody>
          <a:bodyPr wrap="square" lIns="90000" tIns="0" rIns="0" bIns="0" rtlCol="0">
            <a:noAutofit/>
          </a:bodyPr>
          <a:lstStyle/>
          <a:p>
            <a:pPr algn="l"/>
            <a:r>
              <a:rPr lang="en-US" sz="3600">
                <a:solidFill>
                  <a:schemeClr val="tx2"/>
                </a:solidFill>
                <a:latin typeface="+mj-lt"/>
              </a:rPr>
              <a:t>11</a:t>
            </a:r>
          </a:p>
        </p:txBody>
      </p:sp>
      <p:sp>
        <p:nvSpPr>
          <p:cNvPr id="15" name="TextBox 14">
            <a:extLst>
              <a:ext uri="{FF2B5EF4-FFF2-40B4-BE49-F238E27FC236}">
                <a16:creationId xmlns:a16="http://schemas.microsoft.com/office/drawing/2014/main" id="{0BCD1BBA-EDFD-9E48-8219-788B491881B6}"/>
              </a:ext>
            </a:extLst>
          </p:cNvPr>
          <p:cNvSpPr txBox="1"/>
          <p:nvPr/>
        </p:nvSpPr>
        <p:spPr>
          <a:xfrm flipH="1">
            <a:off x="10013950"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1EDCAB68-DA53-46E7-AE8C-9A2846B7CCCD}"/>
              </a:ext>
            </a:extLst>
          </p:cNvPr>
          <p:cNvSpPr txBox="1"/>
          <p:nvPr userDrawn="1"/>
        </p:nvSpPr>
        <p:spPr>
          <a:xfrm flipH="1">
            <a:off x="584200"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1</a:t>
            </a:r>
          </a:p>
        </p:txBody>
      </p:sp>
      <p:sp>
        <p:nvSpPr>
          <p:cNvPr id="42" name="TextBox 41">
            <a:extLst>
              <a:ext uri="{FF2B5EF4-FFF2-40B4-BE49-F238E27FC236}">
                <a16:creationId xmlns:a16="http://schemas.microsoft.com/office/drawing/2014/main" id="{AA9E5A93-4F36-4854-8314-914FBF2149C0}"/>
              </a:ext>
            </a:extLst>
          </p:cNvPr>
          <p:cNvSpPr txBox="1"/>
          <p:nvPr userDrawn="1"/>
        </p:nvSpPr>
        <p:spPr>
          <a:xfrm flipH="1">
            <a:off x="2470150"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2</a:t>
            </a:r>
          </a:p>
        </p:txBody>
      </p:sp>
      <p:sp>
        <p:nvSpPr>
          <p:cNvPr id="43" name="TextBox 42">
            <a:extLst>
              <a:ext uri="{FF2B5EF4-FFF2-40B4-BE49-F238E27FC236}">
                <a16:creationId xmlns:a16="http://schemas.microsoft.com/office/drawing/2014/main" id="{CA4F93F8-1C37-4C30-926E-DCFFD489BC1F}"/>
              </a:ext>
            </a:extLst>
          </p:cNvPr>
          <p:cNvSpPr txBox="1"/>
          <p:nvPr userDrawn="1"/>
        </p:nvSpPr>
        <p:spPr>
          <a:xfrm flipH="1">
            <a:off x="4367808"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3</a:t>
            </a:r>
          </a:p>
        </p:txBody>
      </p:sp>
      <p:sp>
        <p:nvSpPr>
          <p:cNvPr id="44" name="TextBox 43">
            <a:extLst>
              <a:ext uri="{FF2B5EF4-FFF2-40B4-BE49-F238E27FC236}">
                <a16:creationId xmlns:a16="http://schemas.microsoft.com/office/drawing/2014/main" id="{372D0306-574F-49B3-899B-C84B5B802650}"/>
              </a:ext>
            </a:extLst>
          </p:cNvPr>
          <p:cNvSpPr txBox="1"/>
          <p:nvPr userDrawn="1"/>
        </p:nvSpPr>
        <p:spPr>
          <a:xfrm flipH="1">
            <a:off x="6240016"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4</a:t>
            </a:r>
          </a:p>
        </p:txBody>
      </p:sp>
      <p:sp>
        <p:nvSpPr>
          <p:cNvPr id="45" name="TextBox 44">
            <a:extLst>
              <a:ext uri="{FF2B5EF4-FFF2-40B4-BE49-F238E27FC236}">
                <a16:creationId xmlns:a16="http://schemas.microsoft.com/office/drawing/2014/main" id="{A6027587-6DA4-45B4-81BF-2934ABF97B63}"/>
              </a:ext>
            </a:extLst>
          </p:cNvPr>
          <p:cNvSpPr txBox="1"/>
          <p:nvPr userDrawn="1"/>
        </p:nvSpPr>
        <p:spPr>
          <a:xfrm flipH="1">
            <a:off x="8127999" y="1436688"/>
            <a:ext cx="1592262" cy="581025"/>
          </a:xfrm>
          <a:prstGeom prst="rect">
            <a:avLst/>
          </a:prstGeom>
          <a:noFill/>
        </p:spPr>
        <p:txBody>
          <a:bodyPr wrap="square" lIns="90000" tIns="0" rIns="0" bIns="0" rtlCol="0">
            <a:noAutofit/>
          </a:bodyPr>
          <a:lstStyle/>
          <a:p>
            <a:pPr algn="l"/>
            <a:r>
              <a:rPr lang="en-US" sz="3600">
                <a:solidFill>
                  <a:schemeClr val="tx2"/>
                </a:solidFill>
                <a:latin typeface="+mj-lt"/>
              </a:rPr>
              <a:t>5</a:t>
            </a:r>
          </a:p>
        </p:txBody>
      </p:sp>
      <p:sp>
        <p:nvSpPr>
          <p:cNvPr id="46" name="TextBox 45">
            <a:extLst>
              <a:ext uri="{FF2B5EF4-FFF2-40B4-BE49-F238E27FC236}">
                <a16:creationId xmlns:a16="http://schemas.microsoft.com/office/drawing/2014/main" id="{C793DDE7-B95C-417E-B665-C2B90AE99653}"/>
              </a:ext>
            </a:extLst>
          </p:cNvPr>
          <p:cNvSpPr txBox="1"/>
          <p:nvPr userDrawn="1"/>
        </p:nvSpPr>
        <p:spPr>
          <a:xfrm flipH="1">
            <a:off x="10013950"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6</a:t>
            </a:r>
          </a:p>
        </p:txBody>
      </p:sp>
      <p:sp>
        <p:nvSpPr>
          <p:cNvPr id="47" name="TextBox 46">
            <a:extLst>
              <a:ext uri="{FF2B5EF4-FFF2-40B4-BE49-F238E27FC236}">
                <a16:creationId xmlns:a16="http://schemas.microsoft.com/office/drawing/2014/main" id="{F37F4B4B-84E9-4A7D-ACE1-220A325CEAAF}"/>
              </a:ext>
            </a:extLst>
          </p:cNvPr>
          <p:cNvSpPr txBox="1"/>
          <p:nvPr userDrawn="1"/>
        </p:nvSpPr>
        <p:spPr>
          <a:xfrm flipH="1">
            <a:off x="584200"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7</a:t>
            </a:r>
          </a:p>
        </p:txBody>
      </p:sp>
      <p:sp>
        <p:nvSpPr>
          <p:cNvPr id="48" name="TextBox 47">
            <a:extLst>
              <a:ext uri="{FF2B5EF4-FFF2-40B4-BE49-F238E27FC236}">
                <a16:creationId xmlns:a16="http://schemas.microsoft.com/office/drawing/2014/main" id="{C223D29C-3F38-4D9B-961B-2D12ABF696FA}"/>
              </a:ext>
            </a:extLst>
          </p:cNvPr>
          <p:cNvSpPr txBox="1"/>
          <p:nvPr userDrawn="1"/>
        </p:nvSpPr>
        <p:spPr>
          <a:xfrm flipH="1">
            <a:off x="2470150"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8</a:t>
            </a:r>
          </a:p>
        </p:txBody>
      </p:sp>
      <p:sp>
        <p:nvSpPr>
          <p:cNvPr id="49" name="TextBox 48">
            <a:extLst>
              <a:ext uri="{FF2B5EF4-FFF2-40B4-BE49-F238E27FC236}">
                <a16:creationId xmlns:a16="http://schemas.microsoft.com/office/drawing/2014/main" id="{D2D9949A-D921-4544-9B74-2CFF29567D22}"/>
              </a:ext>
            </a:extLst>
          </p:cNvPr>
          <p:cNvSpPr txBox="1"/>
          <p:nvPr userDrawn="1"/>
        </p:nvSpPr>
        <p:spPr>
          <a:xfrm flipH="1">
            <a:off x="4367808"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9</a:t>
            </a:r>
          </a:p>
        </p:txBody>
      </p:sp>
      <p:sp>
        <p:nvSpPr>
          <p:cNvPr id="50" name="TextBox 49">
            <a:extLst>
              <a:ext uri="{FF2B5EF4-FFF2-40B4-BE49-F238E27FC236}">
                <a16:creationId xmlns:a16="http://schemas.microsoft.com/office/drawing/2014/main" id="{41A81F72-8AE7-4A82-8881-AB9F5AA68287}"/>
              </a:ext>
            </a:extLst>
          </p:cNvPr>
          <p:cNvSpPr txBox="1"/>
          <p:nvPr userDrawn="1"/>
        </p:nvSpPr>
        <p:spPr>
          <a:xfrm flipH="1">
            <a:off x="6240016"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10</a:t>
            </a:r>
          </a:p>
        </p:txBody>
      </p:sp>
      <p:sp>
        <p:nvSpPr>
          <p:cNvPr id="51" name="TextBox 50">
            <a:extLst>
              <a:ext uri="{FF2B5EF4-FFF2-40B4-BE49-F238E27FC236}">
                <a16:creationId xmlns:a16="http://schemas.microsoft.com/office/drawing/2014/main" id="{3AAB0307-5D74-4586-B40F-DC4E986B4C12}"/>
              </a:ext>
            </a:extLst>
          </p:cNvPr>
          <p:cNvSpPr txBox="1"/>
          <p:nvPr userDrawn="1"/>
        </p:nvSpPr>
        <p:spPr>
          <a:xfrm flipH="1">
            <a:off x="8127999" y="3789363"/>
            <a:ext cx="1592262" cy="581025"/>
          </a:xfrm>
          <a:prstGeom prst="rect">
            <a:avLst/>
          </a:prstGeom>
          <a:noFill/>
        </p:spPr>
        <p:txBody>
          <a:bodyPr wrap="square" lIns="90000" tIns="0" rIns="0" bIns="0" rtlCol="0">
            <a:noAutofit/>
          </a:bodyPr>
          <a:lstStyle/>
          <a:p>
            <a:pPr algn="l"/>
            <a:r>
              <a:rPr lang="en-US" sz="3600">
                <a:solidFill>
                  <a:schemeClr val="tx2"/>
                </a:solidFill>
                <a:latin typeface="+mj-lt"/>
              </a:rPr>
              <a:t>11</a:t>
            </a:r>
          </a:p>
        </p:txBody>
      </p:sp>
      <p:sp>
        <p:nvSpPr>
          <p:cNvPr id="52" name="TextBox 51">
            <a:extLst>
              <a:ext uri="{FF2B5EF4-FFF2-40B4-BE49-F238E27FC236}">
                <a16:creationId xmlns:a16="http://schemas.microsoft.com/office/drawing/2014/main" id="{55A8BD22-8176-464C-B0C6-AE9AC4EE334A}"/>
              </a:ext>
            </a:extLst>
          </p:cNvPr>
          <p:cNvSpPr txBox="1"/>
          <p:nvPr userDrawn="1"/>
        </p:nvSpPr>
        <p:spPr>
          <a:xfrm flipH="1">
            <a:off x="10013950"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12</a:t>
            </a:r>
          </a:p>
        </p:txBody>
      </p:sp>
      <p:cxnSp>
        <p:nvCxnSpPr>
          <p:cNvPr id="53" name="Straight Connector 52">
            <a:extLst>
              <a:ext uri="{FF2B5EF4-FFF2-40B4-BE49-F238E27FC236}">
                <a16:creationId xmlns:a16="http://schemas.microsoft.com/office/drawing/2014/main" id="{E4C5D66F-B183-4636-BD3B-1E91C877C03B}"/>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7D3BF124-F692-4944-BC1D-493FAE10A95A}"/>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49586374-207A-4F28-9DC6-77FFB7D34D0E}"/>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ED4C6F23-2FE6-4D4B-96D1-C6124818774F}"/>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438F4AB1-8F5A-4320-97F3-8118CF1244D9}"/>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A3144C4D-D0CB-491E-903F-AB64C7F9E60C}"/>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2C74F42B-5851-4F35-A505-D86D888A5D9E}"/>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70B2BF9B-8F1D-44AA-806A-D741F75DD0E5}"/>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5EA0A3B1-D4B3-4548-ABD0-592CD68CD1A5}"/>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2A32E61B-8593-4C3B-93D9-5152AE14604B}"/>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DCA1011B-A6B7-4B7A-8686-279814A231B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4EDB7D9D-7539-4E7C-A4FB-91016758C504}"/>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3701123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3" pos="3161" userDrawn="1">
          <p15:clr>
            <a:srgbClr val="A4A3A4"/>
          </p15:clr>
        </p15:guide>
        <p15:guide id="34" pos="3348" userDrawn="1">
          <p15:clr>
            <a:srgbClr val="A4A3A4"/>
          </p15:clr>
        </p15:guide>
        <p15:guide id="35" pos="3754" userDrawn="1">
          <p15:clr>
            <a:srgbClr val="A4A3A4"/>
          </p15:clr>
        </p15:guide>
        <p15:guide id="36" pos="3931" userDrawn="1">
          <p15:clr>
            <a:srgbClr val="A4A3A4"/>
          </p15:clr>
        </p15:guide>
        <p15:guide id="37" pos="4342" userDrawn="1">
          <p15:clr>
            <a:srgbClr val="A4A3A4"/>
          </p15:clr>
        </p15:guide>
        <p15:guide id="38" pos="4531" userDrawn="1">
          <p15:clr>
            <a:srgbClr val="A4A3A4"/>
          </p15:clr>
        </p15:guide>
        <p15:guide id="39" orient="horz" pos="2387" userDrawn="1">
          <p15:clr>
            <a:srgbClr val="FBAE40"/>
          </p15:clr>
        </p15:guide>
        <p15:guide id="40" orient="horz" pos="2750" userDrawn="1">
          <p15:clr>
            <a:srgbClr val="FBAE4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p:cSld name="9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p:nvSpPr>
        <p:spPr>
          <a:xfrm flipH="1">
            <a:off x="584200"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Jan</a:t>
            </a:r>
          </a:p>
        </p:txBody>
      </p:sp>
      <p:sp>
        <p:nvSpPr>
          <p:cNvPr id="5" name="TextBox 4">
            <a:extLst>
              <a:ext uri="{FF2B5EF4-FFF2-40B4-BE49-F238E27FC236}">
                <a16:creationId xmlns:a16="http://schemas.microsoft.com/office/drawing/2014/main" id="{4D68F0A3-9593-8B46-BA55-A0F722402788}"/>
              </a:ext>
            </a:extLst>
          </p:cNvPr>
          <p:cNvSpPr txBox="1"/>
          <p:nvPr/>
        </p:nvSpPr>
        <p:spPr>
          <a:xfrm flipH="1">
            <a:off x="2470150"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Feb</a:t>
            </a:r>
          </a:p>
        </p:txBody>
      </p:sp>
      <p:sp>
        <p:nvSpPr>
          <p:cNvPr id="6" name="TextBox 5">
            <a:extLst>
              <a:ext uri="{FF2B5EF4-FFF2-40B4-BE49-F238E27FC236}">
                <a16:creationId xmlns:a16="http://schemas.microsoft.com/office/drawing/2014/main" id="{E5945E50-A071-0142-989D-F328676D8802}"/>
              </a:ext>
            </a:extLst>
          </p:cNvPr>
          <p:cNvSpPr txBox="1"/>
          <p:nvPr/>
        </p:nvSpPr>
        <p:spPr>
          <a:xfrm flipH="1">
            <a:off x="4367808"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Mar</a:t>
            </a:r>
          </a:p>
        </p:txBody>
      </p:sp>
      <p:sp>
        <p:nvSpPr>
          <p:cNvPr id="7" name="TextBox 6">
            <a:extLst>
              <a:ext uri="{FF2B5EF4-FFF2-40B4-BE49-F238E27FC236}">
                <a16:creationId xmlns:a16="http://schemas.microsoft.com/office/drawing/2014/main" id="{2F614F22-4D74-7342-860E-4B18A66D7E4D}"/>
              </a:ext>
            </a:extLst>
          </p:cNvPr>
          <p:cNvSpPr txBox="1"/>
          <p:nvPr/>
        </p:nvSpPr>
        <p:spPr>
          <a:xfrm flipH="1">
            <a:off x="6240016"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Apr</a:t>
            </a:r>
          </a:p>
        </p:txBody>
      </p:sp>
      <p:sp>
        <p:nvSpPr>
          <p:cNvPr id="8" name="TextBox 7">
            <a:extLst>
              <a:ext uri="{FF2B5EF4-FFF2-40B4-BE49-F238E27FC236}">
                <a16:creationId xmlns:a16="http://schemas.microsoft.com/office/drawing/2014/main" id="{9CFA38B9-D596-324E-B56C-86272052ED71}"/>
              </a:ext>
            </a:extLst>
          </p:cNvPr>
          <p:cNvSpPr txBox="1"/>
          <p:nvPr/>
        </p:nvSpPr>
        <p:spPr>
          <a:xfrm flipH="1">
            <a:off x="8127999" y="1436688"/>
            <a:ext cx="1592262" cy="581025"/>
          </a:xfrm>
          <a:prstGeom prst="rect">
            <a:avLst/>
          </a:prstGeom>
          <a:noFill/>
        </p:spPr>
        <p:txBody>
          <a:bodyPr wrap="square" lIns="90000" tIns="0" rIns="0" bIns="0" rtlCol="0" anchor="ctr">
            <a:noAutofit/>
          </a:bodyPr>
          <a:lstStyle/>
          <a:p>
            <a:pPr algn="l"/>
            <a:r>
              <a:rPr lang="en-US" sz="2800">
                <a:solidFill>
                  <a:schemeClr val="tx2"/>
                </a:solidFill>
                <a:latin typeface="+mj-lt"/>
              </a:rPr>
              <a:t>May</a:t>
            </a:r>
          </a:p>
        </p:txBody>
      </p:sp>
      <p:sp>
        <p:nvSpPr>
          <p:cNvPr id="9" name="TextBox 8">
            <a:extLst>
              <a:ext uri="{FF2B5EF4-FFF2-40B4-BE49-F238E27FC236}">
                <a16:creationId xmlns:a16="http://schemas.microsoft.com/office/drawing/2014/main" id="{389AA766-019D-D747-8BF8-A6BB5F9B0D2A}"/>
              </a:ext>
            </a:extLst>
          </p:cNvPr>
          <p:cNvSpPr txBox="1"/>
          <p:nvPr/>
        </p:nvSpPr>
        <p:spPr>
          <a:xfrm flipH="1">
            <a:off x="10013950"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Jun</a:t>
            </a:r>
          </a:p>
        </p:txBody>
      </p:sp>
      <p:sp>
        <p:nvSpPr>
          <p:cNvPr id="10" name="TextBox 9">
            <a:extLst>
              <a:ext uri="{FF2B5EF4-FFF2-40B4-BE49-F238E27FC236}">
                <a16:creationId xmlns:a16="http://schemas.microsoft.com/office/drawing/2014/main" id="{FC53D296-5303-4A40-AC03-A80B718ABEE0}"/>
              </a:ext>
            </a:extLst>
          </p:cNvPr>
          <p:cNvSpPr txBox="1"/>
          <p:nvPr/>
        </p:nvSpPr>
        <p:spPr>
          <a:xfrm flipH="1">
            <a:off x="584200"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Jul</a:t>
            </a:r>
          </a:p>
        </p:txBody>
      </p:sp>
      <p:sp>
        <p:nvSpPr>
          <p:cNvPr id="11" name="TextBox 10">
            <a:extLst>
              <a:ext uri="{FF2B5EF4-FFF2-40B4-BE49-F238E27FC236}">
                <a16:creationId xmlns:a16="http://schemas.microsoft.com/office/drawing/2014/main" id="{28091C67-5938-734E-B7A2-BD95A68B67E6}"/>
              </a:ext>
            </a:extLst>
          </p:cNvPr>
          <p:cNvSpPr txBox="1"/>
          <p:nvPr/>
        </p:nvSpPr>
        <p:spPr>
          <a:xfrm flipH="1">
            <a:off x="2470150"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Aug</a:t>
            </a:r>
          </a:p>
        </p:txBody>
      </p:sp>
      <p:sp>
        <p:nvSpPr>
          <p:cNvPr id="12" name="TextBox 11">
            <a:extLst>
              <a:ext uri="{FF2B5EF4-FFF2-40B4-BE49-F238E27FC236}">
                <a16:creationId xmlns:a16="http://schemas.microsoft.com/office/drawing/2014/main" id="{F6E67942-3EF0-2141-89C0-47BA2F77054B}"/>
              </a:ext>
            </a:extLst>
          </p:cNvPr>
          <p:cNvSpPr txBox="1"/>
          <p:nvPr/>
        </p:nvSpPr>
        <p:spPr>
          <a:xfrm flipH="1">
            <a:off x="4367808"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Sep</a:t>
            </a:r>
          </a:p>
        </p:txBody>
      </p:sp>
      <p:sp>
        <p:nvSpPr>
          <p:cNvPr id="13" name="TextBox 12">
            <a:extLst>
              <a:ext uri="{FF2B5EF4-FFF2-40B4-BE49-F238E27FC236}">
                <a16:creationId xmlns:a16="http://schemas.microsoft.com/office/drawing/2014/main" id="{76066549-A02E-E44F-96D7-F0B171B059E3}"/>
              </a:ext>
            </a:extLst>
          </p:cNvPr>
          <p:cNvSpPr txBox="1"/>
          <p:nvPr/>
        </p:nvSpPr>
        <p:spPr>
          <a:xfrm flipH="1">
            <a:off x="6240016"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Oct</a:t>
            </a:r>
          </a:p>
        </p:txBody>
      </p:sp>
      <p:sp>
        <p:nvSpPr>
          <p:cNvPr id="14" name="TextBox 13">
            <a:extLst>
              <a:ext uri="{FF2B5EF4-FFF2-40B4-BE49-F238E27FC236}">
                <a16:creationId xmlns:a16="http://schemas.microsoft.com/office/drawing/2014/main" id="{898C6871-7F8D-4545-9CE1-97DF89587969}"/>
              </a:ext>
            </a:extLst>
          </p:cNvPr>
          <p:cNvSpPr txBox="1"/>
          <p:nvPr/>
        </p:nvSpPr>
        <p:spPr>
          <a:xfrm flipH="1">
            <a:off x="8127999" y="3789363"/>
            <a:ext cx="1592262" cy="581025"/>
          </a:xfrm>
          <a:prstGeom prst="rect">
            <a:avLst/>
          </a:prstGeom>
          <a:noFill/>
        </p:spPr>
        <p:txBody>
          <a:bodyPr wrap="square" lIns="90000" tIns="0" rIns="0" bIns="0" rtlCol="0" anchor="ctr">
            <a:noAutofit/>
          </a:bodyPr>
          <a:lstStyle/>
          <a:p>
            <a:pPr algn="l"/>
            <a:r>
              <a:rPr lang="en-US" sz="2800">
                <a:solidFill>
                  <a:schemeClr val="tx2"/>
                </a:solidFill>
                <a:latin typeface="+mj-lt"/>
              </a:rPr>
              <a:t>Nov</a:t>
            </a:r>
          </a:p>
        </p:txBody>
      </p:sp>
      <p:sp>
        <p:nvSpPr>
          <p:cNvPr id="15" name="TextBox 14">
            <a:extLst>
              <a:ext uri="{FF2B5EF4-FFF2-40B4-BE49-F238E27FC236}">
                <a16:creationId xmlns:a16="http://schemas.microsoft.com/office/drawing/2014/main" id="{0BCD1BBA-EDFD-9E48-8219-788B491881B6}"/>
              </a:ext>
            </a:extLst>
          </p:cNvPr>
          <p:cNvSpPr txBox="1"/>
          <p:nvPr/>
        </p:nvSpPr>
        <p:spPr>
          <a:xfrm flipH="1">
            <a:off x="10013950"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Dec</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28E7C70E-A3DB-4720-8D7C-74F8E2BCBEF0}"/>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Jan</a:t>
            </a:r>
          </a:p>
        </p:txBody>
      </p:sp>
      <p:sp>
        <p:nvSpPr>
          <p:cNvPr id="42" name="TextBox 41">
            <a:extLst>
              <a:ext uri="{FF2B5EF4-FFF2-40B4-BE49-F238E27FC236}">
                <a16:creationId xmlns:a16="http://schemas.microsoft.com/office/drawing/2014/main" id="{B176D86D-9B54-4750-A72F-5E23731EEE15}"/>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Feb</a:t>
            </a:r>
          </a:p>
        </p:txBody>
      </p:sp>
      <p:sp>
        <p:nvSpPr>
          <p:cNvPr id="43" name="TextBox 42">
            <a:extLst>
              <a:ext uri="{FF2B5EF4-FFF2-40B4-BE49-F238E27FC236}">
                <a16:creationId xmlns:a16="http://schemas.microsoft.com/office/drawing/2014/main" id="{A8B221D8-BA3D-4684-9264-0CC671607DE4}"/>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Mar</a:t>
            </a:r>
          </a:p>
        </p:txBody>
      </p:sp>
      <p:sp>
        <p:nvSpPr>
          <p:cNvPr id="44" name="TextBox 43">
            <a:extLst>
              <a:ext uri="{FF2B5EF4-FFF2-40B4-BE49-F238E27FC236}">
                <a16:creationId xmlns:a16="http://schemas.microsoft.com/office/drawing/2014/main" id="{2CB39055-9582-4FCA-946B-E8750600445A}"/>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Apr</a:t>
            </a:r>
          </a:p>
        </p:txBody>
      </p:sp>
      <p:sp>
        <p:nvSpPr>
          <p:cNvPr id="45" name="TextBox 44">
            <a:extLst>
              <a:ext uri="{FF2B5EF4-FFF2-40B4-BE49-F238E27FC236}">
                <a16:creationId xmlns:a16="http://schemas.microsoft.com/office/drawing/2014/main" id="{67A4EE4C-BDE4-48FC-AABF-AA02C680E9B8}"/>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800">
                <a:solidFill>
                  <a:schemeClr val="tx2"/>
                </a:solidFill>
                <a:latin typeface="+mj-lt"/>
              </a:rPr>
              <a:t>May</a:t>
            </a:r>
          </a:p>
        </p:txBody>
      </p:sp>
      <p:sp>
        <p:nvSpPr>
          <p:cNvPr id="46" name="TextBox 45">
            <a:extLst>
              <a:ext uri="{FF2B5EF4-FFF2-40B4-BE49-F238E27FC236}">
                <a16:creationId xmlns:a16="http://schemas.microsoft.com/office/drawing/2014/main" id="{B0D888E8-B804-45A8-A0EB-0533EC779914}"/>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Jun</a:t>
            </a:r>
          </a:p>
        </p:txBody>
      </p:sp>
      <p:sp>
        <p:nvSpPr>
          <p:cNvPr id="47" name="TextBox 46">
            <a:extLst>
              <a:ext uri="{FF2B5EF4-FFF2-40B4-BE49-F238E27FC236}">
                <a16:creationId xmlns:a16="http://schemas.microsoft.com/office/drawing/2014/main" id="{BF6C7480-D62B-4229-BE70-361E7489DEBE}"/>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Jul</a:t>
            </a:r>
          </a:p>
        </p:txBody>
      </p:sp>
      <p:sp>
        <p:nvSpPr>
          <p:cNvPr id="48" name="TextBox 47">
            <a:extLst>
              <a:ext uri="{FF2B5EF4-FFF2-40B4-BE49-F238E27FC236}">
                <a16:creationId xmlns:a16="http://schemas.microsoft.com/office/drawing/2014/main" id="{97146806-EE78-41DC-8C1C-B48D6F75C300}"/>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Aug</a:t>
            </a:r>
          </a:p>
        </p:txBody>
      </p:sp>
      <p:sp>
        <p:nvSpPr>
          <p:cNvPr id="49" name="TextBox 48">
            <a:extLst>
              <a:ext uri="{FF2B5EF4-FFF2-40B4-BE49-F238E27FC236}">
                <a16:creationId xmlns:a16="http://schemas.microsoft.com/office/drawing/2014/main" id="{82C0599C-B44E-418D-AC7E-31926CE30E27}"/>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Sep</a:t>
            </a:r>
          </a:p>
        </p:txBody>
      </p:sp>
      <p:sp>
        <p:nvSpPr>
          <p:cNvPr id="50" name="TextBox 49">
            <a:extLst>
              <a:ext uri="{FF2B5EF4-FFF2-40B4-BE49-F238E27FC236}">
                <a16:creationId xmlns:a16="http://schemas.microsoft.com/office/drawing/2014/main" id="{CD7CB546-DEBA-41B1-9A5D-934EC1BFF0F8}"/>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Oct</a:t>
            </a:r>
          </a:p>
        </p:txBody>
      </p:sp>
      <p:sp>
        <p:nvSpPr>
          <p:cNvPr id="51" name="TextBox 50">
            <a:extLst>
              <a:ext uri="{FF2B5EF4-FFF2-40B4-BE49-F238E27FC236}">
                <a16:creationId xmlns:a16="http://schemas.microsoft.com/office/drawing/2014/main" id="{354DBD43-A999-4507-81D6-8372BDB2608C}"/>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800">
                <a:solidFill>
                  <a:schemeClr val="tx2"/>
                </a:solidFill>
                <a:latin typeface="+mj-lt"/>
              </a:rPr>
              <a:t>Nov</a:t>
            </a:r>
          </a:p>
        </p:txBody>
      </p:sp>
      <p:sp>
        <p:nvSpPr>
          <p:cNvPr id="52" name="TextBox 51">
            <a:extLst>
              <a:ext uri="{FF2B5EF4-FFF2-40B4-BE49-F238E27FC236}">
                <a16:creationId xmlns:a16="http://schemas.microsoft.com/office/drawing/2014/main" id="{C3347527-421C-4E72-A790-6A1EE01676B2}"/>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Dec</a:t>
            </a:r>
          </a:p>
        </p:txBody>
      </p:sp>
      <p:cxnSp>
        <p:nvCxnSpPr>
          <p:cNvPr id="53" name="Straight Connector 52">
            <a:extLst>
              <a:ext uri="{FF2B5EF4-FFF2-40B4-BE49-F238E27FC236}">
                <a16:creationId xmlns:a16="http://schemas.microsoft.com/office/drawing/2014/main" id="{3570D141-697D-485F-9D13-AE482A29EE5D}"/>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817A2D3A-E2DD-4C14-8078-0D1AAA0FA886}"/>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8B009ACD-53E0-4826-BA4E-3B736824907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F652D74C-7A8A-4732-BA87-BDB8492D329D}"/>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F55D3189-49DF-4988-8395-9352C9EBABE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487F111B-08B2-47B2-8F23-EE53B8D5C29B}"/>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0F02B4AB-9FFE-4885-9BA4-E4236F30E62D}"/>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08E91FCA-832D-47CF-9921-C44E1F5561FE}"/>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6A2AE325-D84D-4088-AD82-B2ECCBB3FB2A}"/>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9C72A63D-0F1F-4461-8183-2D45CBCE1E7E}"/>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D3E501A0-0865-4901-912A-2CEC596AB6E5}"/>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1F7B16AA-6363-41BB-B372-C017033BE424}"/>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3512993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3" pos="3161" userDrawn="1">
          <p15:clr>
            <a:srgbClr val="A4A3A4"/>
          </p15:clr>
        </p15:guide>
        <p15:guide id="34" pos="3348" userDrawn="1">
          <p15:clr>
            <a:srgbClr val="A4A3A4"/>
          </p15:clr>
        </p15:guide>
        <p15:guide id="35" pos="3754" userDrawn="1">
          <p15:clr>
            <a:srgbClr val="A4A3A4"/>
          </p15:clr>
        </p15:guide>
        <p15:guide id="36" pos="3931" userDrawn="1">
          <p15:clr>
            <a:srgbClr val="A4A3A4"/>
          </p15:clr>
        </p15:guide>
        <p15:guide id="37" pos="4342" userDrawn="1">
          <p15:clr>
            <a:srgbClr val="A4A3A4"/>
          </p15:clr>
        </p15:guide>
        <p15:guide id="38" pos="4531" userDrawn="1">
          <p15:clr>
            <a:srgbClr val="A4A3A4"/>
          </p15:clr>
        </p15:guide>
        <p15:guide id="39" orient="horz" pos="2387" userDrawn="1">
          <p15:clr>
            <a:srgbClr val="FBAE40"/>
          </p15:clr>
        </p15:guide>
        <p15:guide id="40" orient="horz" pos="2750" userDrawn="1">
          <p15:clr>
            <a:srgbClr val="FBAE4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p:cSld name="11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p:nvSpPr>
        <p:spPr>
          <a:xfrm flipH="1">
            <a:off x="584200"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1</a:t>
            </a:r>
          </a:p>
        </p:txBody>
      </p:sp>
      <p:sp>
        <p:nvSpPr>
          <p:cNvPr id="5" name="TextBox 4">
            <a:extLst>
              <a:ext uri="{FF2B5EF4-FFF2-40B4-BE49-F238E27FC236}">
                <a16:creationId xmlns:a16="http://schemas.microsoft.com/office/drawing/2014/main" id="{4D68F0A3-9593-8B46-BA55-A0F722402788}"/>
              </a:ext>
            </a:extLst>
          </p:cNvPr>
          <p:cNvSpPr txBox="1"/>
          <p:nvPr/>
        </p:nvSpPr>
        <p:spPr>
          <a:xfrm flipH="1">
            <a:off x="2470150"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2</a:t>
            </a:r>
          </a:p>
        </p:txBody>
      </p:sp>
      <p:sp>
        <p:nvSpPr>
          <p:cNvPr id="6" name="TextBox 5">
            <a:extLst>
              <a:ext uri="{FF2B5EF4-FFF2-40B4-BE49-F238E27FC236}">
                <a16:creationId xmlns:a16="http://schemas.microsoft.com/office/drawing/2014/main" id="{E5945E50-A071-0142-989D-F328676D8802}"/>
              </a:ext>
            </a:extLst>
          </p:cNvPr>
          <p:cNvSpPr txBox="1"/>
          <p:nvPr/>
        </p:nvSpPr>
        <p:spPr>
          <a:xfrm flipH="1">
            <a:off x="4367808"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3</a:t>
            </a:r>
          </a:p>
        </p:txBody>
      </p:sp>
      <p:sp>
        <p:nvSpPr>
          <p:cNvPr id="7" name="TextBox 6">
            <a:extLst>
              <a:ext uri="{FF2B5EF4-FFF2-40B4-BE49-F238E27FC236}">
                <a16:creationId xmlns:a16="http://schemas.microsoft.com/office/drawing/2014/main" id="{2F614F22-4D74-7342-860E-4B18A66D7E4D}"/>
              </a:ext>
            </a:extLst>
          </p:cNvPr>
          <p:cNvSpPr txBox="1"/>
          <p:nvPr/>
        </p:nvSpPr>
        <p:spPr>
          <a:xfrm flipH="1">
            <a:off x="6240016"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4</a:t>
            </a:r>
          </a:p>
        </p:txBody>
      </p:sp>
      <p:sp>
        <p:nvSpPr>
          <p:cNvPr id="8" name="TextBox 7">
            <a:extLst>
              <a:ext uri="{FF2B5EF4-FFF2-40B4-BE49-F238E27FC236}">
                <a16:creationId xmlns:a16="http://schemas.microsoft.com/office/drawing/2014/main" id="{9CFA38B9-D596-324E-B56C-86272052ED71}"/>
              </a:ext>
            </a:extLst>
          </p:cNvPr>
          <p:cNvSpPr txBox="1"/>
          <p:nvPr/>
        </p:nvSpPr>
        <p:spPr>
          <a:xfrm flipH="1">
            <a:off x="8127999" y="1436688"/>
            <a:ext cx="1592262" cy="581025"/>
          </a:xfrm>
          <a:prstGeom prst="rect">
            <a:avLst/>
          </a:prstGeom>
          <a:noFill/>
        </p:spPr>
        <p:txBody>
          <a:bodyPr wrap="square" lIns="90000" tIns="0" rIns="0" bIns="0" rtlCol="0" anchor="ctr">
            <a:noAutofit/>
          </a:bodyPr>
          <a:lstStyle/>
          <a:p>
            <a:pPr algn="l"/>
            <a:r>
              <a:rPr lang="en-US" sz="2000">
                <a:solidFill>
                  <a:schemeClr val="tx2"/>
                </a:solidFill>
                <a:latin typeface="+mj-lt"/>
              </a:rPr>
              <a:t>Week 5</a:t>
            </a:r>
          </a:p>
        </p:txBody>
      </p:sp>
      <p:sp>
        <p:nvSpPr>
          <p:cNvPr id="9" name="TextBox 8">
            <a:extLst>
              <a:ext uri="{FF2B5EF4-FFF2-40B4-BE49-F238E27FC236}">
                <a16:creationId xmlns:a16="http://schemas.microsoft.com/office/drawing/2014/main" id="{389AA766-019D-D747-8BF8-A6BB5F9B0D2A}"/>
              </a:ext>
            </a:extLst>
          </p:cNvPr>
          <p:cNvSpPr txBox="1"/>
          <p:nvPr/>
        </p:nvSpPr>
        <p:spPr>
          <a:xfrm flipH="1">
            <a:off x="10013950"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6</a:t>
            </a:r>
          </a:p>
        </p:txBody>
      </p:sp>
      <p:sp>
        <p:nvSpPr>
          <p:cNvPr id="10" name="TextBox 9">
            <a:extLst>
              <a:ext uri="{FF2B5EF4-FFF2-40B4-BE49-F238E27FC236}">
                <a16:creationId xmlns:a16="http://schemas.microsoft.com/office/drawing/2014/main" id="{FC53D296-5303-4A40-AC03-A80B718ABEE0}"/>
              </a:ext>
            </a:extLst>
          </p:cNvPr>
          <p:cNvSpPr txBox="1"/>
          <p:nvPr/>
        </p:nvSpPr>
        <p:spPr>
          <a:xfrm flipH="1">
            <a:off x="584200"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7</a:t>
            </a:r>
          </a:p>
        </p:txBody>
      </p:sp>
      <p:sp>
        <p:nvSpPr>
          <p:cNvPr id="11" name="TextBox 10">
            <a:extLst>
              <a:ext uri="{FF2B5EF4-FFF2-40B4-BE49-F238E27FC236}">
                <a16:creationId xmlns:a16="http://schemas.microsoft.com/office/drawing/2014/main" id="{28091C67-5938-734E-B7A2-BD95A68B67E6}"/>
              </a:ext>
            </a:extLst>
          </p:cNvPr>
          <p:cNvSpPr txBox="1"/>
          <p:nvPr/>
        </p:nvSpPr>
        <p:spPr>
          <a:xfrm flipH="1">
            <a:off x="2470150"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8</a:t>
            </a:r>
          </a:p>
        </p:txBody>
      </p:sp>
      <p:sp>
        <p:nvSpPr>
          <p:cNvPr id="12" name="TextBox 11">
            <a:extLst>
              <a:ext uri="{FF2B5EF4-FFF2-40B4-BE49-F238E27FC236}">
                <a16:creationId xmlns:a16="http://schemas.microsoft.com/office/drawing/2014/main" id="{F6E67942-3EF0-2141-89C0-47BA2F77054B}"/>
              </a:ext>
            </a:extLst>
          </p:cNvPr>
          <p:cNvSpPr txBox="1"/>
          <p:nvPr/>
        </p:nvSpPr>
        <p:spPr>
          <a:xfrm flipH="1">
            <a:off x="4367808"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9</a:t>
            </a:r>
          </a:p>
        </p:txBody>
      </p:sp>
      <p:sp>
        <p:nvSpPr>
          <p:cNvPr id="13" name="TextBox 12">
            <a:extLst>
              <a:ext uri="{FF2B5EF4-FFF2-40B4-BE49-F238E27FC236}">
                <a16:creationId xmlns:a16="http://schemas.microsoft.com/office/drawing/2014/main" id="{76066549-A02E-E44F-96D7-F0B171B059E3}"/>
              </a:ext>
            </a:extLst>
          </p:cNvPr>
          <p:cNvSpPr txBox="1"/>
          <p:nvPr/>
        </p:nvSpPr>
        <p:spPr>
          <a:xfrm flipH="1">
            <a:off x="6240016"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10</a:t>
            </a:r>
          </a:p>
        </p:txBody>
      </p:sp>
      <p:sp>
        <p:nvSpPr>
          <p:cNvPr id="14" name="TextBox 13">
            <a:extLst>
              <a:ext uri="{FF2B5EF4-FFF2-40B4-BE49-F238E27FC236}">
                <a16:creationId xmlns:a16="http://schemas.microsoft.com/office/drawing/2014/main" id="{898C6871-7F8D-4545-9CE1-97DF89587969}"/>
              </a:ext>
            </a:extLst>
          </p:cNvPr>
          <p:cNvSpPr txBox="1"/>
          <p:nvPr/>
        </p:nvSpPr>
        <p:spPr>
          <a:xfrm flipH="1">
            <a:off x="8127999" y="3789363"/>
            <a:ext cx="1592262" cy="581025"/>
          </a:xfrm>
          <a:prstGeom prst="rect">
            <a:avLst/>
          </a:prstGeom>
          <a:noFill/>
        </p:spPr>
        <p:txBody>
          <a:bodyPr wrap="square" lIns="90000" tIns="0" rIns="0" bIns="0" rtlCol="0" anchor="ctr">
            <a:noAutofit/>
          </a:bodyPr>
          <a:lstStyle/>
          <a:p>
            <a:pPr algn="l"/>
            <a:r>
              <a:rPr lang="en-US" sz="2000">
                <a:solidFill>
                  <a:schemeClr val="tx2"/>
                </a:solidFill>
                <a:latin typeface="+mj-lt"/>
              </a:rPr>
              <a:t>Week 11</a:t>
            </a:r>
          </a:p>
        </p:txBody>
      </p:sp>
      <p:sp>
        <p:nvSpPr>
          <p:cNvPr id="15" name="TextBox 14">
            <a:extLst>
              <a:ext uri="{FF2B5EF4-FFF2-40B4-BE49-F238E27FC236}">
                <a16:creationId xmlns:a16="http://schemas.microsoft.com/office/drawing/2014/main" id="{0BCD1BBA-EDFD-9E48-8219-788B491881B6}"/>
              </a:ext>
            </a:extLst>
          </p:cNvPr>
          <p:cNvSpPr txBox="1"/>
          <p:nvPr/>
        </p:nvSpPr>
        <p:spPr>
          <a:xfrm flipH="1">
            <a:off x="10013950"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3012FAB7-48A9-4F48-B551-BE557F5B205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1</a:t>
            </a:r>
          </a:p>
        </p:txBody>
      </p:sp>
      <p:sp>
        <p:nvSpPr>
          <p:cNvPr id="42" name="TextBox 41">
            <a:extLst>
              <a:ext uri="{FF2B5EF4-FFF2-40B4-BE49-F238E27FC236}">
                <a16:creationId xmlns:a16="http://schemas.microsoft.com/office/drawing/2014/main" id="{60952F9D-9BBB-456F-AD3E-A0F67B4A0495}"/>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2</a:t>
            </a:r>
          </a:p>
        </p:txBody>
      </p:sp>
      <p:sp>
        <p:nvSpPr>
          <p:cNvPr id="43" name="TextBox 42">
            <a:extLst>
              <a:ext uri="{FF2B5EF4-FFF2-40B4-BE49-F238E27FC236}">
                <a16:creationId xmlns:a16="http://schemas.microsoft.com/office/drawing/2014/main" id="{63866EA3-1E01-4B58-BF4D-8C948F3EB346}"/>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3</a:t>
            </a:r>
          </a:p>
        </p:txBody>
      </p:sp>
      <p:sp>
        <p:nvSpPr>
          <p:cNvPr id="44" name="TextBox 43">
            <a:extLst>
              <a:ext uri="{FF2B5EF4-FFF2-40B4-BE49-F238E27FC236}">
                <a16:creationId xmlns:a16="http://schemas.microsoft.com/office/drawing/2014/main" id="{DB6C93C0-CCB9-4A0D-A1E5-FBA92A5701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4</a:t>
            </a:r>
          </a:p>
        </p:txBody>
      </p:sp>
      <p:sp>
        <p:nvSpPr>
          <p:cNvPr id="45" name="TextBox 44">
            <a:extLst>
              <a:ext uri="{FF2B5EF4-FFF2-40B4-BE49-F238E27FC236}">
                <a16:creationId xmlns:a16="http://schemas.microsoft.com/office/drawing/2014/main" id="{61AD988E-8071-44CC-93AC-53BCF1529DEA}"/>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000">
                <a:solidFill>
                  <a:schemeClr val="tx2"/>
                </a:solidFill>
                <a:latin typeface="+mj-lt"/>
              </a:rPr>
              <a:t>Week 5</a:t>
            </a:r>
          </a:p>
        </p:txBody>
      </p:sp>
      <p:sp>
        <p:nvSpPr>
          <p:cNvPr id="46" name="TextBox 45">
            <a:extLst>
              <a:ext uri="{FF2B5EF4-FFF2-40B4-BE49-F238E27FC236}">
                <a16:creationId xmlns:a16="http://schemas.microsoft.com/office/drawing/2014/main" id="{90688599-4B38-4ADE-ABB4-FF51460A3BB3}"/>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6</a:t>
            </a:r>
          </a:p>
        </p:txBody>
      </p:sp>
      <p:sp>
        <p:nvSpPr>
          <p:cNvPr id="47" name="TextBox 46">
            <a:extLst>
              <a:ext uri="{FF2B5EF4-FFF2-40B4-BE49-F238E27FC236}">
                <a16:creationId xmlns:a16="http://schemas.microsoft.com/office/drawing/2014/main" id="{385F03E8-7DA2-4CEF-ADEC-F0F53163C047}"/>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7</a:t>
            </a:r>
          </a:p>
        </p:txBody>
      </p:sp>
      <p:sp>
        <p:nvSpPr>
          <p:cNvPr id="48" name="TextBox 47">
            <a:extLst>
              <a:ext uri="{FF2B5EF4-FFF2-40B4-BE49-F238E27FC236}">
                <a16:creationId xmlns:a16="http://schemas.microsoft.com/office/drawing/2014/main" id="{ABB5FD1D-2409-4B48-8967-E999EBB300DF}"/>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8</a:t>
            </a:r>
          </a:p>
        </p:txBody>
      </p:sp>
      <p:sp>
        <p:nvSpPr>
          <p:cNvPr id="49" name="TextBox 48">
            <a:extLst>
              <a:ext uri="{FF2B5EF4-FFF2-40B4-BE49-F238E27FC236}">
                <a16:creationId xmlns:a16="http://schemas.microsoft.com/office/drawing/2014/main" id="{5C93CBC9-D93E-4A63-B597-3A54EBD15BFF}"/>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9</a:t>
            </a:r>
          </a:p>
        </p:txBody>
      </p:sp>
      <p:sp>
        <p:nvSpPr>
          <p:cNvPr id="50" name="TextBox 49">
            <a:extLst>
              <a:ext uri="{FF2B5EF4-FFF2-40B4-BE49-F238E27FC236}">
                <a16:creationId xmlns:a16="http://schemas.microsoft.com/office/drawing/2014/main" id="{A48EC1D7-4877-46B3-A168-1DBDCB019E7E}"/>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10</a:t>
            </a:r>
          </a:p>
        </p:txBody>
      </p:sp>
      <p:sp>
        <p:nvSpPr>
          <p:cNvPr id="51" name="TextBox 50">
            <a:extLst>
              <a:ext uri="{FF2B5EF4-FFF2-40B4-BE49-F238E27FC236}">
                <a16:creationId xmlns:a16="http://schemas.microsoft.com/office/drawing/2014/main" id="{8CBB281E-662F-4453-9F7E-B185CDEC9C73}"/>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000">
                <a:solidFill>
                  <a:schemeClr val="tx2"/>
                </a:solidFill>
                <a:latin typeface="+mj-lt"/>
              </a:rPr>
              <a:t>Week 11</a:t>
            </a:r>
          </a:p>
        </p:txBody>
      </p:sp>
      <p:sp>
        <p:nvSpPr>
          <p:cNvPr id="52" name="TextBox 51">
            <a:extLst>
              <a:ext uri="{FF2B5EF4-FFF2-40B4-BE49-F238E27FC236}">
                <a16:creationId xmlns:a16="http://schemas.microsoft.com/office/drawing/2014/main" id="{9FE266AC-8E31-4E4D-A4AC-98DC30F7C343}"/>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12</a:t>
            </a:r>
          </a:p>
        </p:txBody>
      </p:sp>
      <p:cxnSp>
        <p:nvCxnSpPr>
          <p:cNvPr id="53" name="Straight Connector 52">
            <a:extLst>
              <a:ext uri="{FF2B5EF4-FFF2-40B4-BE49-F238E27FC236}">
                <a16:creationId xmlns:a16="http://schemas.microsoft.com/office/drawing/2014/main" id="{6B353F4C-4927-4AB7-BEB8-50CC7967779E}"/>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B0DA86C5-FCF6-4E84-A2CA-FEDEAF87A7D7}"/>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CF5703DA-0FA4-41CC-8E41-9096B747AFAF}"/>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E1579A34-00B8-43DA-B134-96342768E052}"/>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B545C99E-3F34-4A3D-B632-5FCC7A811DC5}"/>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C2646A82-B2C7-4A19-A572-3006190CA1EC}"/>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E9244A8A-2DA3-4FFC-A270-970EF217BB88}"/>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37A4287F-F24B-4CF6-829B-0F98F7038BC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0D5457E2-8E77-4AAB-81EC-9876AD548BFD}"/>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6E4B2A77-B6CD-4EB9-AA5F-3C45DB071D19}"/>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CEC54292-9749-439C-BE46-0F7D83E1D8F7}"/>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C290ED56-6CD2-489F-8DC5-C8AAE00C2C8D}"/>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0355433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3" pos="3161" userDrawn="1">
          <p15:clr>
            <a:srgbClr val="A4A3A4"/>
          </p15:clr>
        </p15:guide>
        <p15:guide id="34" pos="3348" userDrawn="1">
          <p15:clr>
            <a:srgbClr val="A4A3A4"/>
          </p15:clr>
        </p15:guide>
        <p15:guide id="35" pos="3754" userDrawn="1">
          <p15:clr>
            <a:srgbClr val="A4A3A4"/>
          </p15:clr>
        </p15:guide>
        <p15:guide id="36" pos="3931" userDrawn="1">
          <p15:clr>
            <a:srgbClr val="A4A3A4"/>
          </p15:clr>
        </p15:guide>
        <p15:guide id="37" pos="4342" userDrawn="1">
          <p15:clr>
            <a:srgbClr val="A4A3A4"/>
          </p15:clr>
        </p15:guide>
        <p15:guide id="38" pos="4531" userDrawn="1">
          <p15:clr>
            <a:srgbClr val="A4A3A4"/>
          </p15:clr>
        </p15:guide>
        <p15:guide id="39" orient="horz" pos="2387" userDrawn="1">
          <p15:clr>
            <a:srgbClr val="FBAE40"/>
          </p15:clr>
        </p15:guide>
        <p15:guide id="40" orient="horz" pos="2750" userDrawn="1">
          <p15:clr>
            <a:srgbClr val="FBAE4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p:cSld name="13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p:nvCxnSpPr>
        <p:spPr>
          <a:xfrm>
            <a:off x="24701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cxnSp>
        <p:nvCxnSpPr>
          <p:cNvPr id="52" name="Straight Connector 51">
            <a:extLst>
              <a:ext uri="{FF2B5EF4-FFF2-40B4-BE49-F238E27FC236}">
                <a16:creationId xmlns:a16="http://schemas.microsoft.com/office/drawing/2014/main" id="{445470D3-5A7F-441B-B483-BA9002BBAC17}"/>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8BBA94EB-D0F7-44D4-8C80-DCBD91060C10}"/>
              </a:ext>
            </a:extLst>
          </p:cNvPr>
          <p:cNvCxnSpPr>
            <a:cxnSpLocks/>
          </p:cNvCxnSpPr>
          <p:nvPr userDrawn="1"/>
        </p:nvCxnSpPr>
        <p:spPr>
          <a:xfrm>
            <a:off x="24701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83F95B6F-49B4-42EF-AC7D-97C92C744B07}"/>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5D6C3760-EE85-4E34-902B-6BF15ABBAD3E}"/>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632EA68A-6FB6-4612-932B-A94FB5BDA35F}"/>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D023F817-BE9F-4DAB-BAFE-E38B5D3F2456}"/>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74E1F77B-2E16-4EB0-9C8D-24AA87E68E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07A3ADBC-5ECD-432B-8E7F-CDEA9ACC2381}"/>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A6C0CAB0-6961-416F-8B05-6AD6E5378A6E}"/>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28AE64DC-12AD-4050-A360-2BFD7AC8302B}"/>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9EDD9808-A243-4266-9857-0884AF9145AD}"/>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7EAE1FF8-11DC-4DF3-AC92-FAC50E6B7F3A}"/>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0091622"/>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3" pos="3754" userDrawn="1">
          <p15:clr>
            <a:srgbClr val="A4A3A4"/>
          </p15:clr>
        </p15:guide>
        <p15:guide id="34" pos="3931" userDrawn="1">
          <p15:clr>
            <a:srgbClr val="A4A3A4"/>
          </p15:clr>
        </p15:guide>
        <p15:guide id="35" orient="horz" pos="2387" userDrawn="1">
          <p15:clr>
            <a:srgbClr val="FBAE40"/>
          </p15:clr>
        </p15:guide>
        <p15:guide id="36" orient="horz" pos="2750" userDrawn="1">
          <p15:clr>
            <a:srgbClr val="FBAE4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p:cSld name="12_Header Line 12 Months">
    <p:bg>
      <p:bgPr>
        <a:solidFill>
          <a:schemeClr val="tx2"/>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accent3"/>
                </a:solidFill>
              </a:defRPr>
            </a:lvl1pPr>
          </a:lstStyle>
          <a:p>
            <a:r>
              <a:rPr lang="en-US"/>
              <a:t>Click to edit Master title style</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p:nvCxnSpPr>
        <p:spPr>
          <a:xfrm>
            <a:off x="58420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p:nvCxnSpPr>
        <p:spPr>
          <a:xfrm>
            <a:off x="24701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p:nvCxnSpPr>
        <p:spPr>
          <a:xfrm>
            <a:off x="4364037" y="2015240"/>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p:nvCxnSpPr>
        <p:spPr>
          <a:xfrm>
            <a:off x="6240463"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p:nvCxnSpPr>
        <p:spPr>
          <a:xfrm>
            <a:off x="8124825"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p:nvCxnSpPr>
        <p:spPr>
          <a:xfrm>
            <a:off x="100139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p:nvCxnSpPr>
        <p:spPr>
          <a:xfrm>
            <a:off x="5842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p:nvCxnSpPr>
        <p:spPr>
          <a:xfrm>
            <a:off x="24956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p:nvCxnSpPr>
        <p:spPr>
          <a:xfrm>
            <a:off x="4364037" y="4362631"/>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p:nvCxnSpPr>
        <p:spPr>
          <a:xfrm>
            <a:off x="6240463"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p:nvCxnSpPr>
        <p:spPr>
          <a:xfrm>
            <a:off x="8124825"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p:nvCxnSpPr>
        <p:spPr>
          <a:xfrm>
            <a:off x="1001395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cxnSp>
        <p:nvCxnSpPr>
          <p:cNvPr id="52" name="Straight Connector 51">
            <a:extLst>
              <a:ext uri="{FF2B5EF4-FFF2-40B4-BE49-F238E27FC236}">
                <a16:creationId xmlns:a16="http://schemas.microsoft.com/office/drawing/2014/main" id="{333C567F-2BE6-452F-9161-A19999A8BEE3}"/>
              </a:ext>
            </a:extLst>
          </p:cNvPr>
          <p:cNvCxnSpPr>
            <a:cxnSpLocks/>
          </p:cNvCxnSpPr>
          <p:nvPr userDrawn="1"/>
        </p:nvCxnSpPr>
        <p:spPr>
          <a:xfrm>
            <a:off x="58420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6816001F-8349-4996-93F6-666170A7A3D2}"/>
              </a:ext>
            </a:extLst>
          </p:cNvPr>
          <p:cNvCxnSpPr>
            <a:cxnSpLocks/>
          </p:cNvCxnSpPr>
          <p:nvPr userDrawn="1"/>
        </p:nvCxnSpPr>
        <p:spPr>
          <a:xfrm>
            <a:off x="24701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D8615303-D0B0-4DDE-A7EF-DF953C9C019A}"/>
              </a:ext>
            </a:extLst>
          </p:cNvPr>
          <p:cNvCxnSpPr>
            <a:cxnSpLocks/>
          </p:cNvCxnSpPr>
          <p:nvPr userDrawn="1"/>
        </p:nvCxnSpPr>
        <p:spPr>
          <a:xfrm>
            <a:off x="4364037" y="2015240"/>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7C953F94-1BF9-4BDF-8F31-3C76B239407B}"/>
              </a:ext>
            </a:extLst>
          </p:cNvPr>
          <p:cNvCxnSpPr>
            <a:cxnSpLocks/>
          </p:cNvCxnSpPr>
          <p:nvPr userDrawn="1"/>
        </p:nvCxnSpPr>
        <p:spPr>
          <a:xfrm>
            <a:off x="6240463"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F740F7A0-8FF2-4650-919C-D9C10C7C5A9F}"/>
              </a:ext>
            </a:extLst>
          </p:cNvPr>
          <p:cNvCxnSpPr>
            <a:cxnSpLocks/>
          </p:cNvCxnSpPr>
          <p:nvPr userDrawn="1"/>
        </p:nvCxnSpPr>
        <p:spPr>
          <a:xfrm>
            <a:off x="8124825"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1C043044-6EED-439F-8E35-1E0A05E9149C}"/>
              </a:ext>
            </a:extLst>
          </p:cNvPr>
          <p:cNvCxnSpPr>
            <a:cxnSpLocks/>
          </p:cNvCxnSpPr>
          <p:nvPr userDrawn="1"/>
        </p:nvCxnSpPr>
        <p:spPr>
          <a:xfrm>
            <a:off x="100139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8795F3B3-AFB4-4C47-8DDB-B7A75E2FB38B}"/>
              </a:ext>
            </a:extLst>
          </p:cNvPr>
          <p:cNvCxnSpPr>
            <a:cxnSpLocks/>
          </p:cNvCxnSpPr>
          <p:nvPr userDrawn="1"/>
        </p:nvCxnSpPr>
        <p:spPr>
          <a:xfrm>
            <a:off x="5842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CF5B229E-283C-462C-9128-93ED6EEB7518}"/>
              </a:ext>
            </a:extLst>
          </p:cNvPr>
          <p:cNvCxnSpPr>
            <a:cxnSpLocks/>
          </p:cNvCxnSpPr>
          <p:nvPr userDrawn="1"/>
        </p:nvCxnSpPr>
        <p:spPr>
          <a:xfrm>
            <a:off x="24956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62F71396-347C-423E-B333-86C5E42DFC4C}"/>
              </a:ext>
            </a:extLst>
          </p:cNvPr>
          <p:cNvCxnSpPr>
            <a:cxnSpLocks/>
          </p:cNvCxnSpPr>
          <p:nvPr userDrawn="1"/>
        </p:nvCxnSpPr>
        <p:spPr>
          <a:xfrm>
            <a:off x="4364037" y="4362631"/>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BDADEB4F-6910-4095-9374-8EE659202DFB}"/>
              </a:ext>
            </a:extLst>
          </p:cNvPr>
          <p:cNvCxnSpPr>
            <a:cxnSpLocks/>
          </p:cNvCxnSpPr>
          <p:nvPr userDrawn="1"/>
        </p:nvCxnSpPr>
        <p:spPr>
          <a:xfrm>
            <a:off x="6240463"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F3967F52-43DF-4B9B-9ADA-6862816ACF45}"/>
              </a:ext>
            </a:extLst>
          </p:cNvPr>
          <p:cNvCxnSpPr>
            <a:cxnSpLocks/>
          </p:cNvCxnSpPr>
          <p:nvPr userDrawn="1"/>
        </p:nvCxnSpPr>
        <p:spPr>
          <a:xfrm>
            <a:off x="8124825"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DE8C85F2-6CE3-49BC-96EC-C341EB96A561}"/>
              </a:ext>
            </a:extLst>
          </p:cNvPr>
          <p:cNvCxnSpPr>
            <a:cxnSpLocks/>
          </p:cNvCxnSpPr>
          <p:nvPr userDrawn="1"/>
        </p:nvCxnSpPr>
        <p:spPr>
          <a:xfrm>
            <a:off x="1001395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21376882"/>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3" pos="3754" userDrawn="1">
          <p15:clr>
            <a:srgbClr val="A4A3A4"/>
          </p15:clr>
        </p15:guide>
        <p15:guide id="34" pos="3931" userDrawn="1">
          <p15:clr>
            <a:srgbClr val="A4A3A4"/>
          </p15:clr>
        </p15:guide>
        <p15:guide id="35" orient="horz" pos="2387" userDrawn="1">
          <p15:clr>
            <a:srgbClr val="FBAE40"/>
          </p15:clr>
        </p15:guide>
        <p15:guide id="36" orient="horz" pos="2750" userDrawn="1">
          <p15:clr>
            <a:srgbClr val="FBAE4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p:cSld name="14_Header Line 12 Months">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E9C8D47-3F89-2440-BD17-30886A5B991A}"/>
              </a:ext>
            </a:extLst>
          </p:cNvPr>
          <p:cNvSpPr/>
          <p:nvPr/>
        </p:nvSpPr>
        <p:spPr bwMode="auto">
          <a:xfrm>
            <a:off x="0"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3477325" cy="1107996"/>
          </a:xfrm>
        </p:spPr>
        <p:txBody>
          <a:bodyPr wrap="square">
            <a:spAutoFit/>
          </a:bodyPr>
          <a:lstStyle>
            <a:lvl1pPr>
              <a:defRPr>
                <a:solidFill>
                  <a:schemeClr val="accent3"/>
                </a:solidFill>
              </a:defRPr>
            </a:lvl1pPr>
          </a:lstStyle>
          <a:p>
            <a:r>
              <a:rPr lang="en-US"/>
              <a:t>Click to edit Master title style</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32" name="Straight Connector 31">
            <a:extLst>
              <a:ext uri="{FF2B5EF4-FFF2-40B4-BE49-F238E27FC236}">
                <a16:creationId xmlns:a16="http://schemas.microsoft.com/office/drawing/2014/main" id="{93971A8C-E65D-6B49-ADA2-293469DDD7BC}"/>
              </a:ext>
            </a:extLst>
          </p:cNvPr>
          <p:cNvCxnSpPr>
            <a:cxnSpLocks/>
          </p:cNvCxnSpPr>
          <p:nvPr/>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 name="Text Placeholder 4">
            <a:extLst>
              <a:ext uri="{FF2B5EF4-FFF2-40B4-BE49-F238E27FC236}">
                <a16:creationId xmlns:a16="http://schemas.microsoft.com/office/drawing/2014/main" id="{C0CD7CCE-7A0A-2445-87E0-A18FB3B723C6}"/>
              </a:ext>
            </a:extLst>
          </p:cNvPr>
          <p:cNvSpPr>
            <a:spLocks noGrp="1"/>
          </p:cNvSpPr>
          <p:nvPr>
            <p:ph type="body" sz="quarter" idx="34"/>
          </p:nvPr>
        </p:nvSpPr>
        <p:spPr>
          <a:xfrm>
            <a:off x="584200" y="2017713"/>
            <a:ext cx="3481388" cy="430887"/>
          </a:xfrm>
        </p:spPr>
        <p:txBody>
          <a:bodyPr/>
          <a:lstStyle>
            <a:lvl1pPr marL="0" indent="0">
              <a:buNone/>
              <a:defRPr>
                <a:solidFill>
                  <a:schemeClr val="bg1"/>
                </a:solidFill>
              </a:defRPr>
            </a:lvl1pPr>
          </a:lstStyle>
          <a:p>
            <a:pPr lvl="0"/>
            <a:r>
              <a:rPr lang="en-US"/>
              <a:t>Click to edit Master text styles</a:t>
            </a:r>
          </a:p>
        </p:txBody>
      </p:sp>
      <p:sp>
        <p:nvSpPr>
          <p:cNvPr id="23" name="Rectangle 22">
            <a:extLst>
              <a:ext uri="{FF2B5EF4-FFF2-40B4-BE49-F238E27FC236}">
                <a16:creationId xmlns:a16="http://schemas.microsoft.com/office/drawing/2014/main" id="{5EEFDFAC-A107-45C6-8D81-57E972C57B4D}"/>
              </a:ext>
            </a:extLst>
          </p:cNvPr>
          <p:cNvSpPr/>
          <p:nvPr userDrawn="1"/>
        </p:nvSpPr>
        <p:spPr bwMode="auto">
          <a:xfrm>
            <a:off x="0"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cxnSp>
        <p:nvCxnSpPr>
          <p:cNvPr id="24" name="Straight Connector 23">
            <a:extLst>
              <a:ext uri="{FF2B5EF4-FFF2-40B4-BE49-F238E27FC236}">
                <a16:creationId xmlns:a16="http://schemas.microsoft.com/office/drawing/2014/main" id="{BF0647EC-6D6A-4694-8B41-9E15FD1C0154}"/>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6742759-512E-4D47-B843-885E57884660}"/>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9117C80D-47BA-4954-BE2D-6E8329A7C1E5}"/>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8B21695A-414D-4076-BEDA-3166E7787411}"/>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2168C7B6-93DA-47A9-A95B-5C162E4DDC32}"/>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F641C03-2B1A-4F8E-B1AB-4D47FB5C4874}"/>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3637326"/>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3" pos="3754" userDrawn="1">
          <p15:clr>
            <a:srgbClr val="A4A3A4"/>
          </p15:clr>
        </p15:guide>
        <p15:guide id="34" pos="3931" userDrawn="1">
          <p15:clr>
            <a:srgbClr val="A4A3A4"/>
          </p15:clr>
        </p15:guide>
        <p15:guide id="35" orient="horz" pos="2387" userDrawn="1">
          <p15:clr>
            <a:srgbClr val="FBAE40"/>
          </p15:clr>
        </p15:guide>
        <p15:guide id="36" orient="horz" pos="2750" userDrawn="1">
          <p15:clr>
            <a:srgbClr val="FBAE4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Box 6">
            <a:extLst>
              <a:ext uri="{FF2B5EF4-FFF2-40B4-BE49-F238E27FC236}">
                <a16:creationId xmlns:a16="http://schemas.microsoft.com/office/drawing/2014/main" id="{9796CBC8-9B85-4CB1-B295-F14F73D43E9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68011329"/>
      </p:ext>
    </p:extLst>
  </p:cSld>
  <p:clrMapOvr>
    <a:masterClrMapping/>
  </p:clrMapOvr>
  <p:transition>
    <p:fade/>
  </p:transition>
  <p:extLst>
    <p:ext uri="{DCECCB84-F9BA-43D5-87BE-67443E8EF086}">
      <p15:sldGuideLst xmlns:p15="http://schemas.microsoft.com/office/powerpoint/2012/main">
        <p15:guide id="7" orient="horz" pos="1968">
          <p15:clr>
            <a:srgbClr val="5ACBF0"/>
          </p15:clr>
        </p15:guide>
        <p15:guide id="8" orient="horz" pos="2226">
          <p15:clr>
            <a:srgbClr val="5ACBF0"/>
          </p15:clr>
        </p15:guide>
        <p15:guide id="11" pos="2993">
          <p15:clr>
            <a:srgbClr val="5ACBF0"/>
          </p15:clr>
        </p15:guide>
        <p15:guide id="12" pos="3543">
          <p15:clr>
            <a:srgbClr val="A4A3A4"/>
          </p15:clr>
        </p15:guide>
        <p15:guide id="13" pos="3360" userDrawn="1">
          <p15:clr>
            <a:srgbClr val="5ACBF0"/>
          </p15:clr>
        </p15:guide>
        <p15:guide id="14" pos="3729" userDrawn="1">
          <p15:clr>
            <a:srgbClr val="C35EA4"/>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6" name="TextBox 5">
            <a:extLst>
              <a:ext uri="{FF2B5EF4-FFF2-40B4-BE49-F238E27FC236}">
                <a16:creationId xmlns:a16="http://schemas.microsoft.com/office/drawing/2014/main" id="{81082044-A541-44CF-AD29-E3A8865B0E34}"/>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67643643"/>
      </p:ext>
    </p:extLst>
  </p:cSld>
  <p:clrMapOvr>
    <a:masterClrMapping/>
  </p:clrMapOvr>
  <p:transition>
    <p:fade/>
  </p:transition>
  <p:extLst>
    <p:ext uri="{DCECCB84-F9BA-43D5-87BE-67443E8EF086}">
      <p15:sldGuideLst xmlns:p15="http://schemas.microsoft.com/office/powerpoint/2012/main">
        <p15:guide id="6" pos="2991">
          <p15:clr>
            <a:srgbClr val="5ACBF0"/>
          </p15:clr>
        </p15:guide>
        <p15:guide id="8" pos="3544">
          <p15:clr>
            <a:srgbClr val="A4A3A4"/>
          </p15:clr>
        </p15:guide>
        <p15:guide id="9" pos="3360" userDrawn="1">
          <p15:clr>
            <a:srgbClr val="5ACBF0"/>
          </p15:clr>
        </p15:guide>
        <p15:guide id="10" orient="horz" pos="2160" userDrawn="1">
          <p15:clr>
            <a:srgbClr val="5ACBF0"/>
          </p15:clr>
        </p15:guide>
        <p15:guide id="11" pos="3728" userDrawn="1">
          <p15:clr>
            <a:srgbClr val="C35EA4"/>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6" name="TextBox 5">
            <a:extLst>
              <a:ext uri="{FF2B5EF4-FFF2-40B4-BE49-F238E27FC236}">
                <a16:creationId xmlns:a16="http://schemas.microsoft.com/office/drawing/2014/main" id="{02558BFC-9D49-48EF-A251-DE1409D999D9}"/>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20033"/>
      </p:ext>
    </p:extLst>
  </p:cSld>
  <p:clrMapOvr>
    <a:masterClrMapping/>
  </p:clrMapOvr>
  <p:transition>
    <p:fade/>
  </p:transition>
  <p:extLst>
    <p:ext uri="{DCECCB84-F9BA-43D5-87BE-67443E8EF086}">
      <p15:sldGuideLst xmlns:p15="http://schemas.microsoft.com/office/powerpoint/2012/main">
        <p15:guide id="3" orient="horz" pos="1877">
          <p15:clr>
            <a:srgbClr val="5ACBF0"/>
          </p15:clr>
        </p15:guide>
        <p15:guide id="4" pos="3731">
          <p15:clr>
            <a:srgbClr val="C35EA4"/>
          </p15:clr>
        </p15:guide>
        <p15:guide id="5" pos="2993">
          <p15:clr>
            <a:srgbClr val="5ACBF0"/>
          </p15:clr>
        </p15:guide>
        <p15:guide id="6" pos="3547">
          <p15:clr>
            <a:srgbClr val="A4A3A4"/>
          </p15:clr>
        </p15:guide>
        <p15:guide id="7" pos="3360" userDrawn="1">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p:cSld name="Title - Square Photo Lef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0" y="0"/>
            <a:ext cx="6892925" cy="6858000"/>
          </a:xfrm>
        </p:spPr>
        <p:txBody>
          <a:bodyPr/>
          <a:lstStyle/>
          <a:p>
            <a:r>
              <a:rPr lang="en-US"/>
              <a:t>Click icon to add picture</a:t>
            </a:r>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7192963" y="457200"/>
            <a:ext cx="4416425" cy="553998"/>
          </a:xfrm>
        </p:spPr>
        <p:txBody>
          <a:bodyPr/>
          <a:lstStyle/>
          <a:p>
            <a:r>
              <a:rPr lang="en-US"/>
              <a:t>Click to edit Master title style</a:t>
            </a:r>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7192963" y="1436688"/>
            <a:ext cx="3470275" cy="2043636"/>
          </a:xfrm>
        </p:spPr>
        <p:txBody>
          <a:bodyPr/>
          <a:lstStyle>
            <a:lvl1pPr marL="0" indent="0">
              <a:buFontTx/>
              <a:buNone/>
              <a:defRPr/>
            </a:lvl1pPr>
            <a:lvl2pPr marL="228600" indent="0">
              <a:buFontTx/>
              <a:buNone/>
              <a:defRPr/>
            </a:lvl2pPr>
            <a:lvl3pPr marL="457200" indent="0">
              <a:buFontTx/>
              <a:buNone/>
              <a:defRPr/>
            </a:lvl3pPr>
            <a:lvl4pPr marL="661988" indent="0">
              <a:buFontTx/>
              <a:buNone/>
              <a:defRPr/>
            </a:lvl4pPr>
            <a:lvl5pPr marL="855663" indent="0">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1279242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30" orient="horz" pos="288">
          <p15:clr>
            <a:srgbClr val="5ACBF0"/>
          </p15:clr>
        </p15:guide>
        <p15:guide id="31" pos="4342" userDrawn="1">
          <p15:clr>
            <a:srgbClr val="A4A3A4"/>
          </p15:clr>
        </p15:guide>
        <p15:guide id="32" pos="4531" userDrawn="1">
          <p15:clr>
            <a:srgbClr val="A4A3A4"/>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96918344"/>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p:cSld name="Title - Square Photo Righ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5299075" y="0"/>
            <a:ext cx="6892925" cy="6858000"/>
          </a:xfrm>
        </p:spPr>
        <p:txBody>
          <a:bodyPr/>
          <a:lstStyle/>
          <a:p>
            <a:r>
              <a:rPr lang="en-US"/>
              <a:t>Click icon to add picture</a:t>
            </a:r>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584200" y="457200"/>
            <a:ext cx="4416425" cy="553998"/>
          </a:xfrm>
        </p:spPr>
        <p:txBody>
          <a:bodyPr/>
          <a:lstStyle/>
          <a:p>
            <a:r>
              <a:rPr lang="en-US"/>
              <a:t>Click to edit Master title style</a:t>
            </a:r>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584200" y="1436688"/>
            <a:ext cx="3470275" cy="2302169"/>
          </a:xfrm>
        </p:spPr>
        <p:txBody>
          <a:bodyPr/>
          <a:lstStyle>
            <a:lvl1pPr marL="0" indent="0">
              <a:buFontTx/>
              <a:buNone/>
              <a:defRPr sz="2200"/>
            </a:lvl1pPr>
            <a:lvl2pPr marL="228600" indent="0">
              <a:buFontTx/>
              <a:buNone/>
              <a:defRPr sz="2200"/>
            </a:lvl2pPr>
            <a:lvl3pPr marL="457200" indent="0">
              <a:buFontTx/>
              <a:buNone/>
              <a:defRPr sz="2200"/>
            </a:lvl3pPr>
            <a:lvl4pPr marL="661988" indent="0">
              <a:buFontTx/>
              <a:buNone/>
              <a:defRPr sz="2200"/>
            </a:lvl4pPr>
            <a:lvl5pPr marL="855663" indent="0">
              <a:buFontTx/>
              <a:buNone/>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2737433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30" orient="horz" pos="288">
          <p15:clr>
            <a:srgbClr val="5ACBF0"/>
          </p15:clr>
        </p15:guide>
        <p15:guide id="31" pos="3160" userDrawn="1">
          <p15:clr>
            <a:srgbClr val="A4A3A4"/>
          </p15:clr>
        </p15:guide>
        <p15:guide id="32" pos="3341" userDrawn="1">
          <p15:clr>
            <a:srgbClr val="A4A3A4"/>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p:cSld name="Photo full bleed upp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585789"/>
            <a:ext cx="12192000" cy="1362282"/>
          </a:xfrm>
          <a:noFill/>
        </p:spPr>
        <p:txBody>
          <a:bodyPr lIns="585216" tIns="0" rIns="585216" bIns="586800" anchor="t"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5" name="TextBox 4">
            <a:extLst>
              <a:ext uri="{FF2B5EF4-FFF2-40B4-BE49-F238E27FC236}">
                <a16:creationId xmlns:a16="http://schemas.microsoft.com/office/drawing/2014/main" id="{2BF2D4C9-F677-4B47-9345-B7025B4FDA2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66332206"/>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5" name="TextBox 4">
            <a:extLst>
              <a:ext uri="{FF2B5EF4-FFF2-40B4-BE49-F238E27FC236}">
                <a16:creationId xmlns:a16="http://schemas.microsoft.com/office/drawing/2014/main" id="{BD682EF4-8EF9-4365-A391-0C7B2364F19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21410713"/>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5" name="TextBox 4">
            <a:extLst>
              <a:ext uri="{FF2B5EF4-FFF2-40B4-BE49-F238E27FC236}">
                <a16:creationId xmlns:a16="http://schemas.microsoft.com/office/drawing/2014/main" id="{3ABF92B2-0EDD-41B8-9AD2-26F5D95429E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1093462"/>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p:cSld name="1_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5" name="Title 1">
            <a:extLst>
              <a:ext uri="{FF2B5EF4-FFF2-40B4-BE49-F238E27FC236}">
                <a16:creationId xmlns:a16="http://schemas.microsoft.com/office/drawing/2014/main" id="{04D80903-AB2F-EA47-B1B9-181A4D5084E7}"/>
              </a:ext>
            </a:extLst>
          </p:cNvPr>
          <p:cNvSpPr txBox="1">
            <a:spLocks/>
          </p:cNvSpPr>
          <p:nvPr/>
        </p:nvSpPr>
        <p:spPr>
          <a:xfrm>
            <a:off x="584200" y="2425780"/>
            <a:ext cx="5511800" cy="1107996"/>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anose="020B0502040204020203" pitchFamily="34" charset="0"/>
              </a:defRPr>
            </a:lvl1pPr>
          </a:lstStyle>
          <a:p>
            <a:r>
              <a:rPr lang="en-US"/>
              <a:t>Event name or presentation title </a:t>
            </a:r>
          </a:p>
        </p:txBody>
      </p:sp>
      <p:sp>
        <p:nvSpPr>
          <p:cNvPr id="7" name="Text Placeholder 4">
            <a:extLst>
              <a:ext uri="{FF2B5EF4-FFF2-40B4-BE49-F238E27FC236}">
                <a16:creationId xmlns:a16="http://schemas.microsoft.com/office/drawing/2014/main" id="{A200C02C-4314-EE45-A300-21710CAE4FE5}"/>
              </a:ext>
            </a:extLst>
          </p:cNvPr>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9" name="MS logo white - EMF" descr="Microsoft logo white text version">
            <a:extLst>
              <a:ext uri="{FF2B5EF4-FFF2-40B4-BE49-F238E27FC236}">
                <a16:creationId xmlns:a16="http://schemas.microsoft.com/office/drawing/2014/main" id="{EDE56B65-3E69-6146-8830-D107DE1E3AE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10" name="TextBox 9">
            <a:extLst>
              <a:ext uri="{FF2B5EF4-FFF2-40B4-BE49-F238E27FC236}">
                <a16:creationId xmlns:a16="http://schemas.microsoft.com/office/drawing/2014/main" id="{6CC374D3-4A2C-4C88-BAF7-24936580B360}"/>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11" name="Title 1">
            <a:extLst>
              <a:ext uri="{FF2B5EF4-FFF2-40B4-BE49-F238E27FC236}">
                <a16:creationId xmlns:a16="http://schemas.microsoft.com/office/drawing/2014/main" id="{72EEA300-F1B6-48FB-A4F0-FD11F32D7A06}"/>
              </a:ext>
            </a:extLst>
          </p:cNvPr>
          <p:cNvSpPr txBox="1">
            <a:spLocks/>
          </p:cNvSpPr>
          <p:nvPr userDrawn="1"/>
        </p:nvSpPr>
        <p:spPr>
          <a:xfrm>
            <a:off x="584200" y="2425780"/>
            <a:ext cx="5511800" cy="1107996"/>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anose="020B0502040204020203" pitchFamily="34" charset="0"/>
              </a:defRPr>
            </a:lvl1pPr>
          </a:lstStyle>
          <a:p>
            <a:r>
              <a:rPr lang="en-US"/>
              <a:t>Event name or presentation title </a:t>
            </a:r>
          </a:p>
        </p:txBody>
      </p:sp>
      <p:pic>
        <p:nvPicPr>
          <p:cNvPr id="12" name="MS logo white - EMF" descr="Microsoft logo white text version">
            <a:extLst>
              <a:ext uri="{FF2B5EF4-FFF2-40B4-BE49-F238E27FC236}">
                <a16:creationId xmlns:a16="http://schemas.microsoft.com/office/drawing/2014/main" id="{9C58230A-58DB-41DA-A5E4-DA04B73FDD16}"/>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547581356"/>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5" name="TextBox 4">
            <a:extLst>
              <a:ext uri="{FF2B5EF4-FFF2-40B4-BE49-F238E27FC236}">
                <a16:creationId xmlns:a16="http://schemas.microsoft.com/office/drawing/2014/main" id="{4C28717A-B5E5-49B0-A113-6AEB9915F20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2883540"/>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userDrawn="1">
          <p15:clr>
            <a:srgbClr val="5ACBF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6" name="TextBox 5">
            <a:extLst>
              <a:ext uri="{FF2B5EF4-FFF2-40B4-BE49-F238E27FC236}">
                <a16:creationId xmlns:a16="http://schemas.microsoft.com/office/drawing/2014/main" id="{5AD4F1A0-2FEE-4BD5-BD09-643B4032784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68968737"/>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userDrawn="1">
          <p15:clr>
            <a:srgbClr val="5ACBF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6" name="TextBox 5">
            <a:extLst>
              <a:ext uri="{FF2B5EF4-FFF2-40B4-BE49-F238E27FC236}">
                <a16:creationId xmlns:a16="http://schemas.microsoft.com/office/drawing/2014/main" id="{EC7911C5-7D9C-4770-BFDC-E4E2EA6B2CF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2860941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p:cSld name="Bottom horizontal photo and title le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87"/>
            <a:ext cx="11018520" cy="553998"/>
          </a:xfrm>
        </p:spPr>
        <p:txBody>
          <a:bodyPr anchor="ctr"/>
          <a:lstStyle>
            <a:lvl1pPr algn="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6" name="TextBox 5">
            <a:extLst>
              <a:ext uri="{FF2B5EF4-FFF2-40B4-BE49-F238E27FC236}">
                <a16:creationId xmlns:a16="http://schemas.microsoft.com/office/drawing/2014/main" id="{1941E162-8825-45F8-8798-6EF77E878247}"/>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79535423"/>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8" name="TextBox 7">
            <a:extLst>
              <a:ext uri="{FF2B5EF4-FFF2-40B4-BE49-F238E27FC236}">
                <a16:creationId xmlns:a16="http://schemas.microsoft.com/office/drawing/2014/main" id="{E7022D75-7BC1-4EDE-858C-A475E1183E9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9703765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userDrawn="1">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9388161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15" name="TextBox 14">
            <a:extLst>
              <a:ext uri="{FF2B5EF4-FFF2-40B4-BE49-F238E27FC236}">
                <a16:creationId xmlns:a16="http://schemas.microsoft.com/office/drawing/2014/main" id="{D7A713CD-B934-4272-A1E0-5D27110A2C9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9384250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userDrawn="1">
          <p15:clr>
            <a:srgbClr val="5ACBF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17" name="TextBox 16">
            <a:extLst>
              <a:ext uri="{FF2B5EF4-FFF2-40B4-BE49-F238E27FC236}">
                <a16:creationId xmlns:a16="http://schemas.microsoft.com/office/drawing/2014/main" id="{06F0508B-035E-4C92-932C-2A89FE339D30}"/>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8142235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userDrawn="1">
          <p15:clr>
            <a:srgbClr val="5ACBF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8" name="TextBox 7">
            <a:extLst>
              <a:ext uri="{FF2B5EF4-FFF2-40B4-BE49-F238E27FC236}">
                <a16:creationId xmlns:a16="http://schemas.microsoft.com/office/drawing/2014/main" id="{80474DDB-39C4-4E9C-BEC9-FBA190A2665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45345243"/>
      </p:ext>
    </p:extLst>
  </p:cSld>
  <p:clrMapOvr>
    <a:masterClrMapping/>
  </p:clrMapOvr>
  <p:transition>
    <p:fade/>
  </p:transition>
  <p:extLst>
    <p:ext uri="{DCECCB84-F9BA-43D5-87BE-67443E8EF086}">
      <p15:sldGuideLst xmlns:p15="http://schemas.microsoft.com/office/powerpoint/2012/main">
        <p15:guide id="2" orient="horz" pos="1440">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7" orient="horz" pos="720" userDrawn="1">
          <p15:clr>
            <a:srgbClr val="5ACBF0"/>
          </p15:clr>
        </p15:guide>
        <p15:guide id="18" orient="horz" pos="3209" userDrawn="1">
          <p15:clr>
            <a:srgbClr val="5ACBF0"/>
          </p15:clr>
        </p15:guide>
        <p15:guide id="19" orient="horz" userDrawn="1">
          <p15:clr>
            <a:srgbClr val="5ACBF0"/>
          </p15:clr>
        </p15:guide>
        <p15:guide id="20" pos="3451" userDrawn="1">
          <p15:clr>
            <a:srgbClr val="5ACBF0"/>
          </p15:clr>
        </p15:guide>
        <p15:guide id="21" pos="4229" userDrawn="1">
          <p15:clr>
            <a:srgbClr val="5ACBF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10" name="TextBox 9">
            <a:extLst>
              <a:ext uri="{FF2B5EF4-FFF2-40B4-BE49-F238E27FC236}">
                <a16:creationId xmlns:a16="http://schemas.microsoft.com/office/drawing/2014/main" id="{1E73166E-6EAF-4071-9FB3-1CDD40444BA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3436723"/>
      </p:ext>
    </p:extLst>
  </p:cSld>
  <p:clrMapOvr>
    <a:masterClrMapping/>
  </p:clrMapOvr>
  <p:transition>
    <p:fade/>
  </p:transition>
  <p:extLst>
    <p:ext uri="{DCECCB84-F9BA-43D5-87BE-67443E8EF086}">
      <p15:sldGuideLst xmlns:p15="http://schemas.microsoft.com/office/powerpoint/2012/main">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9" orient="horz" pos="720" userDrawn="1">
          <p15:clr>
            <a:srgbClr val="5ACBF0"/>
          </p15:clr>
        </p15:guide>
        <p15:guide id="20" orient="horz" pos="1074" userDrawn="1">
          <p15:clr>
            <a:srgbClr val="5ACBF0"/>
          </p15:clr>
        </p15:guide>
        <p15:guide id="21" pos="2168" userDrawn="1">
          <p15:clr>
            <a:srgbClr val="5ACBF0"/>
          </p15:clr>
        </p15:guide>
        <p15:guide id="22" pos="2944" userDrawn="1">
          <p15:clr>
            <a:srgbClr val="5ACBF0"/>
          </p15:clr>
        </p15:guide>
        <p15:guide id="23" pos="4738" userDrawn="1">
          <p15:clr>
            <a:srgbClr val="5ACBF0"/>
          </p15:clr>
        </p15:guide>
        <p15:guide id="24" pos="5514" userDrawn="1">
          <p15:clr>
            <a:srgbClr val="5ACBF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0" name="TextBox 19">
            <a:extLst>
              <a:ext uri="{FF2B5EF4-FFF2-40B4-BE49-F238E27FC236}">
                <a16:creationId xmlns:a16="http://schemas.microsoft.com/office/drawing/2014/main" id="{E9AE7146-3AD4-465F-A997-15CE7FCB097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422869"/>
      </p:ext>
    </p:extLst>
  </p:cSld>
  <p:clrMapOvr>
    <a:masterClrMapping/>
  </p:clrMapOvr>
  <p:transition>
    <p:fade/>
  </p:transition>
  <p:extLst>
    <p:ext uri="{DCECCB84-F9BA-43D5-87BE-67443E8EF086}">
      <p15:sldGuideLst xmlns:p15="http://schemas.microsoft.com/office/powerpoint/2012/main">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22" orient="horz" pos="720" userDrawn="1">
          <p15:clr>
            <a:srgbClr val="5ACBF0"/>
          </p15:clr>
        </p15:guide>
        <p15:guide id="23" orient="horz" userDrawn="1">
          <p15:clr>
            <a:srgbClr val="5ACBF0"/>
          </p15:clr>
        </p15:guide>
        <p15:guide id="24" pos="1524" userDrawn="1">
          <p15:clr>
            <a:srgbClr val="5ACBF0"/>
          </p15:clr>
        </p15:guide>
        <p15:guide id="25" pos="2298" userDrawn="1">
          <p15:clr>
            <a:srgbClr val="5ACBF0"/>
          </p15:clr>
        </p15:guide>
        <p15:guide id="26" pos="3450" userDrawn="1">
          <p15:clr>
            <a:srgbClr val="5ACBF0"/>
          </p15:clr>
        </p15:guide>
        <p15:guide id="27" pos="4230" userDrawn="1">
          <p15:clr>
            <a:srgbClr val="5ACBF0"/>
          </p15:clr>
        </p15:guide>
        <p15:guide id="28" pos="5380" userDrawn="1">
          <p15:clr>
            <a:srgbClr val="5ACBF0"/>
          </p15:clr>
        </p15:guide>
        <p15:guide id="29" pos="6156" userDrawn="1">
          <p15:clr>
            <a:srgbClr val="5ACBF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2" name="TextBox 21">
            <a:extLst>
              <a:ext uri="{FF2B5EF4-FFF2-40B4-BE49-F238E27FC236}">
                <a16:creationId xmlns:a16="http://schemas.microsoft.com/office/drawing/2014/main" id="{79FBAD94-6750-4185-8147-506767D08A8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3058921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10" name="TextBox 9">
            <a:extLst>
              <a:ext uri="{FF2B5EF4-FFF2-40B4-BE49-F238E27FC236}">
                <a16:creationId xmlns:a16="http://schemas.microsoft.com/office/drawing/2014/main" id="{B20F2EB6-669F-4ECF-89A6-26647C7024C7}"/>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5235160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userDrawn="1">
          <p15:clr>
            <a:srgbClr val="5ACBF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19" name="TextBox 18">
            <a:extLst>
              <a:ext uri="{FF2B5EF4-FFF2-40B4-BE49-F238E27FC236}">
                <a16:creationId xmlns:a16="http://schemas.microsoft.com/office/drawing/2014/main" id="{082B5DFF-84C5-4DDC-BD61-2D94F5AE215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7131372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userDrawn="1">
          <p15:clr>
            <a:srgbClr val="5ACBF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1" name="TextBox 20">
            <a:extLst>
              <a:ext uri="{FF2B5EF4-FFF2-40B4-BE49-F238E27FC236}">
                <a16:creationId xmlns:a16="http://schemas.microsoft.com/office/drawing/2014/main" id="{B07FBE42-A76A-4424-95AD-D316147256AE}"/>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1521360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10" pos="2926">
          <p15:clr>
            <a:srgbClr val="5ACBF0"/>
          </p15:clr>
        </p15:guide>
        <p15:guide id="14" orient="horz" pos="1440">
          <p15:clr>
            <a:srgbClr val="5ACBF0"/>
          </p15:clr>
        </p15:guide>
        <p15:guide id="17" orient="horz" pos="2664" userDrawn="1">
          <p15:clr>
            <a:srgbClr val="5ACBF0"/>
          </p15:clr>
        </p15:guide>
        <p15:guide id="18" pos="6216" userDrawn="1">
          <p15:clr>
            <a:srgbClr val="5ACBF0"/>
          </p15:clr>
        </p15:guide>
        <p15:guide id="19" pos="5850" userDrawn="1">
          <p15:clr>
            <a:srgbClr val="5ACBF0"/>
          </p15:clr>
        </p15:guide>
        <p15:guide id="20" pos="4392" userDrawn="1">
          <p15:clr>
            <a:srgbClr val="5ACBF0"/>
          </p15:clr>
        </p15:guide>
        <p15:guide id="21" pos="3292" userDrawn="1">
          <p15:clr>
            <a:srgbClr val="5ACBF0"/>
          </p15:clr>
        </p15:guide>
        <p15:guide id="22" pos="4754" userDrawn="1">
          <p15:clr>
            <a:srgbClr val="5ACBF0"/>
          </p15:clr>
        </p15:guide>
        <p15:guide id="23" pos="1464" userDrawn="1">
          <p15:clr>
            <a:srgbClr val="5ACBF0"/>
          </p15:clr>
        </p15:guide>
        <p15:guide id="24" pos="1830" userDrawn="1">
          <p15:clr>
            <a:srgbClr val="5ACBF0"/>
          </p15:clr>
        </p15:guide>
        <p15:guide id="25" orient="horz" pos="2533" userDrawn="1">
          <p15:clr>
            <a:srgbClr val="5ACBF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p:cSld name="Quote slide 1b">
    <p:bg>
      <p:bgRef idx="1001">
        <a:schemeClr val="bg2"/>
      </p:bgRef>
    </p:bg>
    <p:spTree>
      <p:nvGrpSpPr>
        <p:cNvPr id="1" name=""/>
        <p:cNvGrpSpPr/>
        <p:nvPr/>
      </p:nvGrpSpPr>
      <p:grpSpPr>
        <a:xfrm>
          <a:off x="0" y="0"/>
          <a:ext cx="0" cy="0"/>
          <a:chOff x="0" y="0"/>
          <a:chExt cx="0" cy="0"/>
        </a:xfrm>
      </p:grpSpPr>
      <p:sp>
        <p:nvSpPr>
          <p:cNvPr id="8" name="Text Placeholder 3">
            <a:extLst>
              <a:ext uri="{FF2B5EF4-FFF2-40B4-BE49-F238E27FC236}">
                <a16:creationId xmlns:a16="http://schemas.microsoft.com/office/drawing/2014/main" id="{DD89A49A-58E0-6646-8574-0B0729961CFB}"/>
              </a:ext>
            </a:extLst>
          </p:cNvPr>
          <p:cNvSpPr>
            <a:spLocks noGrp="1"/>
          </p:cNvSpPr>
          <p:nvPr>
            <p:ph type="body" sz="quarter" idx="18" hasCustomPrompt="1"/>
          </p:nvPr>
        </p:nvSpPr>
        <p:spPr>
          <a:xfrm>
            <a:off x="1739900" y="3779493"/>
            <a:ext cx="5795963" cy="276999"/>
          </a:xfrm>
        </p:spPr>
        <p:txBody>
          <a:bodyPr/>
          <a:lstStyle>
            <a:lvl1pPr marL="0" indent="0" algn="l">
              <a:spcBef>
                <a:spcPts val="0"/>
              </a:spcBef>
              <a:buNone/>
              <a:defRPr sz="1800">
                <a:solidFill>
                  <a:schemeClr val="tx1"/>
                </a:solidFill>
                <a:latin typeface="+mj-lt"/>
              </a:defRPr>
            </a:lvl1pPr>
          </a:lstStyle>
          <a:p>
            <a:pPr lvl="0"/>
            <a:r>
              <a:rPr lang="en-US"/>
              <a:t>Name attribute</a:t>
            </a:r>
          </a:p>
        </p:txBody>
      </p:sp>
      <p:sp>
        <p:nvSpPr>
          <p:cNvPr id="9" name="Text Placeholder 3">
            <a:extLst>
              <a:ext uri="{FF2B5EF4-FFF2-40B4-BE49-F238E27FC236}">
                <a16:creationId xmlns:a16="http://schemas.microsoft.com/office/drawing/2014/main" id="{53C890AF-C449-E34D-86FC-4BE82A41ED0D}"/>
              </a:ext>
            </a:extLst>
          </p:cNvPr>
          <p:cNvSpPr>
            <a:spLocks noGrp="1"/>
          </p:cNvSpPr>
          <p:nvPr>
            <p:ph type="body" sz="quarter" idx="20" hasCustomPrompt="1"/>
          </p:nvPr>
        </p:nvSpPr>
        <p:spPr>
          <a:xfrm>
            <a:off x="1739900" y="4077072"/>
            <a:ext cx="5795963" cy="215444"/>
          </a:xfrm>
        </p:spPr>
        <p:txBody>
          <a:bodyPr/>
          <a:lstStyle>
            <a:lvl1pPr marL="0" indent="0" algn="l">
              <a:spcBef>
                <a:spcPts val="0"/>
              </a:spcBef>
              <a:buNone/>
              <a:defRPr sz="1400">
                <a:solidFill>
                  <a:schemeClr val="tx1"/>
                </a:solidFill>
                <a:latin typeface="+mn-lt"/>
              </a:defRPr>
            </a:lvl1pPr>
          </a:lstStyle>
          <a:p>
            <a:pPr lvl="0"/>
            <a:r>
              <a:rPr lang="en-US"/>
              <a:t>Job title or another attribute</a:t>
            </a:r>
          </a:p>
        </p:txBody>
      </p:sp>
      <p:sp>
        <p:nvSpPr>
          <p:cNvPr id="10" name="Title 1">
            <a:extLst>
              <a:ext uri="{FF2B5EF4-FFF2-40B4-BE49-F238E27FC236}">
                <a16:creationId xmlns:a16="http://schemas.microsoft.com/office/drawing/2014/main" id="{4B9A47D2-7C06-3E47-802E-BD98760204B1}"/>
              </a:ext>
            </a:extLst>
          </p:cNvPr>
          <p:cNvSpPr>
            <a:spLocks noGrp="1"/>
          </p:cNvSpPr>
          <p:nvPr>
            <p:ph type="title" hasCustomPrompt="1"/>
          </p:nvPr>
        </p:nvSpPr>
        <p:spPr>
          <a:xfrm>
            <a:off x="1739899" y="2025650"/>
            <a:ext cx="9866313" cy="1661993"/>
          </a:xfrm>
        </p:spPr>
        <p:txBody>
          <a:bodyPr anchor="b"/>
          <a:lstStyle>
            <a:lvl1pPr>
              <a:defRPr>
                <a:solidFill>
                  <a:schemeClr val="accent3"/>
                </a:solidFill>
              </a:defRPr>
            </a:lvl1pPr>
          </a:lstStyle>
          <a:p>
            <a:r>
              <a:rPr lang="en-US"/>
              <a:t>Add quote text here Add quote text here Add quote text here Add quote text here Add quote text here</a:t>
            </a:r>
          </a:p>
        </p:txBody>
      </p:sp>
    </p:spTree>
    <p:extLst>
      <p:ext uri="{BB962C8B-B14F-4D97-AF65-F5344CB8AC3E}">
        <p14:creationId xmlns:p14="http://schemas.microsoft.com/office/powerpoint/2010/main" val="392176929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6551895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userDrawn="1">
          <p15:clr>
            <a:srgbClr val="5ACBF0"/>
          </p15:clr>
        </p15:guide>
        <p15:guide id="7" pos="1795" userDrawn="1">
          <p15:clr>
            <a:srgbClr val="5ACBF0"/>
          </p15:clr>
        </p15:guide>
        <p15:guide id="8" pos="3035" userDrawn="1">
          <p15:clr>
            <a:srgbClr val="5ACBF0"/>
          </p15:clr>
        </p15:guide>
        <p15:guide id="9" pos="3221" userDrawn="1">
          <p15:clr>
            <a:srgbClr val="5ACBF0"/>
          </p15:clr>
        </p15:guide>
        <p15:guide id="10" pos="4461" userDrawn="1">
          <p15:clr>
            <a:srgbClr val="5ACBF0"/>
          </p15:clr>
        </p15:guide>
        <p15:guide id="11" pos="5890" userDrawn="1">
          <p15:clr>
            <a:srgbClr val="5ACBF0"/>
          </p15:clr>
        </p15:guide>
        <p15:guide id="12" orient="horz" pos="1436">
          <p15:clr>
            <a:srgbClr val="5ACBF0"/>
          </p15:clr>
        </p15:guide>
        <p15:guide id="13" pos="4646" userDrawn="1">
          <p15:clr>
            <a:srgbClr val="5ACBF0"/>
          </p15:clr>
        </p15:guide>
        <p15:guide id="14" pos="6072" userDrawn="1">
          <p15:clr>
            <a:srgbClr val="5ACBF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p:cSld name="Quote slide 2b">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339D5D9-B234-7B4F-90F8-2A7ABA2E4ABF}"/>
              </a:ext>
            </a:extLst>
          </p:cNvPr>
          <p:cNvSpPr/>
          <p:nvPr/>
        </p:nvSpPr>
        <p:spPr bwMode="auto">
          <a:xfrm>
            <a:off x="0" y="0"/>
            <a:ext cx="8128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4" name="Text Placeholder 3">
            <a:extLst>
              <a:ext uri="{FF2B5EF4-FFF2-40B4-BE49-F238E27FC236}">
                <a16:creationId xmlns:a16="http://schemas.microsoft.com/office/drawing/2014/main" id="{549D697E-24D0-AB42-8E18-256C047E4063}"/>
              </a:ext>
            </a:extLst>
          </p:cNvPr>
          <p:cNvSpPr>
            <a:spLocks noGrp="1"/>
          </p:cNvSpPr>
          <p:nvPr>
            <p:ph type="body" sz="quarter" idx="18" hasCustomPrompt="1"/>
          </p:nvPr>
        </p:nvSpPr>
        <p:spPr>
          <a:xfrm>
            <a:off x="8420100" y="2044961"/>
            <a:ext cx="3478213" cy="276999"/>
          </a:xfrm>
        </p:spPr>
        <p:txBody>
          <a:bodyPr/>
          <a:lstStyle>
            <a:lvl1pPr marL="0" indent="0" algn="l">
              <a:spcBef>
                <a:spcPts val="0"/>
              </a:spcBef>
              <a:buNone/>
              <a:defRPr sz="1800">
                <a:latin typeface="+mj-lt"/>
              </a:defRPr>
            </a:lvl1pPr>
          </a:lstStyle>
          <a:p>
            <a:pPr lvl="0"/>
            <a:r>
              <a:rPr lang="en-US"/>
              <a:t>Name attribute</a:t>
            </a:r>
          </a:p>
        </p:txBody>
      </p:sp>
      <p:sp>
        <p:nvSpPr>
          <p:cNvPr id="6" name="Text Placeholder 3">
            <a:extLst>
              <a:ext uri="{FF2B5EF4-FFF2-40B4-BE49-F238E27FC236}">
                <a16:creationId xmlns:a16="http://schemas.microsoft.com/office/drawing/2014/main" id="{BA94D27E-F2D3-4E43-B280-E6CF5DAAF0EF}"/>
              </a:ext>
            </a:extLst>
          </p:cNvPr>
          <p:cNvSpPr>
            <a:spLocks noGrp="1"/>
          </p:cNvSpPr>
          <p:nvPr>
            <p:ph type="body" sz="quarter" idx="20" hasCustomPrompt="1"/>
          </p:nvPr>
        </p:nvSpPr>
        <p:spPr>
          <a:xfrm>
            <a:off x="8420100" y="2342540"/>
            <a:ext cx="3478213" cy="215444"/>
          </a:xfrm>
        </p:spPr>
        <p:txBody>
          <a:bodyPr/>
          <a:lstStyle>
            <a:lvl1pPr marL="0" indent="0" algn="l">
              <a:spcBef>
                <a:spcPts val="0"/>
              </a:spcBef>
              <a:buNone/>
              <a:defRPr sz="1400">
                <a:solidFill>
                  <a:schemeClr val="accent6"/>
                </a:solidFill>
                <a:latin typeface="+mn-lt"/>
              </a:defRPr>
            </a:lvl1pPr>
          </a:lstStyle>
          <a:p>
            <a:pPr lvl="0"/>
            <a:r>
              <a:rPr lang="en-US"/>
              <a:t>Job title or another attribute</a:t>
            </a:r>
          </a:p>
        </p:txBody>
      </p:sp>
      <p:sp>
        <p:nvSpPr>
          <p:cNvPr id="7" name="Title 1">
            <a:extLst>
              <a:ext uri="{FF2B5EF4-FFF2-40B4-BE49-F238E27FC236}">
                <a16:creationId xmlns:a16="http://schemas.microsoft.com/office/drawing/2014/main" id="{89F65E91-FAFD-244C-A86D-629BF5974C9C}"/>
              </a:ext>
            </a:extLst>
          </p:cNvPr>
          <p:cNvSpPr>
            <a:spLocks noGrp="1"/>
          </p:cNvSpPr>
          <p:nvPr>
            <p:ph type="title" hasCustomPrompt="1"/>
          </p:nvPr>
        </p:nvSpPr>
        <p:spPr>
          <a:xfrm>
            <a:off x="1163638" y="2025650"/>
            <a:ext cx="6372225" cy="553998"/>
          </a:xfrm>
        </p:spPr>
        <p:txBody>
          <a:bodyPr anchor="t"/>
          <a:lstStyle>
            <a:lvl1pPr>
              <a:defRPr>
                <a:solidFill>
                  <a:schemeClr val="accent3"/>
                </a:solidFill>
              </a:defRPr>
            </a:lvl1pPr>
          </a:lstStyle>
          <a:p>
            <a:r>
              <a:rPr lang="en-US"/>
              <a:t>Add quote text here</a:t>
            </a:r>
          </a:p>
        </p:txBody>
      </p:sp>
      <p:sp>
        <p:nvSpPr>
          <p:cNvPr id="8" name="Rectangle 7">
            <a:extLst>
              <a:ext uri="{FF2B5EF4-FFF2-40B4-BE49-F238E27FC236}">
                <a16:creationId xmlns:a16="http://schemas.microsoft.com/office/drawing/2014/main" id="{08999588-777A-49D2-83A1-F8C94F3E6537}"/>
              </a:ext>
            </a:extLst>
          </p:cNvPr>
          <p:cNvSpPr/>
          <p:nvPr userDrawn="1"/>
        </p:nvSpPr>
        <p:spPr bwMode="auto">
          <a:xfrm>
            <a:off x="0" y="0"/>
            <a:ext cx="8128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41376229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733" userDrawn="1">
          <p15:clr>
            <a:srgbClr val="FBAE4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p:cSld name="Quote slide with picture - alt">
    <p:spTree>
      <p:nvGrpSpPr>
        <p:cNvPr id="1" name=""/>
        <p:cNvGrpSpPr/>
        <p:nvPr/>
      </p:nvGrpSpPr>
      <p:grpSpPr>
        <a:xfrm>
          <a:off x="0" y="0"/>
          <a:ext cx="0" cy="0"/>
          <a:chOff x="0" y="0"/>
          <a:chExt cx="0" cy="0"/>
        </a:xfrm>
      </p:grpSpPr>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1163638" y="3779493"/>
            <a:ext cx="6372225" cy="276999"/>
          </a:xfrm>
        </p:spPr>
        <p:txBody>
          <a:bodyPr/>
          <a:lstStyle>
            <a:lvl1pPr marL="0" indent="0" algn="l">
              <a:spcBef>
                <a:spcPts val="0"/>
              </a:spcBef>
              <a:buNone/>
              <a:defRPr sz="1800">
                <a:solidFill>
                  <a:schemeClr val="accent6"/>
                </a:solidFill>
                <a:latin typeface="+mj-lt"/>
              </a:defRPr>
            </a:lvl1pPr>
          </a:lstStyle>
          <a:p>
            <a:pPr lvl="0"/>
            <a:r>
              <a:rPr lang="en-US"/>
              <a:t>Name attribute</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5" name="Picture Placeholder 24">
            <a:extLst>
              <a:ext uri="{FF2B5EF4-FFF2-40B4-BE49-F238E27FC236}">
                <a16:creationId xmlns:a16="http://schemas.microsoft.com/office/drawing/2014/main" id="{DB4C8BDC-6825-414F-89F2-3D7A2187253C}"/>
              </a:ext>
            </a:extLst>
          </p:cNvPr>
          <p:cNvSpPr>
            <a:spLocks noGrp="1"/>
          </p:cNvSpPr>
          <p:nvPr>
            <p:ph type="pic" sz="quarter" idx="19"/>
          </p:nvPr>
        </p:nvSpPr>
        <p:spPr>
          <a:xfrm>
            <a:off x="7835900" y="0"/>
            <a:ext cx="4356100" cy="6858000"/>
          </a:xfrm>
        </p:spPr>
        <p:txBody>
          <a:bodyPr/>
          <a:lstStyle/>
          <a:p>
            <a:r>
              <a:rPr lang="en-US"/>
              <a:t>Click icon to add picture</a:t>
            </a:r>
          </a:p>
        </p:txBody>
      </p:sp>
      <p:sp>
        <p:nvSpPr>
          <p:cNvPr id="26" name="Text Placeholder 3">
            <a:extLst>
              <a:ext uri="{FF2B5EF4-FFF2-40B4-BE49-F238E27FC236}">
                <a16:creationId xmlns:a16="http://schemas.microsoft.com/office/drawing/2014/main" id="{90DE3A0D-12BA-BE4F-85C2-FCD13F863574}"/>
              </a:ext>
            </a:extLst>
          </p:cNvPr>
          <p:cNvSpPr>
            <a:spLocks noGrp="1"/>
          </p:cNvSpPr>
          <p:nvPr>
            <p:ph type="body" sz="quarter" idx="20" hasCustomPrompt="1"/>
          </p:nvPr>
        </p:nvSpPr>
        <p:spPr>
          <a:xfrm>
            <a:off x="1163638" y="4077072"/>
            <a:ext cx="6372225" cy="215444"/>
          </a:xfrm>
        </p:spPr>
        <p:txBody>
          <a:bodyPr/>
          <a:lstStyle>
            <a:lvl1pPr marL="0" indent="0" algn="l">
              <a:spcBef>
                <a:spcPts val="0"/>
              </a:spcBef>
              <a:buNone/>
              <a:defRPr sz="1400">
                <a:solidFill>
                  <a:schemeClr val="accent6"/>
                </a:solidFill>
                <a:latin typeface="+mn-lt"/>
              </a:defRPr>
            </a:lvl1pPr>
          </a:lstStyle>
          <a:p>
            <a:pPr lvl="0"/>
            <a:r>
              <a:rPr lang="en-US"/>
              <a:t>Job title or another attribute</a:t>
            </a:r>
          </a:p>
        </p:txBody>
      </p:sp>
      <p:sp>
        <p:nvSpPr>
          <p:cNvPr id="27" name="Title 1">
            <a:extLst>
              <a:ext uri="{FF2B5EF4-FFF2-40B4-BE49-F238E27FC236}">
                <a16:creationId xmlns:a16="http://schemas.microsoft.com/office/drawing/2014/main" id="{4AA6D598-4BC5-AF4E-B609-A7442E6DEBD3}"/>
              </a:ext>
            </a:extLst>
          </p:cNvPr>
          <p:cNvSpPr>
            <a:spLocks noGrp="1"/>
          </p:cNvSpPr>
          <p:nvPr>
            <p:ph type="title" hasCustomPrompt="1"/>
          </p:nvPr>
        </p:nvSpPr>
        <p:spPr>
          <a:xfrm>
            <a:off x="1163638" y="2025650"/>
            <a:ext cx="6372225" cy="553998"/>
          </a:xfrm>
        </p:spPr>
        <p:txBody>
          <a:bodyPr anchor="t"/>
          <a:lstStyle>
            <a:lvl1pPr>
              <a:defRPr>
                <a:solidFill>
                  <a:schemeClr val="tx1"/>
                </a:solidFill>
              </a:defRPr>
            </a:lvl1pPr>
          </a:lstStyle>
          <a:p>
            <a:r>
              <a:rPr lang="en-US"/>
              <a:t>Add quote text here</a:t>
            </a:r>
          </a:p>
        </p:txBody>
      </p:sp>
      <p:sp>
        <p:nvSpPr>
          <p:cNvPr id="7" name="TextBox 6">
            <a:extLst>
              <a:ext uri="{FF2B5EF4-FFF2-40B4-BE49-F238E27FC236}">
                <a16:creationId xmlns:a16="http://schemas.microsoft.com/office/drawing/2014/main" id="{E6EA1A71-2AFD-4EC5-B8A4-CE9CA1B9C5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3247061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8" pos="4936">
          <p15:clr>
            <a:srgbClr val="5ACBF0"/>
          </p15:clr>
        </p15:guide>
        <p15:guide id="9" pos="5123">
          <p15:clr>
            <a:srgbClr val="5ACBF0"/>
          </p15:clr>
        </p15:guide>
        <p15:guide id="13" pos="733" userDrawn="1">
          <p15:clr>
            <a:srgbClr val="5ACBF0"/>
          </p15:clr>
        </p15:guide>
        <p15:guide id="14" pos="4747" userDrawn="1">
          <p15:clr>
            <a:srgbClr val="5ACBF0"/>
          </p15:clr>
        </p15:guide>
        <p15:guide id="15" orient="horz" pos="3465" userDrawn="1">
          <p15:clr>
            <a:srgbClr val="5ACBF0"/>
          </p15:clr>
        </p15:guide>
        <p15:guide id="16" orient="horz" pos="1956" userDrawn="1">
          <p15:clr>
            <a:srgbClr val="FBAE40"/>
          </p15:clr>
        </p15:guide>
        <p15:guide id="17" pos="1096" userDrawn="1">
          <p15:clr>
            <a:srgbClr val="FBAE4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BF13907A-8AFE-408A-8F71-FEA7CB8ADF8B}"/>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EB8F9FDD-D3BE-4BB8-8490-AFE5BB07E134}"/>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11" name="Straight Connector 10">
            <a:extLst>
              <a:ext uri="{FF2B5EF4-FFF2-40B4-BE49-F238E27FC236}">
                <a16:creationId xmlns:a16="http://schemas.microsoft.com/office/drawing/2014/main" id="{849B64D5-252C-4EAF-94FA-6C142EFB42B8}"/>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7363994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7" name="Straight Connector 6">
            <a:extLst>
              <a:ext uri="{FF2B5EF4-FFF2-40B4-BE49-F238E27FC236}">
                <a16:creationId xmlns:a16="http://schemas.microsoft.com/office/drawing/2014/main" id="{D524A2A6-4AA4-4AD7-BAD4-903528B6C61A}"/>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F91C0901-7D0E-4210-AA90-8A4E4DFE30C7}"/>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4068005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p:cSld name="3_Title and text side by sid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48745"/>
          </a:xfrm>
        </p:spPr>
        <p:txBody>
          <a:bodyPr anchor="t">
            <a:noAutofit/>
          </a:bodyPr>
          <a:lstStyle>
            <a:lvl1pPr>
              <a:defRPr>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9"/>
            <a:ext cx="1873779"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5" name="TextBox 4">
            <a:extLst>
              <a:ext uri="{FF2B5EF4-FFF2-40B4-BE49-F238E27FC236}">
                <a16:creationId xmlns:a16="http://schemas.microsoft.com/office/drawing/2014/main" id="{EE5986A5-012D-49BE-82EE-7FDEC440994B}"/>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9126403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p:cSld name="2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585789"/>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585789"/>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429000"/>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429000"/>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585789"/>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429000"/>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Tree>
    <p:extLst>
      <p:ext uri="{BB962C8B-B14F-4D97-AF65-F5344CB8AC3E}">
        <p14:creationId xmlns:p14="http://schemas.microsoft.com/office/powerpoint/2010/main" val="80827977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161" userDrawn="1">
          <p15:clr>
            <a:srgbClr val="A4A3A4"/>
          </p15:clr>
        </p15:guide>
        <p15:guide id="32" pos="3348" userDrawn="1">
          <p15:clr>
            <a:srgbClr val="A4A3A4"/>
          </p15:clr>
        </p15:guide>
        <p15:guide id="33" pos="3754" userDrawn="1">
          <p15:clr>
            <a:srgbClr val="A4A3A4"/>
          </p15:clr>
        </p15:guide>
        <p15:guide id="34" pos="3931" userDrawn="1">
          <p15:clr>
            <a:srgbClr val="A4A3A4"/>
          </p15:clr>
        </p15:guide>
        <p15:guide id="35" pos="4342" userDrawn="1">
          <p15:clr>
            <a:srgbClr val="A4A3A4"/>
          </p15:clr>
        </p15:guide>
        <p15:guide id="36" pos="4531" userDrawn="1">
          <p15:clr>
            <a:srgbClr val="A4A3A4"/>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p:cSld name="Left Title 3 Column Righ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961465"/>
            <a:ext cx="158908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961465"/>
            <a:ext cx="1584325"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818966"/>
            <a:ext cx="1589088" cy="2453246"/>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818965"/>
            <a:ext cx="1584325" cy="24532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968188"/>
            <a:ext cx="159543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832412"/>
            <a:ext cx="1595438" cy="2439800"/>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9" name="Text Placeholder 2">
            <a:extLst>
              <a:ext uri="{FF2B5EF4-FFF2-40B4-BE49-F238E27FC236}">
                <a16:creationId xmlns:a16="http://schemas.microsoft.com/office/drawing/2014/main" id="{CC8AF00F-83DA-104D-A2BF-D2C439FE9BB3}"/>
              </a:ext>
            </a:extLst>
          </p:cNvPr>
          <p:cNvSpPr>
            <a:spLocks noGrp="1"/>
          </p:cNvSpPr>
          <p:nvPr>
            <p:ph type="body" sz="quarter" idx="17" hasCustomPrompt="1"/>
          </p:nvPr>
        </p:nvSpPr>
        <p:spPr>
          <a:xfrm>
            <a:off x="4370387" y="585789"/>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1</a:t>
            </a:r>
          </a:p>
        </p:txBody>
      </p:sp>
      <p:sp>
        <p:nvSpPr>
          <p:cNvPr id="10" name="Text Placeholder 2">
            <a:extLst>
              <a:ext uri="{FF2B5EF4-FFF2-40B4-BE49-F238E27FC236}">
                <a16:creationId xmlns:a16="http://schemas.microsoft.com/office/drawing/2014/main" id="{24A44678-F325-7746-8C84-E6F44D505769}"/>
              </a:ext>
            </a:extLst>
          </p:cNvPr>
          <p:cNvSpPr>
            <a:spLocks noGrp="1"/>
          </p:cNvSpPr>
          <p:nvPr>
            <p:ph type="body" sz="quarter" idx="18" hasCustomPrompt="1"/>
          </p:nvPr>
        </p:nvSpPr>
        <p:spPr>
          <a:xfrm>
            <a:off x="7192962" y="585789"/>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2</a:t>
            </a:r>
          </a:p>
        </p:txBody>
      </p:sp>
      <p:sp>
        <p:nvSpPr>
          <p:cNvPr id="12" name="Text Placeholder 2">
            <a:extLst>
              <a:ext uri="{FF2B5EF4-FFF2-40B4-BE49-F238E27FC236}">
                <a16:creationId xmlns:a16="http://schemas.microsoft.com/office/drawing/2014/main" id="{0EF3CCAA-003D-324C-9FAA-5B5DC19336A2}"/>
              </a:ext>
            </a:extLst>
          </p:cNvPr>
          <p:cNvSpPr>
            <a:spLocks noGrp="1"/>
          </p:cNvSpPr>
          <p:nvPr>
            <p:ph type="body" sz="quarter" idx="19" hasCustomPrompt="1"/>
          </p:nvPr>
        </p:nvSpPr>
        <p:spPr>
          <a:xfrm>
            <a:off x="10013950" y="585789"/>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3</a:t>
            </a:r>
          </a:p>
        </p:txBody>
      </p:sp>
      <p:sp>
        <p:nvSpPr>
          <p:cNvPr id="13" name="Text Placeholder 2">
            <a:extLst>
              <a:ext uri="{FF2B5EF4-FFF2-40B4-BE49-F238E27FC236}">
                <a16:creationId xmlns:a16="http://schemas.microsoft.com/office/drawing/2014/main" id="{C2BCACD0-0017-9A49-9325-DCBC40CB2C2D}"/>
              </a:ext>
            </a:extLst>
          </p:cNvPr>
          <p:cNvSpPr>
            <a:spLocks noGrp="1"/>
          </p:cNvSpPr>
          <p:nvPr>
            <p:ph type="body" sz="quarter" idx="20" hasCustomPrompt="1"/>
          </p:nvPr>
        </p:nvSpPr>
        <p:spPr>
          <a:xfrm>
            <a:off x="4371875" y="3442448"/>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4</a:t>
            </a:r>
          </a:p>
        </p:txBody>
      </p:sp>
      <p:sp>
        <p:nvSpPr>
          <p:cNvPr id="14" name="Text Placeholder 2">
            <a:extLst>
              <a:ext uri="{FF2B5EF4-FFF2-40B4-BE49-F238E27FC236}">
                <a16:creationId xmlns:a16="http://schemas.microsoft.com/office/drawing/2014/main" id="{E251C719-BC21-8C4B-9DBC-6E80CFA162A9}"/>
              </a:ext>
            </a:extLst>
          </p:cNvPr>
          <p:cNvSpPr>
            <a:spLocks noGrp="1"/>
          </p:cNvSpPr>
          <p:nvPr>
            <p:ph type="body" sz="quarter" idx="21" hasCustomPrompt="1"/>
          </p:nvPr>
        </p:nvSpPr>
        <p:spPr>
          <a:xfrm>
            <a:off x="7198939" y="3442447"/>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5</a:t>
            </a:r>
          </a:p>
        </p:txBody>
      </p:sp>
      <p:sp>
        <p:nvSpPr>
          <p:cNvPr id="15" name="Text Placeholder 2">
            <a:extLst>
              <a:ext uri="{FF2B5EF4-FFF2-40B4-BE49-F238E27FC236}">
                <a16:creationId xmlns:a16="http://schemas.microsoft.com/office/drawing/2014/main" id="{F4273179-F1BC-0844-A024-D6A32BBE630E}"/>
              </a:ext>
            </a:extLst>
          </p:cNvPr>
          <p:cNvSpPr>
            <a:spLocks noGrp="1"/>
          </p:cNvSpPr>
          <p:nvPr>
            <p:ph type="body" sz="quarter" idx="22" hasCustomPrompt="1"/>
          </p:nvPr>
        </p:nvSpPr>
        <p:spPr>
          <a:xfrm>
            <a:off x="10013950" y="3453944"/>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6</a:t>
            </a:r>
          </a:p>
        </p:txBody>
      </p:sp>
      <p:sp>
        <p:nvSpPr>
          <p:cNvPr id="17" name="Text Placeholder 16">
            <a:extLst>
              <a:ext uri="{FF2B5EF4-FFF2-40B4-BE49-F238E27FC236}">
                <a16:creationId xmlns:a16="http://schemas.microsoft.com/office/drawing/2014/main" id="{A6C6A35A-94DF-F144-AECD-CDD578CC4A7D}"/>
              </a:ext>
            </a:extLst>
          </p:cNvPr>
          <p:cNvSpPr>
            <a:spLocks noGrp="1"/>
          </p:cNvSpPr>
          <p:nvPr>
            <p:ph type="body" sz="quarter" idx="23"/>
          </p:nvPr>
        </p:nvSpPr>
        <p:spPr>
          <a:xfrm>
            <a:off x="584200" y="1436688"/>
            <a:ext cx="2538413" cy="1249573"/>
          </a:xfrm>
        </p:spPr>
        <p:txBody>
          <a:bodyPr/>
          <a:lstStyle>
            <a:lvl1pPr marL="0" indent="0">
              <a:buNone/>
              <a:defRPr sz="1400">
                <a:solidFill>
                  <a:schemeClr val="tx1"/>
                </a:solidFill>
              </a:defRPr>
            </a:lvl1pPr>
            <a:lvl2pPr marL="228600" indent="0">
              <a:buNone/>
              <a:defRPr sz="1400">
                <a:solidFill>
                  <a:schemeClr val="tx1"/>
                </a:solidFill>
              </a:defRPr>
            </a:lvl2pPr>
            <a:lvl3pPr marL="457200" indent="0">
              <a:buNone/>
              <a:defRPr sz="1400">
                <a:solidFill>
                  <a:schemeClr val="tx1"/>
                </a:solidFill>
              </a:defRPr>
            </a:lvl3pPr>
            <a:lvl4pPr marL="661988" indent="0">
              <a:buNone/>
              <a:defRPr sz="1400">
                <a:solidFill>
                  <a:schemeClr val="tx1"/>
                </a:solidFill>
              </a:defRPr>
            </a:lvl4pPr>
            <a:lvl5pPr marL="855663" indent="0">
              <a:buNone/>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2890622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0" pos="1967">
          <p15:clr>
            <a:srgbClr val="A4A3A4"/>
          </p15:clr>
        </p15:guide>
        <p15:guide id="11" pos="2150">
          <p15:clr>
            <a:srgbClr val="A4A3A4"/>
          </p15:clr>
        </p15:guide>
        <p15:guide id="12" pos="2561">
          <p15:clr>
            <a:srgbClr val="A4A3A4"/>
          </p15:clr>
        </p15:guide>
        <p15:guide id="13" pos="2744">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8" orient="horz" pos="905">
          <p15:clr>
            <a:srgbClr val="5ACBF0"/>
          </p15:clr>
        </p15:guide>
        <p15:guide id="30" orient="horz" pos="288">
          <p15:clr>
            <a:srgbClr val="5ACBF0"/>
          </p15:clr>
        </p15:guide>
        <p15:guide id="31" pos="3754" userDrawn="1">
          <p15:clr>
            <a:srgbClr val="A4A3A4"/>
          </p15:clr>
        </p15:guide>
        <p15:guide id="32" pos="3931" userDrawn="1">
          <p15:clr>
            <a:srgbClr val="A4A3A4"/>
          </p15:clr>
        </p15:guide>
        <p15:guide id="33" pos="4342" userDrawn="1">
          <p15:clr>
            <a:srgbClr val="A4A3A4"/>
          </p15:clr>
        </p15:guide>
        <p15:guide id="34" pos="4531" userDrawn="1">
          <p15:clr>
            <a:srgbClr val="A4A3A4"/>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p:cSld name="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Rectangle 6">
            <a:extLst>
              <a:ext uri="{FF2B5EF4-FFF2-40B4-BE49-F238E27FC236}">
                <a16:creationId xmlns:a16="http://schemas.microsoft.com/office/drawing/2014/main" id="{2502EE5A-694B-40B6-A3DB-2FC13F94CF05}"/>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8" name="TextBox 7">
            <a:extLst>
              <a:ext uri="{FF2B5EF4-FFF2-40B4-BE49-F238E27FC236}">
                <a16:creationId xmlns:a16="http://schemas.microsoft.com/office/drawing/2014/main" id="{D706A557-B748-437A-814D-BA0040E8B3D7}"/>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9555412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p:cSld name="Title and text side by side multi colum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Title</a:t>
            </a:r>
          </a:p>
        </p:txBody>
      </p: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13" name="Text Placeholder 12">
            <a:extLst>
              <a:ext uri="{FF2B5EF4-FFF2-40B4-BE49-F238E27FC236}">
                <a16:creationId xmlns:a16="http://schemas.microsoft.com/office/drawing/2014/main" id="{5A7F7DDB-BF21-0B40-8DBB-D5BC0B4C25FC}"/>
              </a:ext>
            </a:extLst>
          </p:cNvPr>
          <p:cNvSpPr>
            <a:spLocks noGrp="1"/>
          </p:cNvSpPr>
          <p:nvPr>
            <p:ph type="body" sz="quarter" idx="12" hasCustomPrompt="1"/>
          </p:nvPr>
        </p:nvSpPr>
        <p:spPr>
          <a:xfrm>
            <a:off x="49418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4" name="Text Placeholder 12">
            <a:extLst>
              <a:ext uri="{FF2B5EF4-FFF2-40B4-BE49-F238E27FC236}">
                <a16:creationId xmlns:a16="http://schemas.microsoft.com/office/drawing/2014/main" id="{4BDDDD90-9BFD-D94C-A026-A013126F234B}"/>
              </a:ext>
            </a:extLst>
          </p:cNvPr>
          <p:cNvSpPr>
            <a:spLocks noGrp="1"/>
          </p:cNvSpPr>
          <p:nvPr>
            <p:ph type="body" sz="quarter" idx="13" hasCustomPrompt="1"/>
          </p:nvPr>
        </p:nvSpPr>
        <p:spPr>
          <a:xfrm>
            <a:off x="86882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5" name="Text Placeholder 12">
            <a:extLst>
              <a:ext uri="{FF2B5EF4-FFF2-40B4-BE49-F238E27FC236}">
                <a16:creationId xmlns:a16="http://schemas.microsoft.com/office/drawing/2014/main" id="{232B6EB5-03C8-914E-9180-000AE9B40A6D}"/>
              </a:ext>
            </a:extLst>
          </p:cNvPr>
          <p:cNvSpPr>
            <a:spLocks noGrp="1"/>
          </p:cNvSpPr>
          <p:nvPr>
            <p:ph type="body" sz="quarter" idx="14" hasCustomPrompt="1"/>
          </p:nvPr>
        </p:nvSpPr>
        <p:spPr>
          <a:xfrm>
            <a:off x="49419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6" name="Text Placeholder 12">
            <a:extLst>
              <a:ext uri="{FF2B5EF4-FFF2-40B4-BE49-F238E27FC236}">
                <a16:creationId xmlns:a16="http://schemas.microsoft.com/office/drawing/2014/main" id="{E05CAB66-4649-1E49-8948-4B95A4DA20C6}"/>
              </a:ext>
            </a:extLst>
          </p:cNvPr>
          <p:cNvSpPr>
            <a:spLocks noGrp="1"/>
          </p:cNvSpPr>
          <p:nvPr>
            <p:ph type="body" sz="quarter" idx="15" hasCustomPrompt="1"/>
          </p:nvPr>
        </p:nvSpPr>
        <p:spPr>
          <a:xfrm>
            <a:off x="86883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7" name="Text Placeholder 12">
            <a:extLst>
              <a:ext uri="{FF2B5EF4-FFF2-40B4-BE49-F238E27FC236}">
                <a16:creationId xmlns:a16="http://schemas.microsoft.com/office/drawing/2014/main" id="{42F89A67-E82E-F843-9DEB-23D191BCA6DA}"/>
              </a:ext>
            </a:extLst>
          </p:cNvPr>
          <p:cNvSpPr>
            <a:spLocks noGrp="1"/>
          </p:cNvSpPr>
          <p:nvPr>
            <p:ph type="body" sz="quarter" idx="16" hasCustomPrompt="1"/>
          </p:nvPr>
        </p:nvSpPr>
        <p:spPr>
          <a:xfrm>
            <a:off x="49419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8" name="Text Placeholder 12">
            <a:extLst>
              <a:ext uri="{FF2B5EF4-FFF2-40B4-BE49-F238E27FC236}">
                <a16:creationId xmlns:a16="http://schemas.microsoft.com/office/drawing/2014/main" id="{0B8598BC-5AC5-AD4D-A8E2-20CD9CD176BF}"/>
              </a:ext>
            </a:extLst>
          </p:cNvPr>
          <p:cNvSpPr>
            <a:spLocks noGrp="1"/>
          </p:cNvSpPr>
          <p:nvPr>
            <p:ph type="body" sz="quarter" idx="17" hasCustomPrompt="1"/>
          </p:nvPr>
        </p:nvSpPr>
        <p:spPr>
          <a:xfrm>
            <a:off x="86883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1" name="Rectangle 10">
            <a:extLst>
              <a:ext uri="{FF2B5EF4-FFF2-40B4-BE49-F238E27FC236}">
                <a16:creationId xmlns:a16="http://schemas.microsoft.com/office/drawing/2014/main" id="{12139E0E-290F-4ADA-AD6B-95BC2BDA13F9}"/>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2" name="TextBox 11">
            <a:extLst>
              <a:ext uri="{FF2B5EF4-FFF2-40B4-BE49-F238E27FC236}">
                <a16:creationId xmlns:a16="http://schemas.microsoft.com/office/drawing/2014/main" id="{F015E126-5763-40BD-BDBE-7B91C0E9C837}"/>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9873885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userDrawn="1">
          <p15:clr>
            <a:srgbClr val="FBAE4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p:cSld name="Title and text side by side multi column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Resources</a:t>
            </a:r>
          </a:p>
        </p:txBody>
      </p: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9" name="Text Placeholder 4">
            <a:extLst>
              <a:ext uri="{FF2B5EF4-FFF2-40B4-BE49-F238E27FC236}">
                <a16:creationId xmlns:a16="http://schemas.microsoft.com/office/drawing/2014/main" id="{8F144F22-0BD6-9648-A319-DDB697CF396B}"/>
              </a:ext>
            </a:extLst>
          </p:cNvPr>
          <p:cNvSpPr>
            <a:spLocks noGrp="1"/>
          </p:cNvSpPr>
          <p:nvPr>
            <p:ph type="body" sz="quarter" idx="12" hasCustomPrompt="1"/>
          </p:nvPr>
        </p:nvSpPr>
        <p:spPr>
          <a:xfrm>
            <a:off x="8688289"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0" name="Text Placeholder 7">
            <a:extLst>
              <a:ext uri="{FF2B5EF4-FFF2-40B4-BE49-F238E27FC236}">
                <a16:creationId xmlns:a16="http://schemas.microsoft.com/office/drawing/2014/main" id="{5CF58F7B-2211-6646-985A-CAD949B1B5E7}"/>
              </a:ext>
            </a:extLst>
          </p:cNvPr>
          <p:cNvSpPr>
            <a:spLocks noGrp="1"/>
          </p:cNvSpPr>
          <p:nvPr>
            <p:ph type="body" sz="quarter" idx="13" hasCustomPrompt="1"/>
          </p:nvPr>
        </p:nvSpPr>
        <p:spPr>
          <a:xfrm>
            <a:off x="8688288"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1" name="Text Placeholder 4">
            <a:extLst>
              <a:ext uri="{FF2B5EF4-FFF2-40B4-BE49-F238E27FC236}">
                <a16:creationId xmlns:a16="http://schemas.microsoft.com/office/drawing/2014/main" id="{405EE505-078A-9D4D-AB44-E74DDB284FDF}"/>
              </a:ext>
            </a:extLst>
          </p:cNvPr>
          <p:cNvSpPr>
            <a:spLocks noGrp="1"/>
          </p:cNvSpPr>
          <p:nvPr>
            <p:ph type="body" sz="quarter" idx="14" hasCustomPrompt="1"/>
          </p:nvPr>
        </p:nvSpPr>
        <p:spPr>
          <a:xfrm>
            <a:off x="4943872"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2" name="Text Placeholder 7">
            <a:extLst>
              <a:ext uri="{FF2B5EF4-FFF2-40B4-BE49-F238E27FC236}">
                <a16:creationId xmlns:a16="http://schemas.microsoft.com/office/drawing/2014/main" id="{C8C6E084-6AAE-1F47-A359-962769636923}"/>
              </a:ext>
            </a:extLst>
          </p:cNvPr>
          <p:cNvSpPr>
            <a:spLocks noGrp="1"/>
          </p:cNvSpPr>
          <p:nvPr>
            <p:ph type="body" sz="quarter" idx="15" hasCustomPrompt="1"/>
          </p:nvPr>
        </p:nvSpPr>
        <p:spPr>
          <a:xfrm>
            <a:off x="4943871"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3" name="Text Placeholder 4">
            <a:extLst>
              <a:ext uri="{FF2B5EF4-FFF2-40B4-BE49-F238E27FC236}">
                <a16:creationId xmlns:a16="http://schemas.microsoft.com/office/drawing/2014/main" id="{1028C337-4BBC-0847-9E7B-072AA5006B67}"/>
              </a:ext>
            </a:extLst>
          </p:cNvPr>
          <p:cNvSpPr>
            <a:spLocks noGrp="1"/>
          </p:cNvSpPr>
          <p:nvPr>
            <p:ph type="body" sz="quarter" idx="16" hasCustomPrompt="1"/>
          </p:nvPr>
        </p:nvSpPr>
        <p:spPr>
          <a:xfrm>
            <a:off x="8688388"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4" name="Text Placeholder 7">
            <a:extLst>
              <a:ext uri="{FF2B5EF4-FFF2-40B4-BE49-F238E27FC236}">
                <a16:creationId xmlns:a16="http://schemas.microsoft.com/office/drawing/2014/main" id="{3CA908C0-CC26-994C-BCBB-16677F403D53}"/>
              </a:ext>
            </a:extLst>
          </p:cNvPr>
          <p:cNvSpPr>
            <a:spLocks noGrp="1"/>
          </p:cNvSpPr>
          <p:nvPr>
            <p:ph type="body" sz="quarter" idx="17" hasCustomPrompt="1"/>
          </p:nvPr>
        </p:nvSpPr>
        <p:spPr>
          <a:xfrm>
            <a:off x="8688387"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5" name="Text Placeholder 4">
            <a:extLst>
              <a:ext uri="{FF2B5EF4-FFF2-40B4-BE49-F238E27FC236}">
                <a16:creationId xmlns:a16="http://schemas.microsoft.com/office/drawing/2014/main" id="{2DF3FE50-082A-0948-BD94-1E474F8B6650}"/>
              </a:ext>
            </a:extLst>
          </p:cNvPr>
          <p:cNvSpPr>
            <a:spLocks noGrp="1"/>
          </p:cNvSpPr>
          <p:nvPr>
            <p:ph type="body" sz="quarter" idx="18" hasCustomPrompt="1"/>
          </p:nvPr>
        </p:nvSpPr>
        <p:spPr>
          <a:xfrm>
            <a:off x="4943971"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6" name="Text Placeholder 7">
            <a:extLst>
              <a:ext uri="{FF2B5EF4-FFF2-40B4-BE49-F238E27FC236}">
                <a16:creationId xmlns:a16="http://schemas.microsoft.com/office/drawing/2014/main" id="{51B46850-7DCD-C045-8688-B3173EA7128A}"/>
              </a:ext>
            </a:extLst>
          </p:cNvPr>
          <p:cNvSpPr>
            <a:spLocks noGrp="1"/>
          </p:cNvSpPr>
          <p:nvPr>
            <p:ph type="body" sz="quarter" idx="19" hasCustomPrompt="1"/>
          </p:nvPr>
        </p:nvSpPr>
        <p:spPr>
          <a:xfrm>
            <a:off x="4943970"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7" name="Text Placeholder 4">
            <a:extLst>
              <a:ext uri="{FF2B5EF4-FFF2-40B4-BE49-F238E27FC236}">
                <a16:creationId xmlns:a16="http://schemas.microsoft.com/office/drawing/2014/main" id="{2281B86D-86C4-EF4D-8E51-FA06DC5C129C}"/>
              </a:ext>
            </a:extLst>
          </p:cNvPr>
          <p:cNvSpPr>
            <a:spLocks noGrp="1"/>
          </p:cNvSpPr>
          <p:nvPr>
            <p:ph type="body" sz="quarter" idx="20" hasCustomPrompt="1"/>
          </p:nvPr>
        </p:nvSpPr>
        <p:spPr>
          <a:xfrm>
            <a:off x="8688388"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8" name="Text Placeholder 7">
            <a:extLst>
              <a:ext uri="{FF2B5EF4-FFF2-40B4-BE49-F238E27FC236}">
                <a16:creationId xmlns:a16="http://schemas.microsoft.com/office/drawing/2014/main" id="{CD7C6A60-8B27-F941-BE59-3393319E04A8}"/>
              </a:ext>
            </a:extLst>
          </p:cNvPr>
          <p:cNvSpPr>
            <a:spLocks noGrp="1"/>
          </p:cNvSpPr>
          <p:nvPr>
            <p:ph type="body" sz="quarter" idx="21" hasCustomPrompt="1"/>
          </p:nvPr>
        </p:nvSpPr>
        <p:spPr>
          <a:xfrm>
            <a:off x="8688387"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9" name="Text Placeholder 4">
            <a:extLst>
              <a:ext uri="{FF2B5EF4-FFF2-40B4-BE49-F238E27FC236}">
                <a16:creationId xmlns:a16="http://schemas.microsoft.com/office/drawing/2014/main" id="{65525191-F6B4-544C-B681-5D4D7614A715}"/>
              </a:ext>
            </a:extLst>
          </p:cNvPr>
          <p:cNvSpPr>
            <a:spLocks noGrp="1"/>
          </p:cNvSpPr>
          <p:nvPr>
            <p:ph type="body" sz="quarter" idx="22" hasCustomPrompt="1"/>
          </p:nvPr>
        </p:nvSpPr>
        <p:spPr>
          <a:xfrm>
            <a:off x="4943971"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40" name="Text Placeholder 7">
            <a:extLst>
              <a:ext uri="{FF2B5EF4-FFF2-40B4-BE49-F238E27FC236}">
                <a16:creationId xmlns:a16="http://schemas.microsoft.com/office/drawing/2014/main" id="{382BF458-E658-2448-A63F-544B4E757619}"/>
              </a:ext>
            </a:extLst>
          </p:cNvPr>
          <p:cNvSpPr>
            <a:spLocks noGrp="1"/>
          </p:cNvSpPr>
          <p:nvPr>
            <p:ph type="body" sz="quarter" idx="23" hasCustomPrompt="1"/>
          </p:nvPr>
        </p:nvSpPr>
        <p:spPr>
          <a:xfrm>
            <a:off x="4943970"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17" name="Rectangle 16">
            <a:extLst>
              <a:ext uri="{FF2B5EF4-FFF2-40B4-BE49-F238E27FC236}">
                <a16:creationId xmlns:a16="http://schemas.microsoft.com/office/drawing/2014/main" id="{1B9EB568-7505-4030-A7BF-6F400935519A}"/>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8" name="TextBox 17">
            <a:extLst>
              <a:ext uri="{FF2B5EF4-FFF2-40B4-BE49-F238E27FC236}">
                <a16:creationId xmlns:a16="http://schemas.microsoft.com/office/drawing/2014/main" id="{5B4C818A-5FB4-4953-9659-4676120FA6B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7085547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p:cSld name="2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75747"/>
          </a:xfrm>
        </p:spPr>
        <p:txBody>
          <a:bodyPr anchor="t">
            <a:noAutofit/>
          </a:bodyPr>
          <a:lstStyle>
            <a:lvl1pPr>
              <a:defRPr>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584200" y="1286005"/>
            <a:ext cx="3187700" cy="4983033"/>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Subtitle</a:t>
            </a:r>
          </a:p>
        </p:txBody>
      </p: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Rectangle 6">
            <a:extLst>
              <a:ext uri="{FF2B5EF4-FFF2-40B4-BE49-F238E27FC236}">
                <a16:creationId xmlns:a16="http://schemas.microsoft.com/office/drawing/2014/main" id="{D5B458A6-C8DB-44A0-A97F-C29783D275AA}"/>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8" name="TextBox 7">
            <a:extLst>
              <a:ext uri="{FF2B5EF4-FFF2-40B4-BE49-F238E27FC236}">
                <a16:creationId xmlns:a16="http://schemas.microsoft.com/office/drawing/2014/main" id="{2FBBCADC-AB1A-489C-A1FB-D3FC7541A2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2138829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p:cSld name="1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p:nvSpPr>
        <p:spPr bwMode="auto">
          <a:xfrm>
            <a:off x="783590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4200" y="585788"/>
            <a:ext cx="6088063" cy="608698"/>
          </a:xfrm>
        </p:spPr>
        <p:txBody>
          <a:bodyPr anchor="t">
            <a:noAutofit/>
          </a:bodyPr>
          <a:lstStyle>
            <a:lvl1pPr>
              <a:defRPr>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8361404" y="585788"/>
            <a:ext cx="3247983" cy="5683249"/>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2">
            <a:extLst>
              <a:ext uri="{FF2B5EF4-FFF2-40B4-BE49-F238E27FC236}">
                <a16:creationId xmlns:a16="http://schemas.microsoft.com/office/drawing/2014/main" id="{731C9FF9-0EE9-A946-8C26-107C9EB0E78C}"/>
              </a:ext>
            </a:extLst>
          </p:cNvPr>
          <p:cNvSpPr>
            <a:spLocks noGrp="1"/>
          </p:cNvSpPr>
          <p:nvPr>
            <p:ph type="body" sz="quarter" idx="12"/>
          </p:nvPr>
        </p:nvSpPr>
        <p:spPr>
          <a:xfrm>
            <a:off x="584200" y="1196752"/>
            <a:ext cx="6088063" cy="2232247"/>
          </a:xfrm>
        </p:spPr>
        <p:txBody>
          <a:bodyPr anchor="t">
            <a:noAutofit/>
          </a:bodyPr>
          <a:lstStyle>
            <a:lvl1pPr marL="0" indent="0">
              <a:spcAft>
                <a:spcPts val="600"/>
              </a:spcAft>
              <a:buFont typeface="Wingdings" panose="05000000000000000000" pitchFamily="2" charset="2"/>
              <a:buNone/>
              <a:defRPr sz="2000">
                <a:solidFill>
                  <a:schemeClr val="tx1"/>
                </a:solidFill>
              </a:defRPr>
            </a:lvl1pPr>
          </a:lstStyle>
          <a:p>
            <a:pPr lvl="0"/>
            <a:r>
              <a:rPr lang="en-US"/>
              <a:t>Click to edit Master text styles</a:t>
            </a:r>
          </a:p>
        </p:txBody>
      </p:sp>
      <p:sp>
        <p:nvSpPr>
          <p:cNvPr id="8" name="Rectangle 7">
            <a:extLst>
              <a:ext uri="{FF2B5EF4-FFF2-40B4-BE49-F238E27FC236}">
                <a16:creationId xmlns:a16="http://schemas.microsoft.com/office/drawing/2014/main" id="{CC132951-139D-4FB2-A0BB-42CEA2B93C74}"/>
              </a:ext>
            </a:extLst>
          </p:cNvPr>
          <p:cNvSpPr/>
          <p:nvPr userDrawn="1"/>
        </p:nvSpPr>
        <p:spPr bwMode="auto">
          <a:xfrm>
            <a:off x="783590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9" name="TextBox 8">
            <a:extLst>
              <a:ext uri="{FF2B5EF4-FFF2-40B4-BE49-F238E27FC236}">
                <a16:creationId xmlns:a16="http://schemas.microsoft.com/office/drawing/2014/main" id="{F5283917-8BCE-4C81-809A-4EFFAC65D888}"/>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06913676"/>
      </p:ext>
    </p:extLst>
  </p:cSld>
  <p:clrMapOvr>
    <a:masterClrMapping/>
  </p:clrMapOvr>
  <p:transition>
    <p:fade/>
  </p:transition>
  <p:extLst>
    <p:ext uri="{DCECCB84-F9BA-43D5-87BE-67443E8EF086}">
      <p15:sldGuideLst xmlns:p15="http://schemas.microsoft.com/office/powerpoint/2012/main">
        <p15:guide id="29" orient="horz" pos="2160">
          <p15:clr>
            <a:srgbClr val="5ACBF0"/>
          </p15:clr>
        </p15:guide>
        <p15:guide id="32" pos="4929" userDrawn="1">
          <p15:clr>
            <a:srgbClr val="5ACBF0"/>
          </p15:clr>
        </p15:guide>
        <p15:guide id="33" pos="4566" userDrawn="1">
          <p15:clr>
            <a:srgbClr val="5ACBF0"/>
          </p15:clr>
        </p15:guide>
        <p15:guide id="34" pos="4203" userDrawn="1">
          <p15:clr>
            <a:srgbClr val="5ACBF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p:cSld name="Title and text side by sid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noAutofit/>
          </a:bodyPr>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7" name="Straight Connector 6">
            <a:extLst>
              <a:ext uri="{FF2B5EF4-FFF2-40B4-BE49-F238E27FC236}">
                <a16:creationId xmlns:a16="http://schemas.microsoft.com/office/drawing/2014/main" id="{310E28A7-8C9B-4866-8A23-C1B1D5FF5EA5}"/>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E22171DB-FB61-4B99-9629-64D3FECE0FA7}"/>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5888803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p:cSld name="Title and text side by side 5">
    <p:bg>
      <p:bgRef idx="1001">
        <a:schemeClr val="bg2"/>
      </p:bgRef>
    </p:bg>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28DDDE60-CF92-3E47-B933-9AD563CFC823}"/>
              </a:ext>
              <a:ext uri="{C183D7F6-B498-43B3-948B-1728B52AA6E4}">
                <adec:decorative xmlns:adec="http://schemas.microsoft.com/office/drawing/2017/decorative" val="1"/>
              </a:ext>
            </a:extLst>
          </p:cNvPr>
          <p:cNvCxnSpPr>
            <a:cxnSpLocks/>
          </p:cNvCxnSpPr>
          <p:nvPr/>
        </p:nvCxnSpPr>
        <p:spPr>
          <a:xfrm>
            <a:off x="6096000" y="1989442"/>
            <a:ext cx="0" cy="2879117"/>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A9E8FB02-E25B-E14D-8924-32CC3949ADD1}"/>
              </a:ext>
            </a:extLst>
          </p:cNvPr>
          <p:cNvSpPr>
            <a:spLocks noGrp="1"/>
          </p:cNvSpPr>
          <p:nvPr>
            <p:ph type="title" hasCustomPrompt="1"/>
          </p:nvPr>
        </p:nvSpPr>
        <p:spPr>
          <a:xfrm>
            <a:off x="588263" y="585788"/>
            <a:ext cx="4894962" cy="5683250"/>
          </a:xfrm>
        </p:spPr>
        <p:txBody>
          <a:bodyPr anchor="ctr">
            <a:noAutofit/>
          </a:bodyPr>
          <a:lstStyle>
            <a:lvl1pPr>
              <a:defRPr>
                <a:solidFill>
                  <a:schemeClr val="accent3"/>
                </a:solidFill>
              </a:defRPr>
            </a:lvl1pPr>
          </a:lstStyle>
          <a:p>
            <a:r>
              <a:rPr lang="en-US"/>
              <a:t>Title</a:t>
            </a:r>
          </a:p>
        </p:txBody>
      </p:sp>
      <p:sp>
        <p:nvSpPr>
          <p:cNvPr id="6" name="Text Placeholder 2">
            <a:extLst>
              <a:ext uri="{FF2B5EF4-FFF2-40B4-BE49-F238E27FC236}">
                <a16:creationId xmlns:a16="http://schemas.microsoft.com/office/drawing/2014/main" id="{C74FD3CD-1AFC-E14A-A565-37F4D59C5377}"/>
              </a:ext>
            </a:extLst>
          </p:cNvPr>
          <p:cNvSpPr>
            <a:spLocks noGrp="1"/>
          </p:cNvSpPr>
          <p:nvPr>
            <p:ph type="body" sz="quarter" idx="11"/>
          </p:nvPr>
        </p:nvSpPr>
        <p:spPr>
          <a:xfrm>
            <a:off x="6672262" y="585788"/>
            <a:ext cx="4937125"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cxnSp>
        <p:nvCxnSpPr>
          <p:cNvPr id="7" name="Straight Connector 6">
            <a:extLst>
              <a:ext uri="{FF2B5EF4-FFF2-40B4-BE49-F238E27FC236}">
                <a16:creationId xmlns:a16="http://schemas.microsoft.com/office/drawing/2014/main" id="{821EEF82-9914-49D2-9FA6-EDD450F1944A}"/>
              </a:ext>
              <a:ext uri="{C183D7F6-B498-43B3-948B-1728B52AA6E4}">
                <adec:decorative xmlns:adec="http://schemas.microsoft.com/office/drawing/2017/decorative" val="1"/>
              </a:ext>
            </a:extLst>
          </p:cNvPr>
          <p:cNvCxnSpPr>
            <a:cxnSpLocks/>
          </p:cNvCxnSpPr>
          <p:nvPr userDrawn="1"/>
        </p:nvCxnSpPr>
        <p:spPr>
          <a:xfrm>
            <a:off x="6096000" y="1989442"/>
            <a:ext cx="0" cy="2879117"/>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6662828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6" pos="3749">
          <p15:clr>
            <a:srgbClr val="A4A3A4"/>
          </p15:clr>
        </p15:guide>
        <p15:guide id="28" pos="3840">
          <p15:clr>
            <a:srgbClr val="F26B43"/>
          </p15:clr>
        </p15:guide>
        <p15:guide id="31" pos="3931" userDrawn="1">
          <p15:clr>
            <a:srgbClr val="A4A3A4"/>
          </p15:clr>
        </p15:guide>
        <p15:guide id="32" pos="3454" userDrawn="1">
          <p15:clr>
            <a:srgbClr val="FBAE40"/>
          </p15:clr>
        </p15:guide>
        <p15:guide id="33" pos="4203" userDrawn="1">
          <p15:clr>
            <a:srgbClr val="FBAE40"/>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p:cSld name="Project Profi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p:nvSpPr>
        <p:spPr bwMode="auto">
          <a:xfrm>
            <a:off x="-1"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3" y="585788"/>
            <a:ext cx="4726687" cy="850900"/>
          </a:xfrm>
        </p:spPr>
        <p:txBody>
          <a:bodyPr anchor="t">
            <a:noAutofit/>
          </a:bodyPr>
          <a:lstStyle>
            <a:lvl1pPr>
              <a:defRPr>
                <a:solidFill>
                  <a:schemeClr val="accent3"/>
                </a:solidFill>
              </a:defRPr>
            </a:lvl1pPr>
          </a:lstStyle>
          <a:p>
            <a:r>
              <a:rPr lang="en-US"/>
              <a:t>Project Name</a:t>
            </a:r>
          </a:p>
        </p:txBody>
      </p:sp>
      <p:cxnSp>
        <p:nvCxnSpPr>
          <p:cNvPr id="11" name="Straight Connector 10">
            <a:extLst>
              <a:ext uri="{FF2B5EF4-FFF2-40B4-BE49-F238E27FC236}">
                <a16:creationId xmlns:a16="http://schemas.microsoft.com/office/drawing/2014/main" id="{B2304FDD-17CA-A147-9CB2-F7A4E83816B0}"/>
              </a:ext>
            </a:extLst>
          </p:cNvPr>
          <p:cNvCxnSpPr/>
          <p:nvPr/>
        </p:nvCxnSpPr>
        <p:spPr>
          <a:xfrm>
            <a:off x="6240463" y="2028346"/>
            <a:ext cx="5368925"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ext Placeholder 22">
            <a:extLst>
              <a:ext uri="{FF2B5EF4-FFF2-40B4-BE49-F238E27FC236}">
                <a16:creationId xmlns:a16="http://schemas.microsoft.com/office/drawing/2014/main" id="{7E88AE75-9022-0C40-AABE-5A0B8F88A37D}"/>
              </a:ext>
            </a:extLst>
          </p:cNvPr>
          <p:cNvSpPr>
            <a:spLocks noGrp="1"/>
          </p:cNvSpPr>
          <p:nvPr>
            <p:ph type="body" sz="quarter" idx="10" hasCustomPrompt="1"/>
          </p:nvPr>
        </p:nvSpPr>
        <p:spPr>
          <a:xfrm>
            <a:off x="584201" y="2017713"/>
            <a:ext cx="3481387" cy="2326791"/>
          </a:xfrm>
        </p:spPr>
        <p:txBody>
          <a:bodyPr/>
          <a:lstStyle>
            <a:lvl1pPr marL="0" indent="0">
              <a:lnSpc>
                <a:spcPct val="100000"/>
              </a:lnSpc>
              <a:buNone/>
              <a:defRPr sz="1800">
                <a:solidFill>
                  <a:schemeClr val="bg1"/>
                </a:solidFill>
              </a:defRPr>
            </a:lvl1pPr>
            <a:lvl2pPr marL="228600" indent="0">
              <a:buNone/>
              <a:defRPr sz="1800">
                <a:solidFill>
                  <a:schemeClr val="bg1"/>
                </a:solidFill>
              </a:defRPr>
            </a:lvl2pPr>
            <a:lvl3pPr marL="457200" indent="0">
              <a:buNone/>
              <a:defRPr sz="1800">
                <a:solidFill>
                  <a:schemeClr val="bg1"/>
                </a:solidFill>
              </a:defRPr>
            </a:lvl3pPr>
            <a:lvl4pPr marL="661988" indent="0">
              <a:buNone/>
              <a:defRPr sz="1800">
                <a:solidFill>
                  <a:schemeClr val="bg1"/>
                </a:solidFill>
              </a:defRPr>
            </a:lvl4pPr>
            <a:lvl5pPr marL="855663" indent="0">
              <a:buNone/>
              <a:defRPr sz="1800">
                <a:solidFill>
                  <a:schemeClr val="bg1"/>
                </a:solidFill>
              </a:defRPr>
            </a:lvl5pPr>
          </a:lstStyle>
          <a:p>
            <a:pPr>
              <a:lnSpc>
                <a:spcPct val="100000"/>
              </a:lnSpc>
            </a:pPr>
            <a:r>
              <a:rPr lang="en-US" sz="1800" b="0">
                <a:solidFill>
                  <a:schemeClr val="bg1"/>
                </a:solidFill>
                <a:latin typeface="Segoe UI" panose="020B0502040204020203" pitchFamily="34" charset="0"/>
                <a:cs typeface="Segoe UI" panose="020B0502040204020203" pitchFamily="34" charset="0"/>
              </a:rPr>
              <a:t>Provide more context and a detailed overview of what the project goals are, what you have or hope to accomplish.</a:t>
            </a:r>
          </a:p>
          <a:p>
            <a:pPr>
              <a:lnSpc>
                <a:spcPct val="100000"/>
              </a:lnSpc>
            </a:pPr>
            <a:endParaRPr lang="en-US" sz="1800" b="0">
              <a:solidFill>
                <a:schemeClr val="bg1"/>
              </a:solidFill>
              <a:latin typeface="Segoe UI" panose="020B0502040204020203" pitchFamily="34" charset="0"/>
              <a:cs typeface="Segoe UI" panose="020B0502040204020203" pitchFamily="34" charset="0"/>
            </a:endParaRPr>
          </a:p>
          <a:p>
            <a:pPr>
              <a:lnSpc>
                <a:spcPct val="100000"/>
              </a:lnSpc>
            </a:pPr>
            <a:r>
              <a:rPr lang="en-US" sz="1800" b="0">
                <a:solidFill>
                  <a:schemeClr val="bg1"/>
                </a:solidFill>
                <a:latin typeface="Segoe UI" panose="020B0502040204020203" pitchFamily="34" charset="0"/>
                <a:cs typeface="Segoe UI" panose="020B0502040204020203" pitchFamily="34" charset="0"/>
              </a:rPr>
              <a:t>This space accommodates multiple lines of text so there is enough room to give details.</a:t>
            </a:r>
          </a:p>
        </p:txBody>
      </p:sp>
      <p:sp>
        <p:nvSpPr>
          <p:cNvPr id="32" name="Text Placeholder 31">
            <a:extLst>
              <a:ext uri="{FF2B5EF4-FFF2-40B4-BE49-F238E27FC236}">
                <a16:creationId xmlns:a16="http://schemas.microsoft.com/office/drawing/2014/main" id="{A0CD7186-AF1B-F240-9FA1-9EE24D7F044C}"/>
              </a:ext>
            </a:extLst>
          </p:cNvPr>
          <p:cNvSpPr>
            <a:spLocks noGrp="1"/>
          </p:cNvSpPr>
          <p:nvPr>
            <p:ph type="body" sz="quarter" idx="11" hasCustomPrompt="1"/>
          </p:nvPr>
        </p:nvSpPr>
        <p:spPr>
          <a:xfrm>
            <a:off x="6240463" y="585788"/>
            <a:ext cx="1597025"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$2M</a:t>
            </a:r>
          </a:p>
        </p:txBody>
      </p:sp>
      <p:sp>
        <p:nvSpPr>
          <p:cNvPr id="33" name="Text Placeholder 31">
            <a:extLst>
              <a:ext uri="{FF2B5EF4-FFF2-40B4-BE49-F238E27FC236}">
                <a16:creationId xmlns:a16="http://schemas.microsoft.com/office/drawing/2014/main" id="{7587C738-B53A-F743-AF70-728C3FB00C7E}"/>
              </a:ext>
            </a:extLst>
          </p:cNvPr>
          <p:cNvSpPr>
            <a:spLocks noGrp="1"/>
          </p:cNvSpPr>
          <p:nvPr>
            <p:ph type="body" sz="quarter" idx="12" hasCustomPrompt="1"/>
          </p:nvPr>
        </p:nvSpPr>
        <p:spPr>
          <a:xfrm>
            <a:off x="8148638" y="585788"/>
            <a:ext cx="1560611"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70%</a:t>
            </a:r>
          </a:p>
        </p:txBody>
      </p:sp>
      <p:sp>
        <p:nvSpPr>
          <p:cNvPr id="34" name="Text Placeholder 31">
            <a:extLst>
              <a:ext uri="{FF2B5EF4-FFF2-40B4-BE49-F238E27FC236}">
                <a16:creationId xmlns:a16="http://schemas.microsoft.com/office/drawing/2014/main" id="{51CBA738-F416-D541-8E97-0F3A7416055D}"/>
              </a:ext>
            </a:extLst>
          </p:cNvPr>
          <p:cNvSpPr>
            <a:spLocks noGrp="1"/>
          </p:cNvSpPr>
          <p:nvPr>
            <p:ph type="body" sz="quarter" idx="13" hasCustomPrompt="1"/>
          </p:nvPr>
        </p:nvSpPr>
        <p:spPr>
          <a:xfrm>
            <a:off x="10013951" y="585788"/>
            <a:ext cx="1595438"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300</a:t>
            </a:r>
          </a:p>
        </p:txBody>
      </p:sp>
      <p:sp>
        <p:nvSpPr>
          <p:cNvPr id="36" name="Text Placeholder 35">
            <a:extLst>
              <a:ext uri="{FF2B5EF4-FFF2-40B4-BE49-F238E27FC236}">
                <a16:creationId xmlns:a16="http://schemas.microsoft.com/office/drawing/2014/main" id="{28B23554-69BF-764F-A44D-94C8151E6484}"/>
              </a:ext>
            </a:extLst>
          </p:cNvPr>
          <p:cNvSpPr>
            <a:spLocks noGrp="1"/>
          </p:cNvSpPr>
          <p:nvPr>
            <p:ph type="body" sz="quarter" idx="14" hasCustomPrompt="1"/>
          </p:nvPr>
        </p:nvSpPr>
        <p:spPr>
          <a:xfrm>
            <a:off x="6240463"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Financial</a:t>
            </a:r>
          </a:p>
          <a:p>
            <a:pPr lvl="0"/>
            <a:r>
              <a:rPr lang="en-US"/>
              <a:t>Value</a:t>
            </a:r>
          </a:p>
        </p:txBody>
      </p:sp>
      <p:sp>
        <p:nvSpPr>
          <p:cNvPr id="37" name="Text Placeholder 35">
            <a:extLst>
              <a:ext uri="{FF2B5EF4-FFF2-40B4-BE49-F238E27FC236}">
                <a16:creationId xmlns:a16="http://schemas.microsoft.com/office/drawing/2014/main" id="{F959484E-ADD1-F94C-8470-0C113E2E167A}"/>
              </a:ext>
            </a:extLst>
          </p:cNvPr>
          <p:cNvSpPr>
            <a:spLocks noGrp="1"/>
          </p:cNvSpPr>
          <p:nvPr>
            <p:ph type="body" sz="quarter" idx="15" hasCustomPrompt="1"/>
          </p:nvPr>
        </p:nvSpPr>
        <p:spPr>
          <a:xfrm>
            <a:off x="8148638"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Percentage</a:t>
            </a:r>
          </a:p>
          <a:p>
            <a:pPr lvl="0"/>
            <a:r>
              <a:rPr lang="en-US"/>
              <a:t>Value</a:t>
            </a:r>
          </a:p>
        </p:txBody>
      </p:sp>
      <p:sp>
        <p:nvSpPr>
          <p:cNvPr id="38" name="Text Placeholder 35">
            <a:extLst>
              <a:ext uri="{FF2B5EF4-FFF2-40B4-BE49-F238E27FC236}">
                <a16:creationId xmlns:a16="http://schemas.microsoft.com/office/drawing/2014/main" id="{3B6DEB9F-381E-D641-A8C9-29A7CC18D3E2}"/>
              </a:ext>
            </a:extLst>
          </p:cNvPr>
          <p:cNvSpPr>
            <a:spLocks noGrp="1"/>
          </p:cNvSpPr>
          <p:nvPr>
            <p:ph type="body" sz="quarter" idx="16" hasCustomPrompt="1"/>
          </p:nvPr>
        </p:nvSpPr>
        <p:spPr>
          <a:xfrm>
            <a:off x="10013950" y="1233489"/>
            <a:ext cx="1595438"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Additional</a:t>
            </a:r>
          </a:p>
          <a:p>
            <a:pPr lvl="0"/>
            <a:r>
              <a:rPr lang="en-US"/>
              <a:t>Value</a:t>
            </a:r>
          </a:p>
        </p:txBody>
      </p:sp>
      <p:sp>
        <p:nvSpPr>
          <p:cNvPr id="40" name="Text Placeholder 39">
            <a:extLst>
              <a:ext uri="{FF2B5EF4-FFF2-40B4-BE49-F238E27FC236}">
                <a16:creationId xmlns:a16="http://schemas.microsoft.com/office/drawing/2014/main" id="{F5A202A1-4A1F-5843-BD54-EC098D909269}"/>
              </a:ext>
            </a:extLst>
          </p:cNvPr>
          <p:cNvSpPr>
            <a:spLocks noGrp="1"/>
          </p:cNvSpPr>
          <p:nvPr>
            <p:ph type="body" sz="quarter" idx="17" hasCustomPrompt="1"/>
          </p:nvPr>
        </p:nvSpPr>
        <p:spPr>
          <a:xfrm>
            <a:off x="6240463" y="2017713"/>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a:t>Project goals</a:t>
            </a:r>
          </a:p>
        </p:txBody>
      </p:sp>
      <p:sp>
        <p:nvSpPr>
          <p:cNvPr id="42" name="Text Placeholder 41">
            <a:extLst>
              <a:ext uri="{FF2B5EF4-FFF2-40B4-BE49-F238E27FC236}">
                <a16:creationId xmlns:a16="http://schemas.microsoft.com/office/drawing/2014/main" id="{9E4D6518-F39B-D540-BBC8-F615FE1B6AF1}"/>
              </a:ext>
            </a:extLst>
          </p:cNvPr>
          <p:cNvSpPr>
            <a:spLocks noGrp="1"/>
          </p:cNvSpPr>
          <p:nvPr>
            <p:ph type="body" sz="quarter" idx="18" hasCustomPrompt="1"/>
          </p:nvPr>
        </p:nvSpPr>
        <p:spPr>
          <a:xfrm>
            <a:off x="6240463" y="2977115"/>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a:t>Descriptive text</a:t>
            </a:r>
          </a:p>
        </p:txBody>
      </p:sp>
      <p:sp>
        <p:nvSpPr>
          <p:cNvPr id="43" name="Text Placeholder 39">
            <a:extLst>
              <a:ext uri="{FF2B5EF4-FFF2-40B4-BE49-F238E27FC236}">
                <a16:creationId xmlns:a16="http://schemas.microsoft.com/office/drawing/2014/main" id="{BFD70A96-999C-1A46-83A7-D06801F55DB7}"/>
              </a:ext>
            </a:extLst>
          </p:cNvPr>
          <p:cNvSpPr>
            <a:spLocks noGrp="1"/>
          </p:cNvSpPr>
          <p:nvPr>
            <p:ph type="body" sz="quarter" idx="19" hasCustomPrompt="1"/>
          </p:nvPr>
        </p:nvSpPr>
        <p:spPr>
          <a:xfrm>
            <a:off x="6240463" y="4161319"/>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a:t>Project goals</a:t>
            </a:r>
          </a:p>
        </p:txBody>
      </p:sp>
      <p:sp>
        <p:nvSpPr>
          <p:cNvPr id="44" name="Text Placeholder 41">
            <a:extLst>
              <a:ext uri="{FF2B5EF4-FFF2-40B4-BE49-F238E27FC236}">
                <a16:creationId xmlns:a16="http://schemas.microsoft.com/office/drawing/2014/main" id="{F57534EE-A31A-3942-81EF-7420176EDD7B}"/>
              </a:ext>
            </a:extLst>
          </p:cNvPr>
          <p:cNvSpPr>
            <a:spLocks noGrp="1"/>
          </p:cNvSpPr>
          <p:nvPr>
            <p:ph type="body" sz="quarter" idx="20" hasCustomPrompt="1"/>
          </p:nvPr>
        </p:nvSpPr>
        <p:spPr>
          <a:xfrm>
            <a:off x="6240463" y="5120721"/>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a:t>Descriptive text</a:t>
            </a:r>
          </a:p>
        </p:txBody>
      </p:sp>
      <p:sp>
        <p:nvSpPr>
          <p:cNvPr id="16" name="Rectangle 15">
            <a:extLst>
              <a:ext uri="{FF2B5EF4-FFF2-40B4-BE49-F238E27FC236}">
                <a16:creationId xmlns:a16="http://schemas.microsoft.com/office/drawing/2014/main" id="{58F4FEFA-3222-4585-AD06-EAFC7C1B8B1C}"/>
              </a:ext>
            </a:extLst>
          </p:cNvPr>
          <p:cNvSpPr/>
          <p:nvPr userDrawn="1"/>
        </p:nvSpPr>
        <p:spPr bwMode="auto">
          <a:xfrm>
            <a:off x="-1"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cxnSp>
        <p:nvCxnSpPr>
          <p:cNvPr id="17" name="Straight Connector 16">
            <a:extLst>
              <a:ext uri="{FF2B5EF4-FFF2-40B4-BE49-F238E27FC236}">
                <a16:creationId xmlns:a16="http://schemas.microsoft.com/office/drawing/2014/main" id="{481B8A94-D94B-48DB-A867-ED7A4AC610DA}"/>
              </a:ext>
            </a:extLst>
          </p:cNvPr>
          <p:cNvCxnSpPr/>
          <p:nvPr userDrawn="1"/>
        </p:nvCxnSpPr>
        <p:spPr>
          <a:xfrm>
            <a:off x="6240463" y="2028346"/>
            <a:ext cx="5368925"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13548146"/>
      </p:ext>
    </p:extLst>
  </p:cSld>
  <p:clrMapOvr>
    <a:masterClrMapping/>
  </p:clrMapOvr>
  <p:transition>
    <p:fade/>
  </p:transition>
  <p:extLst>
    <p:ext uri="{DCECCB84-F9BA-43D5-87BE-67443E8EF086}">
      <p15:sldGuideLst xmlns:p15="http://schemas.microsoft.com/office/powerpoint/2012/main">
        <p15:guide id="20" pos="4937">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3" pos="3754" userDrawn="1">
          <p15:clr>
            <a:srgbClr val="A4A3A4"/>
          </p15:clr>
        </p15:guide>
        <p15:guide id="34" pos="3931" userDrawn="1">
          <p15:clr>
            <a:srgbClr val="A4A3A4"/>
          </p15:clr>
        </p15:guide>
        <p15:guide id="35" pos="5133" userDrawn="1">
          <p15:clr>
            <a:srgbClr val="A4A3A4"/>
          </p15:clr>
        </p15:guide>
        <p15:guide id="36" orient="horz" pos="777" userDrawn="1">
          <p15:clr>
            <a:srgbClr val="FBAE40"/>
          </p15:clr>
        </p15:guide>
        <p15:guide id="37" orient="horz" pos="1162" userDrawn="1">
          <p15:clr>
            <a:srgbClr val="FBAE40"/>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p:cSld name="Team Slide 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p:nvSpPr>
        <p:spPr bwMode="auto">
          <a:xfrm>
            <a:off x="-1" y="0"/>
            <a:ext cx="4065589"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4" y="585788"/>
            <a:ext cx="2824862" cy="850900"/>
          </a:xfrm>
        </p:spPr>
        <p:txBody>
          <a:bodyPr anchor="t">
            <a:noAutofit/>
          </a:bodyPr>
          <a:lstStyle>
            <a:lvl1pPr>
              <a:defRPr>
                <a:solidFill>
                  <a:schemeClr val="accent3"/>
                </a:solidFill>
              </a:defRPr>
            </a:lvl1pPr>
          </a:lstStyle>
          <a:p>
            <a:r>
              <a:rPr lang="en-US"/>
              <a:t>Hello</a:t>
            </a:r>
          </a:p>
        </p:txBody>
      </p:sp>
      <p:sp>
        <p:nvSpPr>
          <p:cNvPr id="25" name="Text Placeholder 24">
            <a:extLst>
              <a:ext uri="{FF2B5EF4-FFF2-40B4-BE49-F238E27FC236}">
                <a16:creationId xmlns:a16="http://schemas.microsoft.com/office/drawing/2014/main" id="{687B7084-FB17-304C-A2D7-1145E7FE9D5A}"/>
              </a:ext>
            </a:extLst>
          </p:cNvPr>
          <p:cNvSpPr>
            <a:spLocks noGrp="1"/>
          </p:cNvSpPr>
          <p:nvPr>
            <p:ph type="body" sz="quarter" idx="11" hasCustomPrompt="1"/>
          </p:nvPr>
        </p:nvSpPr>
        <p:spPr>
          <a:xfrm>
            <a:off x="7192963" y="1437685"/>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27" name="Text Placeholder 26">
            <a:extLst>
              <a:ext uri="{FF2B5EF4-FFF2-40B4-BE49-F238E27FC236}">
                <a16:creationId xmlns:a16="http://schemas.microsoft.com/office/drawing/2014/main" id="{0B58D5F9-9ECC-AE4D-AEE6-08C911DE2503}"/>
              </a:ext>
            </a:extLst>
          </p:cNvPr>
          <p:cNvSpPr>
            <a:spLocks noGrp="1"/>
          </p:cNvSpPr>
          <p:nvPr>
            <p:ph type="body" sz="quarter" idx="12" hasCustomPrompt="1"/>
          </p:nvPr>
        </p:nvSpPr>
        <p:spPr>
          <a:xfrm>
            <a:off x="7192963" y="1802269"/>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29" name="Text Placeholder 28">
            <a:extLst>
              <a:ext uri="{FF2B5EF4-FFF2-40B4-BE49-F238E27FC236}">
                <a16:creationId xmlns:a16="http://schemas.microsoft.com/office/drawing/2014/main" id="{688E32A6-35BF-E143-8E34-3EF1E3F217EA}"/>
              </a:ext>
            </a:extLst>
          </p:cNvPr>
          <p:cNvSpPr>
            <a:spLocks noGrp="1"/>
          </p:cNvSpPr>
          <p:nvPr>
            <p:ph type="body" sz="quarter" idx="13" hasCustomPrompt="1"/>
          </p:nvPr>
        </p:nvSpPr>
        <p:spPr>
          <a:xfrm>
            <a:off x="7192963" y="2200939"/>
            <a:ext cx="3835399" cy="1150185"/>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quis</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nostrud</a:t>
            </a:r>
            <a:r>
              <a:rPr lang="en-US" sz="1200" b="0">
                <a:solidFill>
                  <a:srgbClr val="505050"/>
                </a:solidFill>
                <a:latin typeface="Segoe UI" panose="020B0502040204020203" pitchFamily="34" charset="0"/>
                <a:cs typeface="Segoe UI" panose="020B0502040204020203" pitchFamily="34" charset="0"/>
              </a:rPr>
              <a:t> exercitation </a:t>
            </a:r>
            <a:r>
              <a:rPr lang="en-US" sz="1200" b="0" err="1">
                <a:solidFill>
                  <a:srgbClr val="505050"/>
                </a:solidFill>
                <a:latin typeface="Segoe UI" panose="020B0502040204020203" pitchFamily="34" charset="0"/>
                <a:cs typeface="Segoe UI" panose="020B0502040204020203" pitchFamily="34" charset="0"/>
              </a:rPr>
              <a:t>ullamco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laboris</a:t>
            </a:r>
            <a:r>
              <a:rPr lang="en-US" sz="1200" b="0">
                <a:solidFill>
                  <a:srgbClr val="505050"/>
                </a:solidFill>
                <a:latin typeface="Segoe UI" panose="020B0502040204020203" pitchFamily="34" charset="0"/>
                <a:cs typeface="Segoe UI" panose="020B0502040204020203" pitchFamily="34" charset="0"/>
              </a:rPr>
              <a:t> nisi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aliquip</a:t>
            </a:r>
            <a:r>
              <a:rPr lang="en-US" sz="1200" b="0">
                <a:solidFill>
                  <a:srgbClr val="505050"/>
                </a:solidFill>
                <a:latin typeface="Segoe UI" panose="020B0502040204020203" pitchFamily="34" charset="0"/>
                <a:cs typeface="Segoe UI" panose="020B0502040204020203" pitchFamily="34" charset="0"/>
              </a:rPr>
              <a:t> ex </a:t>
            </a:r>
            <a:r>
              <a:rPr lang="en-US" sz="1200" b="0" err="1">
                <a:solidFill>
                  <a:srgbClr val="505050"/>
                </a:solidFill>
                <a:latin typeface="Segoe UI" panose="020B0502040204020203" pitchFamily="34" charset="0"/>
                <a:cs typeface="Segoe UI" panose="020B0502040204020203" pitchFamily="34" charset="0"/>
              </a:rPr>
              <a:t>ea</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commodo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consequat</a:t>
            </a:r>
            <a:r>
              <a:rPr lang="en-US" sz="1200" b="0">
                <a:solidFill>
                  <a:srgbClr val="505050"/>
                </a:solidFill>
                <a:latin typeface="Segoe UI" panose="020B0502040204020203" pitchFamily="34" charset="0"/>
                <a:cs typeface="Segoe UI" panose="020B0502040204020203" pitchFamily="34" charset="0"/>
              </a:rPr>
              <a:t>. </a:t>
            </a:r>
          </a:p>
        </p:txBody>
      </p:sp>
      <p:sp>
        <p:nvSpPr>
          <p:cNvPr id="30" name="Text Placeholder 24">
            <a:extLst>
              <a:ext uri="{FF2B5EF4-FFF2-40B4-BE49-F238E27FC236}">
                <a16:creationId xmlns:a16="http://schemas.microsoft.com/office/drawing/2014/main" id="{0B57611E-E7C7-324D-8BF8-320980FF4F27}"/>
              </a:ext>
            </a:extLst>
          </p:cNvPr>
          <p:cNvSpPr>
            <a:spLocks noGrp="1"/>
          </p:cNvSpPr>
          <p:nvPr>
            <p:ph type="body" sz="quarter" idx="14" hasCustomPrompt="1"/>
          </p:nvPr>
        </p:nvSpPr>
        <p:spPr>
          <a:xfrm>
            <a:off x="7192963" y="4292600"/>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31" name="Text Placeholder 26">
            <a:extLst>
              <a:ext uri="{FF2B5EF4-FFF2-40B4-BE49-F238E27FC236}">
                <a16:creationId xmlns:a16="http://schemas.microsoft.com/office/drawing/2014/main" id="{3340D410-0B5B-4B4B-AEA6-2655A1EB04FD}"/>
              </a:ext>
            </a:extLst>
          </p:cNvPr>
          <p:cNvSpPr>
            <a:spLocks noGrp="1"/>
          </p:cNvSpPr>
          <p:nvPr>
            <p:ph type="body" sz="quarter" idx="15" hasCustomPrompt="1"/>
          </p:nvPr>
        </p:nvSpPr>
        <p:spPr>
          <a:xfrm>
            <a:off x="7192963" y="4657184"/>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32" name="Text Placeholder 28">
            <a:extLst>
              <a:ext uri="{FF2B5EF4-FFF2-40B4-BE49-F238E27FC236}">
                <a16:creationId xmlns:a16="http://schemas.microsoft.com/office/drawing/2014/main" id="{BD35ACAE-2494-4842-AAF6-13BCA3369290}"/>
              </a:ext>
            </a:extLst>
          </p:cNvPr>
          <p:cNvSpPr>
            <a:spLocks noGrp="1"/>
          </p:cNvSpPr>
          <p:nvPr>
            <p:ph type="body" sz="quarter" idx="16" hasCustomPrompt="1"/>
          </p:nvPr>
        </p:nvSpPr>
        <p:spPr>
          <a:xfrm>
            <a:off x="7192963" y="5055854"/>
            <a:ext cx="3835400" cy="1213183"/>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quis</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nostrud</a:t>
            </a:r>
            <a:r>
              <a:rPr lang="en-US" sz="1200" b="0">
                <a:solidFill>
                  <a:srgbClr val="505050"/>
                </a:solidFill>
                <a:latin typeface="Segoe UI" panose="020B0502040204020203" pitchFamily="34" charset="0"/>
                <a:cs typeface="Segoe UI" panose="020B0502040204020203" pitchFamily="34" charset="0"/>
              </a:rPr>
              <a:t> exercitation </a:t>
            </a:r>
            <a:r>
              <a:rPr lang="en-US" sz="1200" b="0" err="1">
                <a:solidFill>
                  <a:srgbClr val="505050"/>
                </a:solidFill>
                <a:latin typeface="Segoe UI" panose="020B0502040204020203" pitchFamily="34" charset="0"/>
                <a:cs typeface="Segoe UI" panose="020B0502040204020203" pitchFamily="34" charset="0"/>
              </a:rPr>
              <a:t>ullamco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laboris</a:t>
            </a:r>
            <a:r>
              <a:rPr lang="en-US" sz="1200" b="0">
                <a:solidFill>
                  <a:srgbClr val="505050"/>
                </a:solidFill>
                <a:latin typeface="Segoe UI" panose="020B0502040204020203" pitchFamily="34" charset="0"/>
                <a:cs typeface="Segoe UI" panose="020B0502040204020203" pitchFamily="34" charset="0"/>
              </a:rPr>
              <a:t> nisi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aliquip</a:t>
            </a:r>
            <a:r>
              <a:rPr lang="en-US" sz="1200" b="0">
                <a:solidFill>
                  <a:srgbClr val="505050"/>
                </a:solidFill>
                <a:latin typeface="Segoe UI" panose="020B0502040204020203" pitchFamily="34" charset="0"/>
                <a:cs typeface="Segoe UI" panose="020B0502040204020203" pitchFamily="34" charset="0"/>
              </a:rPr>
              <a:t> ex </a:t>
            </a:r>
            <a:r>
              <a:rPr lang="en-US" sz="1200" b="0" err="1">
                <a:solidFill>
                  <a:srgbClr val="505050"/>
                </a:solidFill>
                <a:latin typeface="Segoe UI" panose="020B0502040204020203" pitchFamily="34" charset="0"/>
                <a:cs typeface="Segoe UI" panose="020B0502040204020203" pitchFamily="34" charset="0"/>
              </a:rPr>
              <a:t>ea</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commodo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consequat</a:t>
            </a:r>
            <a:r>
              <a:rPr lang="en-US" sz="1200" b="0">
                <a:solidFill>
                  <a:srgbClr val="505050"/>
                </a:solidFill>
                <a:latin typeface="Segoe UI" panose="020B0502040204020203" pitchFamily="34" charset="0"/>
                <a:cs typeface="Segoe UI" panose="020B0502040204020203" pitchFamily="34" charset="0"/>
              </a:rPr>
              <a:t>. </a:t>
            </a:r>
          </a:p>
        </p:txBody>
      </p:sp>
      <p:sp>
        <p:nvSpPr>
          <p:cNvPr id="40" name="Picture Placeholder 39">
            <a:extLst>
              <a:ext uri="{FF2B5EF4-FFF2-40B4-BE49-F238E27FC236}">
                <a16:creationId xmlns:a16="http://schemas.microsoft.com/office/drawing/2014/main" id="{BA73218E-471B-984D-AF23-10EDB19E9A7F}"/>
              </a:ext>
            </a:extLst>
          </p:cNvPr>
          <p:cNvSpPr>
            <a:spLocks noGrp="1"/>
          </p:cNvSpPr>
          <p:nvPr>
            <p:ph type="pic" sz="quarter" idx="17"/>
          </p:nvPr>
        </p:nvSpPr>
        <p:spPr>
          <a:xfrm>
            <a:off x="5314950" y="1436687"/>
            <a:ext cx="1576800" cy="1576800"/>
          </a:xfrm>
          <a:prstGeom prst="ellipse">
            <a:avLst/>
          </a:prstGeom>
        </p:spPr>
        <p:txBody>
          <a:bodyPr/>
          <a:lstStyle>
            <a:lvl1pPr>
              <a:defRPr sz="1000"/>
            </a:lvl1pPr>
          </a:lstStyle>
          <a:p>
            <a:r>
              <a:rPr lang="en-US"/>
              <a:t>Click icon to add picture</a:t>
            </a:r>
          </a:p>
        </p:txBody>
      </p:sp>
      <p:sp>
        <p:nvSpPr>
          <p:cNvPr id="41" name="Picture Placeholder 39">
            <a:extLst>
              <a:ext uri="{FF2B5EF4-FFF2-40B4-BE49-F238E27FC236}">
                <a16:creationId xmlns:a16="http://schemas.microsoft.com/office/drawing/2014/main" id="{0DF309B0-7379-4C44-A541-B4343B549DC2}"/>
              </a:ext>
            </a:extLst>
          </p:cNvPr>
          <p:cNvSpPr>
            <a:spLocks noGrp="1"/>
          </p:cNvSpPr>
          <p:nvPr>
            <p:ph type="pic" sz="quarter" idx="18"/>
          </p:nvPr>
        </p:nvSpPr>
        <p:spPr>
          <a:xfrm>
            <a:off x="5314950" y="4293096"/>
            <a:ext cx="1576800" cy="1576800"/>
          </a:xfrm>
          <a:prstGeom prst="ellipse">
            <a:avLst/>
          </a:prstGeom>
        </p:spPr>
        <p:txBody>
          <a:bodyPr/>
          <a:lstStyle>
            <a:lvl1pPr>
              <a:defRPr sz="1000"/>
            </a:lvl1pPr>
          </a:lstStyle>
          <a:p>
            <a:r>
              <a:rPr lang="en-US"/>
              <a:t>Click icon to add picture</a:t>
            </a:r>
          </a:p>
        </p:txBody>
      </p:sp>
      <p:sp>
        <p:nvSpPr>
          <p:cNvPr id="12" name="Rectangle 11">
            <a:extLst>
              <a:ext uri="{FF2B5EF4-FFF2-40B4-BE49-F238E27FC236}">
                <a16:creationId xmlns:a16="http://schemas.microsoft.com/office/drawing/2014/main" id="{5C348F6D-4097-411A-B243-812B90075026}"/>
              </a:ext>
            </a:extLst>
          </p:cNvPr>
          <p:cNvSpPr/>
          <p:nvPr userDrawn="1"/>
        </p:nvSpPr>
        <p:spPr bwMode="auto">
          <a:xfrm>
            <a:off x="-1" y="0"/>
            <a:ext cx="4065589"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036211637"/>
      </p:ext>
    </p:extLst>
  </p:cSld>
  <p:clrMapOvr>
    <a:masterClrMapping/>
  </p:clrMapOvr>
  <p:transition>
    <p:fade/>
  </p:transition>
  <p:extLst>
    <p:ext uri="{DCECCB84-F9BA-43D5-87BE-67443E8EF086}">
      <p15:sldGuideLst xmlns:p15="http://schemas.microsoft.com/office/powerpoint/2012/main">
        <p15:guide id="11" pos="2150">
          <p15:clr>
            <a:srgbClr val="A4A3A4"/>
          </p15:clr>
        </p15:guide>
        <p15:guide id="12" pos="2561">
          <p15:clr>
            <a:srgbClr val="A4A3A4"/>
          </p15:clr>
        </p15:guide>
        <p15:guide id="13" pos="2744">
          <p15:clr>
            <a:srgbClr val="A4A3A4"/>
          </p15:clr>
        </p15:guide>
        <p15:guide id="28" orient="horz" pos="905">
          <p15:clr>
            <a:srgbClr val="5ACBF0"/>
          </p15:clr>
        </p15:guide>
        <p15:guide id="30" orient="horz" pos="288">
          <p15:clr>
            <a:srgbClr val="5ACBF0"/>
          </p15:clr>
        </p15:guide>
        <p15:guide id="33" pos="3161" userDrawn="1">
          <p15:clr>
            <a:srgbClr val="A4A3A4"/>
          </p15:clr>
        </p15:guide>
        <p15:guide id="34" pos="3348" userDrawn="1">
          <p15:clr>
            <a:srgbClr val="A4A3A4"/>
          </p15:clr>
        </p15:guide>
        <p15:guide id="35" pos="4342" userDrawn="1">
          <p15:clr>
            <a:srgbClr val="A4A3A4"/>
          </p15:clr>
        </p15:guide>
        <p15:guide id="36" pos="4531" userDrawn="1">
          <p15:clr>
            <a:srgbClr val="A4A3A4"/>
          </p15:clr>
        </p15:guide>
        <p15:guide id="37" orient="horz" pos="2704" userDrawn="1">
          <p15:clr>
            <a:srgbClr val="5ACBF0"/>
          </p15:clr>
        </p15:guide>
        <p15:guide id="38" pos="6947" userDrawn="1">
          <p15:clr>
            <a:srgbClr val="FBAE40"/>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p:cSld name="3_4-colum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EC7F020-426C-5E40-B5A3-0630A950B075}"/>
              </a:ext>
            </a:extLst>
          </p:cNvPr>
          <p:cNvSpPr/>
          <p:nvPr/>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EFA85E99-F542-B24A-B446-DFECA22023E3}"/>
              </a:ext>
            </a:extLst>
          </p:cNvPr>
          <p:cNvSpPr>
            <a:spLocks noGrp="1"/>
          </p:cNvSpPr>
          <p:nvPr>
            <p:ph type="title" hasCustomPrompt="1"/>
          </p:nvPr>
        </p:nvSpPr>
        <p:spPr>
          <a:xfrm>
            <a:off x="588263" y="457200"/>
            <a:ext cx="11018520" cy="553998"/>
          </a:xfrm>
        </p:spPr>
        <p:txBody>
          <a:bodyPr>
            <a:spAutoFit/>
          </a:bodyPr>
          <a:lstStyle>
            <a:lvl1pPr>
              <a:defRPr>
                <a:solidFill>
                  <a:schemeClr val="accent3"/>
                </a:solidFill>
              </a:defRPr>
            </a:lvl1pPr>
          </a:lstStyle>
          <a:p>
            <a:r>
              <a:rPr lang="en-US"/>
              <a:t>The Team</a:t>
            </a:r>
          </a:p>
        </p:txBody>
      </p:sp>
      <p:sp>
        <p:nvSpPr>
          <p:cNvPr id="4" name="Text Placeholder 24">
            <a:extLst>
              <a:ext uri="{FF2B5EF4-FFF2-40B4-BE49-F238E27FC236}">
                <a16:creationId xmlns:a16="http://schemas.microsoft.com/office/drawing/2014/main" id="{DAB7DD0E-9CE8-8B49-86A4-00493B0A2C63}"/>
              </a:ext>
            </a:extLst>
          </p:cNvPr>
          <p:cNvSpPr>
            <a:spLocks noGrp="1"/>
          </p:cNvSpPr>
          <p:nvPr>
            <p:ph type="body" sz="quarter" idx="11" hasCustomPrompt="1"/>
          </p:nvPr>
        </p:nvSpPr>
        <p:spPr>
          <a:xfrm>
            <a:off x="601664" y="4408341"/>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5" name="Text Placeholder 26">
            <a:extLst>
              <a:ext uri="{FF2B5EF4-FFF2-40B4-BE49-F238E27FC236}">
                <a16:creationId xmlns:a16="http://schemas.microsoft.com/office/drawing/2014/main" id="{5B9FC220-0063-D14C-BAC7-29C374D5E3B9}"/>
              </a:ext>
            </a:extLst>
          </p:cNvPr>
          <p:cNvSpPr>
            <a:spLocks noGrp="1"/>
          </p:cNvSpPr>
          <p:nvPr>
            <p:ph type="body" sz="quarter" idx="12" hasCustomPrompt="1"/>
          </p:nvPr>
        </p:nvSpPr>
        <p:spPr>
          <a:xfrm>
            <a:off x="601664" y="4772925"/>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6" name="Text Placeholder 28">
            <a:extLst>
              <a:ext uri="{FF2B5EF4-FFF2-40B4-BE49-F238E27FC236}">
                <a16:creationId xmlns:a16="http://schemas.microsoft.com/office/drawing/2014/main" id="{F06C21F1-452A-864F-9F3D-BF7065232F59}"/>
              </a:ext>
            </a:extLst>
          </p:cNvPr>
          <p:cNvSpPr>
            <a:spLocks noGrp="1"/>
          </p:cNvSpPr>
          <p:nvPr>
            <p:ph type="body" sz="quarter" idx="13" hasCustomPrompt="1"/>
          </p:nvPr>
        </p:nvSpPr>
        <p:spPr>
          <a:xfrm>
            <a:off x="601664" y="5171595"/>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7" name="Text Placeholder 24">
            <a:extLst>
              <a:ext uri="{FF2B5EF4-FFF2-40B4-BE49-F238E27FC236}">
                <a16:creationId xmlns:a16="http://schemas.microsoft.com/office/drawing/2014/main" id="{CBF991A4-66F2-0E4F-8612-F380FB5985B0}"/>
              </a:ext>
            </a:extLst>
          </p:cNvPr>
          <p:cNvSpPr>
            <a:spLocks noGrp="1"/>
          </p:cNvSpPr>
          <p:nvPr>
            <p:ph type="body" sz="quarter" idx="14" hasCustomPrompt="1"/>
          </p:nvPr>
        </p:nvSpPr>
        <p:spPr>
          <a:xfrm>
            <a:off x="341312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8" name="Text Placeholder 26">
            <a:extLst>
              <a:ext uri="{FF2B5EF4-FFF2-40B4-BE49-F238E27FC236}">
                <a16:creationId xmlns:a16="http://schemas.microsoft.com/office/drawing/2014/main" id="{B204FDE1-FBCB-1E43-8DBA-A33A86502D94}"/>
              </a:ext>
            </a:extLst>
          </p:cNvPr>
          <p:cNvSpPr>
            <a:spLocks noGrp="1"/>
          </p:cNvSpPr>
          <p:nvPr>
            <p:ph type="body" sz="quarter" idx="15" hasCustomPrompt="1"/>
          </p:nvPr>
        </p:nvSpPr>
        <p:spPr>
          <a:xfrm>
            <a:off x="341312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9" name="Text Placeholder 28">
            <a:extLst>
              <a:ext uri="{FF2B5EF4-FFF2-40B4-BE49-F238E27FC236}">
                <a16:creationId xmlns:a16="http://schemas.microsoft.com/office/drawing/2014/main" id="{48D95D5C-AD2C-964E-B8BB-ECD883345B16}"/>
              </a:ext>
            </a:extLst>
          </p:cNvPr>
          <p:cNvSpPr>
            <a:spLocks noGrp="1"/>
          </p:cNvSpPr>
          <p:nvPr>
            <p:ph type="body" sz="quarter" idx="16" hasCustomPrompt="1"/>
          </p:nvPr>
        </p:nvSpPr>
        <p:spPr>
          <a:xfrm>
            <a:off x="341312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10" name="Text Placeholder 24">
            <a:extLst>
              <a:ext uri="{FF2B5EF4-FFF2-40B4-BE49-F238E27FC236}">
                <a16:creationId xmlns:a16="http://schemas.microsoft.com/office/drawing/2014/main" id="{B7C50AAD-D67F-C045-84A8-3B74373D32E9}"/>
              </a:ext>
            </a:extLst>
          </p:cNvPr>
          <p:cNvSpPr>
            <a:spLocks noGrp="1"/>
          </p:cNvSpPr>
          <p:nvPr>
            <p:ph type="body" sz="quarter" idx="17" hasCustomPrompt="1"/>
          </p:nvPr>
        </p:nvSpPr>
        <p:spPr>
          <a:xfrm>
            <a:off x="6256338"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11" name="Text Placeholder 26">
            <a:extLst>
              <a:ext uri="{FF2B5EF4-FFF2-40B4-BE49-F238E27FC236}">
                <a16:creationId xmlns:a16="http://schemas.microsoft.com/office/drawing/2014/main" id="{7B3F54B5-7211-D041-822C-DDBBC93FDE34}"/>
              </a:ext>
            </a:extLst>
          </p:cNvPr>
          <p:cNvSpPr>
            <a:spLocks noGrp="1"/>
          </p:cNvSpPr>
          <p:nvPr>
            <p:ph type="body" sz="quarter" idx="18" hasCustomPrompt="1"/>
          </p:nvPr>
        </p:nvSpPr>
        <p:spPr>
          <a:xfrm>
            <a:off x="6256338"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12" name="Text Placeholder 28">
            <a:extLst>
              <a:ext uri="{FF2B5EF4-FFF2-40B4-BE49-F238E27FC236}">
                <a16:creationId xmlns:a16="http://schemas.microsoft.com/office/drawing/2014/main" id="{A80F42EC-DE4B-5144-99F7-4F92622AAE27}"/>
              </a:ext>
            </a:extLst>
          </p:cNvPr>
          <p:cNvSpPr>
            <a:spLocks noGrp="1"/>
          </p:cNvSpPr>
          <p:nvPr>
            <p:ph type="body" sz="quarter" idx="19" hasCustomPrompt="1"/>
          </p:nvPr>
        </p:nvSpPr>
        <p:spPr>
          <a:xfrm>
            <a:off x="6256338"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13" name="Text Placeholder 24">
            <a:extLst>
              <a:ext uri="{FF2B5EF4-FFF2-40B4-BE49-F238E27FC236}">
                <a16:creationId xmlns:a16="http://schemas.microsoft.com/office/drawing/2014/main" id="{96B9F418-E7FC-8B4D-B6DF-D05F59C88194}"/>
              </a:ext>
            </a:extLst>
          </p:cNvPr>
          <p:cNvSpPr>
            <a:spLocks noGrp="1"/>
          </p:cNvSpPr>
          <p:nvPr>
            <p:ph type="body" sz="quarter" idx="20" hasCustomPrompt="1"/>
          </p:nvPr>
        </p:nvSpPr>
        <p:spPr>
          <a:xfrm>
            <a:off x="907097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14" name="Text Placeholder 26">
            <a:extLst>
              <a:ext uri="{FF2B5EF4-FFF2-40B4-BE49-F238E27FC236}">
                <a16:creationId xmlns:a16="http://schemas.microsoft.com/office/drawing/2014/main" id="{3C77D641-147C-1940-8BCB-2C5F61CDAA9A}"/>
              </a:ext>
            </a:extLst>
          </p:cNvPr>
          <p:cNvSpPr>
            <a:spLocks noGrp="1"/>
          </p:cNvSpPr>
          <p:nvPr>
            <p:ph type="body" sz="quarter" idx="21" hasCustomPrompt="1"/>
          </p:nvPr>
        </p:nvSpPr>
        <p:spPr>
          <a:xfrm>
            <a:off x="907097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15" name="Text Placeholder 28">
            <a:extLst>
              <a:ext uri="{FF2B5EF4-FFF2-40B4-BE49-F238E27FC236}">
                <a16:creationId xmlns:a16="http://schemas.microsoft.com/office/drawing/2014/main" id="{68B31C8F-F786-E643-88DC-4AE14C437072}"/>
              </a:ext>
            </a:extLst>
          </p:cNvPr>
          <p:cNvSpPr>
            <a:spLocks noGrp="1"/>
          </p:cNvSpPr>
          <p:nvPr>
            <p:ph type="body" sz="quarter" idx="22" hasCustomPrompt="1"/>
          </p:nvPr>
        </p:nvSpPr>
        <p:spPr>
          <a:xfrm>
            <a:off x="907097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24" name="Picture Placeholder 16">
            <a:extLst>
              <a:ext uri="{FF2B5EF4-FFF2-40B4-BE49-F238E27FC236}">
                <a16:creationId xmlns:a16="http://schemas.microsoft.com/office/drawing/2014/main" id="{8644B5A4-4C62-164B-9FCA-E1A62ECDC6A0}"/>
              </a:ext>
            </a:extLst>
          </p:cNvPr>
          <p:cNvSpPr>
            <a:spLocks noGrp="1"/>
          </p:cNvSpPr>
          <p:nvPr>
            <p:ph type="pic" sz="quarter" idx="23"/>
          </p:nvPr>
        </p:nvSpPr>
        <p:spPr>
          <a:xfrm>
            <a:off x="774200" y="1785409"/>
            <a:ext cx="2160000" cy="2160000"/>
          </a:xfrm>
          <a:prstGeom prst="ellipse">
            <a:avLst/>
          </a:prstGeom>
          <a:ln>
            <a:noFill/>
          </a:ln>
        </p:spPr>
        <p:txBody>
          <a:bodyPr/>
          <a:lstStyle/>
          <a:p>
            <a:r>
              <a:rPr lang="en-US"/>
              <a:t>Click icon to add picture</a:t>
            </a:r>
          </a:p>
        </p:txBody>
      </p:sp>
      <p:sp>
        <p:nvSpPr>
          <p:cNvPr id="26" name="Picture Placeholder 16">
            <a:extLst>
              <a:ext uri="{FF2B5EF4-FFF2-40B4-BE49-F238E27FC236}">
                <a16:creationId xmlns:a16="http://schemas.microsoft.com/office/drawing/2014/main" id="{7216C99D-59E0-D148-8FD5-A06B5D098A96}"/>
              </a:ext>
            </a:extLst>
          </p:cNvPr>
          <p:cNvSpPr>
            <a:spLocks noGrp="1"/>
          </p:cNvSpPr>
          <p:nvPr>
            <p:ph type="pic" sz="quarter" idx="24"/>
          </p:nvPr>
        </p:nvSpPr>
        <p:spPr>
          <a:xfrm>
            <a:off x="3603125" y="1785409"/>
            <a:ext cx="2160000" cy="2160000"/>
          </a:xfrm>
          <a:prstGeom prst="ellipse">
            <a:avLst/>
          </a:prstGeom>
          <a:ln>
            <a:noFill/>
          </a:ln>
        </p:spPr>
        <p:txBody>
          <a:bodyPr/>
          <a:lstStyle/>
          <a:p>
            <a:r>
              <a:rPr lang="en-US"/>
              <a:t>Click icon to add picture</a:t>
            </a:r>
          </a:p>
        </p:txBody>
      </p:sp>
      <p:sp>
        <p:nvSpPr>
          <p:cNvPr id="28" name="Picture Placeholder 16">
            <a:extLst>
              <a:ext uri="{FF2B5EF4-FFF2-40B4-BE49-F238E27FC236}">
                <a16:creationId xmlns:a16="http://schemas.microsoft.com/office/drawing/2014/main" id="{D4B99A33-76D9-4843-8919-AD5FEF9A31F2}"/>
              </a:ext>
            </a:extLst>
          </p:cNvPr>
          <p:cNvSpPr>
            <a:spLocks noGrp="1"/>
          </p:cNvSpPr>
          <p:nvPr>
            <p:ph type="pic" sz="quarter" idx="25"/>
          </p:nvPr>
        </p:nvSpPr>
        <p:spPr>
          <a:xfrm>
            <a:off x="6428875" y="1785409"/>
            <a:ext cx="2160000" cy="2160000"/>
          </a:xfrm>
          <a:prstGeom prst="ellipse">
            <a:avLst/>
          </a:prstGeom>
          <a:ln>
            <a:noFill/>
          </a:ln>
        </p:spPr>
        <p:txBody>
          <a:bodyPr/>
          <a:lstStyle/>
          <a:p>
            <a:r>
              <a:rPr lang="en-US"/>
              <a:t>Click icon to add picture</a:t>
            </a:r>
          </a:p>
        </p:txBody>
      </p:sp>
      <p:sp>
        <p:nvSpPr>
          <p:cNvPr id="30" name="Picture Placeholder 16">
            <a:extLst>
              <a:ext uri="{FF2B5EF4-FFF2-40B4-BE49-F238E27FC236}">
                <a16:creationId xmlns:a16="http://schemas.microsoft.com/office/drawing/2014/main" id="{961589AC-2E68-5C4F-BF84-D883C8663119}"/>
              </a:ext>
            </a:extLst>
          </p:cNvPr>
          <p:cNvSpPr>
            <a:spLocks noGrp="1"/>
          </p:cNvSpPr>
          <p:nvPr>
            <p:ph type="pic" sz="quarter" idx="26"/>
          </p:nvPr>
        </p:nvSpPr>
        <p:spPr>
          <a:xfrm>
            <a:off x="9260975" y="1785409"/>
            <a:ext cx="2160000" cy="2160000"/>
          </a:xfrm>
          <a:prstGeom prst="ellipse">
            <a:avLst/>
          </a:prstGeom>
          <a:ln>
            <a:noFill/>
          </a:ln>
        </p:spPr>
        <p:txBody>
          <a:bodyPr/>
          <a:lstStyle/>
          <a:p>
            <a:r>
              <a:rPr lang="en-US"/>
              <a:t>Click icon to add picture</a:t>
            </a:r>
          </a:p>
        </p:txBody>
      </p:sp>
      <p:sp>
        <p:nvSpPr>
          <p:cNvPr id="20" name="Rectangle 19">
            <a:extLst>
              <a:ext uri="{FF2B5EF4-FFF2-40B4-BE49-F238E27FC236}">
                <a16:creationId xmlns:a16="http://schemas.microsoft.com/office/drawing/2014/main" id="{7AF7E89E-58AC-4EB2-8EAA-9393ABA217FC}"/>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011031426"/>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0" pos="1967">
          <p15:clr>
            <a:srgbClr val="A4A3A4"/>
          </p15:clr>
        </p15:guide>
        <p15:guide id="11" pos="2150">
          <p15:clr>
            <a:srgbClr val="A4A3A4"/>
          </p15:clr>
        </p15:guide>
        <p15:guide id="16" pos="3749">
          <p15:clr>
            <a:srgbClr val="A4A3A4"/>
          </p15:clr>
        </p15:guide>
        <p15:guide id="17" pos="3932">
          <p15:clr>
            <a:srgbClr val="A4A3A4"/>
          </p15:clr>
        </p15:guide>
        <p15:guide id="22" pos="5529">
          <p15:clr>
            <a:srgbClr val="A4A3A4"/>
          </p15:clr>
        </p15:guide>
        <p15:guide id="23" pos="5714">
          <p15:clr>
            <a:srgbClr val="A4A3A4"/>
          </p15:clr>
        </p15:guide>
        <p15:guide id="28" pos="3840">
          <p15:clr>
            <a:srgbClr val="F26B43"/>
          </p15:clr>
        </p15:guide>
        <p15:guide id="29" pos="5576">
          <p15:clr>
            <a:srgbClr val="F26B43"/>
          </p15:clr>
        </p15:guide>
        <p15:guide id="30" pos="2105">
          <p15:clr>
            <a:srgbClr val="F26B43"/>
          </p15:clr>
        </p15:guide>
        <p15:guide id="31" orient="horz" pos="2772" userDrawn="1">
          <p15:clr>
            <a:srgbClr val="FBAE40"/>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p:cSld name="Profile Slide">
    <p:bg>
      <p:bgRef idx="1001">
        <a:schemeClr val="bg2"/>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accent3"/>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err="1"/>
              <a:t>Firstname</a:t>
            </a:r>
            <a:r>
              <a:rPr lang="en-US"/>
              <a:t> </a:t>
            </a:r>
            <a:r>
              <a:rPr lang="en-US" err="1"/>
              <a:t>Lastname</a:t>
            </a:r>
            <a:endParaRPr lang="en-US"/>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tx1"/>
                </a:solidFill>
              </a:defRPr>
            </a:lvl1pPr>
          </a:lstStyle>
          <a:p>
            <a:pPr lvl="0"/>
            <a:r>
              <a:rPr lang="en-US"/>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tx1"/>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tx1"/>
                </a:solidFill>
                <a:latin typeface="+mj-lt"/>
              </a:defRPr>
            </a:lvl1pPr>
          </a:lstStyle>
          <a:p>
            <a:pPr lvl="0"/>
            <a:r>
              <a:rPr lang="en-US"/>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tx1"/>
                </a:solidFill>
                <a:latin typeface="+mj-lt"/>
              </a:defRPr>
            </a:lvl1pPr>
          </a:lstStyle>
          <a:p>
            <a:pPr lvl="0"/>
            <a:r>
              <a:rPr lang="en-US"/>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tx1"/>
                </a:solidFill>
              </a:defRPr>
            </a:lvl1pPr>
          </a:lstStyle>
          <a:p>
            <a:pPr lvl="0"/>
            <a:r>
              <a:rPr lang="en-US"/>
              <a:t>One</a:t>
            </a:r>
          </a:p>
          <a:p>
            <a:pPr lvl="0"/>
            <a:r>
              <a:rPr lang="en-US"/>
              <a:t>Two</a:t>
            </a:r>
          </a:p>
          <a:p>
            <a:pPr lvl="0"/>
            <a:r>
              <a:rPr lang="en-US"/>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tx1"/>
                </a:solidFill>
              </a:defRPr>
            </a:lvl1pPr>
          </a:lstStyle>
          <a:p>
            <a:pPr lvl="0"/>
            <a:r>
              <a:rPr lang="en-US"/>
              <a:t>Four</a:t>
            </a:r>
          </a:p>
          <a:p>
            <a:pPr lvl="0"/>
            <a:r>
              <a:rPr lang="en-US"/>
              <a:t>Five</a:t>
            </a:r>
          </a:p>
          <a:p>
            <a:pPr lvl="0"/>
            <a:r>
              <a:rPr lang="en-US"/>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tx1"/>
                </a:solidFill>
              </a:defRPr>
            </a:lvl1pPr>
          </a:lstStyle>
          <a:p>
            <a:pPr lvl="0"/>
            <a:r>
              <a:rPr lang="en-US"/>
              <a:t>Seven</a:t>
            </a:r>
          </a:p>
          <a:p>
            <a:pPr lvl="0"/>
            <a:r>
              <a:rPr lang="en-US"/>
              <a:t>Eight</a:t>
            </a:r>
          </a:p>
          <a:p>
            <a:pPr lvl="0"/>
            <a:r>
              <a:rPr lang="en-US"/>
              <a:t>Nine</a:t>
            </a:r>
          </a:p>
        </p:txBody>
      </p:sp>
    </p:spTree>
    <p:extLst>
      <p:ext uri="{BB962C8B-B14F-4D97-AF65-F5344CB8AC3E}">
        <p14:creationId xmlns:p14="http://schemas.microsoft.com/office/powerpoint/2010/main" val="32473144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7" pos="3160" userDrawn="1">
          <p15:clr>
            <a:srgbClr val="FBAE40"/>
          </p15:clr>
        </p15:guide>
        <p15:guide id="28" orient="horz" pos="709" userDrawn="1">
          <p15:clr>
            <a:srgbClr val="FBAE40"/>
          </p15:clr>
        </p15:guide>
        <p15:guide id="29" pos="6834" userDrawn="1">
          <p15:clr>
            <a:srgbClr val="FBAE40"/>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p:cSld name="Profile Slide 2">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tx1"/>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err="1"/>
              <a:t>Firstname</a:t>
            </a:r>
            <a:r>
              <a:rPr lang="en-US"/>
              <a:t> </a:t>
            </a:r>
            <a:r>
              <a:rPr lang="en-US" err="1"/>
              <a:t>Lastname</a:t>
            </a:r>
            <a:endParaRPr lang="en-US"/>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accent6"/>
                </a:solidFill>
              </a:defRPr>
            </a:lvl1pPr>
          </a:lstStyle>
          <a:p>
            <a:pPr lvl="0"/>
            <a:r>
              <a:rPr lang="en-US"/>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accent6"/>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accent6"/>
                </a:solidFill>
                <a:latin typeface="+mj-lt"/>
              </a:defRPr>
            </a:lvl1pPr>
          </a:lstStyle>
          <a:p>
            <a:pPr lvl="0"/>
            <a:r>
              <a:rPr lang="en-US"/>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accent6"/>
                </a:solidFill>
                <a:latin typeface="+mj-lt"/>
              </a:defRPr>
            </a:lvl1pPr>
          </a:lstStyle>
          <a:p>
            <a:pPr lvl="0"/>
            <a:r>
              <a:rPr lang="en-US"/>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accent6"/>
                </a:solidFill>
              </a:defRPr>
            </a:lvl1pPr>
          </a:lstStyle>
          <a:p>
            <a:pPr lvl="0"/>
            <a:r>
              <a:rPr lang="en-US"/>
              <a:t>One</a:t>
            </a:r>
          </a:p>
          <a:p>
            <a:pPr lvl="0"/>
            <a:r>
              <a:rPr lang="en-US"/>
              <a:t>Two</a:t>
            </a:r>
          </a:p>
          <a:p>
            <a:pPr lvl="0"/>
            <a:r>
              <a:rPr lang="en-US"/>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accent6"/>
                </a:solidFill>
              </a:defRPr>
            </a:lvl1pPr>
          </a:lstStyle>
          <a:p>
            <a:pPr lvl="0"/>
            <a:r>
              <a:rPr lang="en-US"/>
              <a:t>Four</a:t>
            </a:r>
          </a:p>
          <a:p>
            <a:pPr lvl="0"/>
            <a:r>
              <a:rPr lang="en-US"/>
              <a:t>Five</a:t>
            </a:r>
          </a:p>
          <a:p>
            <a:pPr lvl="0"/>
            <a:r>
              <a:rPr lang="en-US"/>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accent6"/>
                </a:solidFill>
              </a:defRPr>
            </a:lvl1pPr>
          </a:lstStyle>
          <a:p>
            <a:pPr lvl="0"/>
            <a:r>
              <a:rPr lang="en-US"/>
              <a:t>Seven</a:t>
            </a:r>
          </a:p>
          <a:p>
            <a:pPr lvl="0"/>
            <a:r>
              <a:rPr lang="en-US"/>
              <a:t>Eight</a:t>
            </a:r>
          </a:p>
          <a:p>
            <a:pPr lvl="0"/>
            <a:r>
              <a:rPr lang="en-US"/>
              <a:t>Nine</a:t>
            </a:r>
          </a:p>
        </p:txBody>
      </p:sp>
    </p:spTree>
    <p:extLst>
      <p:ext uri="{BB962C8B-B14F-4D97-AF65-F5344CB8AC3E}">
        <p14:creationId xmlns:p14="http://schemas.microsoft.com/office/powerpoint/2010/main" val="355280667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7" pos="3160" userDrawn="1">
          <p15:clr>
            <a:srgbClr val="FBAE40"/>
          </p15:clr>
        </p15:guide>
        <p15:guide id="28" orient="horz" pos="709" userDrawn="1">
          <p15:clr>
            <a:srgbClr val="FBAE40"/>
          </p15:clr>
        </p15:guide>
        <p15:guide id="29" pos="6834" userDrawn="1">
          <p15:clr>
            <a:srgbClr val="FBAE40"/>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p:cSld name="Large Number Divider 1">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4941888" y="585788"/>
            <a:ext cx="6667500" cy="690119"/>
          </a:xfrm>
        </p:spPr>
        <p:txBody>
          <a:bodyPr anchor="t">
            <a:noAutofit/>
          </a:bodyPr>
          <a:lstStyle>
            <a:lvl1pPr marL="0" indent="0">
              <a:spcAft>
                <a:spcPts val="600"/>
              </a:spcAft>
              <a:buFont typeface="Wingdings" panose="05000000000000000000" pitchFamily="2" charset="2"/>
              <a:buNone/>
              <a:defRPr sz="3600">
                <a:solidFill>
                  <a:schemeClr val="tx1"/>
                </a:solidFill>
                <a:latin typeface="+mj-lt"/>
              </a:defRPr>
            </a:lvl1pPr>
          </a:lstStyle>
          <a:p>
            <a:pPr lvl="0"/>
            <a:r>
              <a:rPr lang="en-US"/>
              <a:t>Section title</a:t>
            </a:r>
          </a:p>
        </p:txBody>
      </p: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p:nvSpPr>
        <p:spPr>
          <a:xfrm>
            <a:off x="0" y="680485"/>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1</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extBox 7">
            <a:extLst>
              <a:ext uri="{FF2B5EF4-FFF2-40B4-BE49-F238E27FC236}">
                <a16:creationId xmlns:a16="http://schemas.microsoft.com/office/drawing/2014/main" id="{3E213865-8CE7-4DD3-B0C1-B69F5C4FBC4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9" name="TextBox 8">
            <a:extLst>
              <a:ext uri="{FF2B5EF4-FFF2-40B4-BE49-F238E27FC236}">
                <a16:creationId xmlns:a16="http://schemas.microsoft.com/office/drawing/2014/main" id="{72F5E27E-9087-4AA1-967C-0BDE36409A8A}"/>
              </a:ext>
            </a:extLst>
          </p:cNvPr>
          <p:cNvSpPr txBox="1"/>
          <p:nvPr userDrawn="1"/>
        </p:nvSpPr>
        <p:spPr>
          <a:xfrm>
            <a:off x="0" y="680485"/>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1</a:t>
            </a:r>
          </a:p>
        </p:txBody>
      </p:sp>
    </p:spTree>
    <p:extLst>
      <p:ext uri="{BB962C8B-B14F-4D97-AF65-F5344CB8AC3E}">
        <p14:creationId xmlns:p14="http://schemas.microsoft.com/office/powerpoint/2010/main" val="42386788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1D16804B-3245-9A4C-A340-6FF89CF57D54}"/>
              </a:ext>
            </a:extLst>
          </p:cNvPr>
          <p:cNvSpPr>
            <a:spLocks noGrp="1"/>
          </p:cNvSpPr>
          <p:nvPr>
            <p:ph type="pic" sz="quarter" idx="13"/>
          </p:nvPr>
        </p:nvSpPr>
        <p:spPr>
          <a:xfrm>
            <a:off x="5334000" y="0"/>
            <a:ext cx="6858000" cy="6858000"/>
          </a:xfrm>
        </p:spPr>
        <p:txBody>
          <a:bodyPr/>
          <a:lstStyle/>
          <a:p>
            <a:r>
              <a:rPr lang="en-US"/>
              <a:t>Click icon to add picture</a:t>
            </a:r>
          </a:p>
        </p:txBody>
      </p:sp>
    </p:spTree>
    <p:extLst>
      <p:ext uri="{BB962C8B-B14F-4D97-AF65-F5344CB8AC3E}">
        <p14:creationId xmlns:p14="http://schemas.microsoft.com/office/powerpoint/2010/main" val="16054354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613384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userDrawn="1">
          <p15:clr>
            <a:srgbClr val="5ACBF0"/>
          </p15:clr>
        </p15:guide>
        <p15:guide id="34" pos="3336" userDrawn="1">
          <p15:clr>
            <a:srgbClr val="5ACBF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p:cSld name="1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p:nvSpPr>
        <p:spPr>
          <a:xfrm>
            <a:off x="0" y="680483"/>
            <a:ext cx="4356100" cy="6177517"/>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E8663993-2CF4-0843-9834-2078442DBA7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
        <p:nvSpPr>
          <p:cNvPr id="9" name="TextBox 8">
            <a:extLst>
              <a:ext uri="{FF2B5EF4-FFF2-40B4-BE49-F238E27FC236}">
                <a16:creationId xmlns:a16="http://schemas.microsoft.com/office/drawing/2014/main" id="{0FB1E94D-0AB6-442B-A8B8-893F68A4DBBB}"/>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10" name="TextBox 9">
            <a:extLst>
              <a:ext uri="{FF2B5EF4-FFF2-40B4-BE49-F238E27FC236}">
                <a16:creationId xmlns:a16="http://schemas.microsoft.com/office/drawing/2014/main" id="{0A2AB7E9-C612-41F4-BD0C-C4018474FF7F}"/>
              </a:ext>
            </a:extLst>
          </p:cNvPr>
          <p:cNvSpPr txBox="1"/>
          <p:nvPr userDrawn="1"/>
        </p:nvSpPr>
        <p:spPr>
          <a:xfrm>
            <a:off x="0" y="680483"/>
            <a:ext cx="4356100" cy="6177517"/>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2</a:t>
            </a:r>
          </a:p>
        </p:txBody>
      </p:sp>
    </p:spTree>
    <p:extLst>
      <p:ext uri="{BB962C8B-B14F-4D97-AF65-F5344CB8AC3E}">
        <p14:creationId xmlns:p14="http://schemas.microsoft.com/office/powerpoint/2010/main" val="31968171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p:cSld name="2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p:nvSpPr>
        <p:spPr>
          <a:xfrm>
            <a:off x="0" y="680484"/>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25F75097-07A2-DA4F-AFC5-71B04739FCB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
        <p:nvSpPr>
          <p:cNvPr id="9" name="TextBox 8">
            <a:extLst>
              <a:ext uri="{FF2B5EF4-FFF2-40B4-BE49-F238E27FC236}">
                <a16:creationId xmlns:a16="http://schemas.microsoft.com/office/drawing/2014/main" id="{22342FC5-AF83-43AF-B9CF-E35870FC396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10" name="TextBox 9">
            <a:extLst>
              <a:ext uri="{FF2B5EF4-FFF2-40B4-BE49-F238E27FC236}">
                <a16:creationId xmlns:a16="http://schemas.microsoft.com/office/drawing/2014/main" id="{C880683E-2387-4803-8063-B2960AFCEF24}"/>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3</a:t>
            </a:r>
          </a:p>
        </p:txBody>
      </p:sp>
    </p:spTree>
    <p:extLst>
      <p:ext uri="{BB962C8B-B14F-4D97-AF65-F5344CB8AC3E}">
        <p14:creationId xmlns:p14="http://schemas.microsoft.com/office/powerpoint/2010/main" val="20691531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p:cSld name="3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p:nvSpPr>
        <p:spPr>
          <a:xfrm>
            <a:off x="0" y="680484"/>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96CEF9B0-0F7A-414C-9382-56532822A96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
        <p:nvSpPr>
          <p:cNvPr id="9" name="TextBox 8">
            <a:extLst>
              <a:ext uri="{FF2B5EF4-FFF2-40B4-BE49-F238E27FC236}">
                <a16:creationId xmlns:a16="http://schemas.microsoft.com/office/drawing/2014/main" id="{36CC71B2-6C6D-4440-94A1-403082936A5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10" name="TextBox 9">
            <a:extLst>
              <a:ext uri="{FF2B5EF4-FFF2-40B4-BE49-F238E27FC236}">
                <a16:creationId xmlns:a16="http://schemas.microsoft.com/office/drawing/2014/main" id="{0BF48F59-B2E3-4601-8D6D-DDAB2DD0614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4</a:t>
            </a:r>
          </a:p>
        </p:txBody>
      </p:sp>
    </p:spTree>
    <p:extLst>
      <p:ext uri="{BB962C8B-B14F-4D97-AF65-F5344CB8AC3E}">
        <p14:creationId xmlns:p14="http://schemas.microsoft.com/office/powerpoint/2010/main" val="208240833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p:cSld name="4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p:nvSpPr>
        <p:spPr>
          <a:xfrm>
            <a:off x="0" y="680484"/>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0B03ADF2-CBA0-AB48-AC2A-77EAF2C81AA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
        <p:nvSpPr>
          <p:cNvPr id="9" name="TextBox 8">
            <a:extLst>
              <a:ext uri="{FF2B5EF4-FFF2-40B4-BE49-F238E27FC236}">
                <a16:creationId xmlns:a16="http://schemas.microsoft.com/office/drawing/2014/main" id="{8C43D11D-A5D8-4BC4-B2C1-152FF5B3FF6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10" name="TextBox 9">
            <a:extLst>
              <a:ext uri="{FF2B5EF4-FFF2-40B4-BE49-F238E27FC236}">
                <a16:creationId xmlns:a16="http://schemas.microsoft.com/office/drawing/2014/main" id="{672C3361-92A0-461D-BD40-B444A5E29ED1}"/>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5</a:t>
            </a:r>
          </a:p>
        </p:txBody>
      </p:sp>
    </p:spTree>
    <p:extLst>
      <p:ext uri="{BB962C8B-B14F-4D97-AF65-F5344CB8AC3E}">
        <p14:creationId xmlns:p14="http://schemas.microsoft.com/office/powerpoint/2010/main" val="390707289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p:cSld name="5_Large Number Divider 1">
    <p:bg>
      <p:bgRef idx="1001">
        <a:schemeClr val="bg2"/>
      </p:bgRef>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D287FF5-DA2B-6549-A430-2AB0462370E7}"/>
              </a:ext>
            </a:extLst>
          </p:cNvPr>
          <p:cNvSpPr txBox="1"/>
          <p:nvPr/>
        </p:nvSpPr>
        <p:spPr>
          <a:xfrm>
            <a:off x="0" y="680485"/>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1</a:t>
            </a:r>
          </a:p>
        </p:txBody>
      </p: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9" name="Title 1">
            <a:extLst>
              <a:ext uri="{FF2B5EF4-FFF2-40B4-BE49-F238E27FC236}">
                <a16:creationId xmlns:a16="http://schemas.microsoft.com/office/drawing/2014/main" id="{939C9626-6AB7-9442-8C32-698E08BC85A7}"/>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
        <p:nvSpPr>
          <p:cNvPr id="8" name="TextBox 7">
            <a:extLst>
              <a:ext uri="{FF2B5EF4-FFF2-40B4-BE49-F238E27FC236}">
                <a16:creationId xmlns:a16="http://schemas.microsoft.com/office/drawing/2014/main" id="{7EEF5D56-5C98-4FE0-8D8F-40B6A9C9EE9D}"/>
              </a:ext>
            </a:extLst>
          </p:cNvPr>
          <p:cNvSpPr txBox="1"/>
          <p:nvPr userDrawn="1"/>
        </p:nvSpPr>
        <p:spPr>
          <a:xfrm>
            <a:off x="0" y="680485"/>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1</a:t>
            </a:r>
          </a:p>
        </p:txBody>
      </p:sp>
      <p:sp>
        <p:nvSpPr>
          <p:cNvPr id="10" name="TextBox 9">
            <a:extLst>
              <a:ext uri="{FF2B5EF4-FFF2-40B4-BE49-F238E27FC236}">
                <a16:creationId xmlns:a16="http://schemas.microsoft.com/office/drawing/2014/main" id="{B82EB3D2-DCAE-4DFD-9B6A-02382A0A1B04}"/>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4596122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p:cSld name="6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p:nvSpPr>
        <p:spPr>
          <a:xfrm>
            <a:off x="0" y="680483"/>
            <a:ext cx="4356100" cy="6177517"/>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649666AF-1BFD-C547-B312-5E30EBC9B839}"/>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
        <p:nvSpPr>
          <p:cNvPr id="9" name="TextBox 8">
            <a:extLst>
              <a:ext uri="{FF2B5EF4-FFF2-40B4-BE49-F238E27FC236}">
                <a16:creationId xmlns:a16="http://schemas.microsoft.com/office/drawing/2014/main" id="{26C7CDCD-D94C-431D-936C-CF074024368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10" name="TextBox 9">
            <a:extLst>
              <a:ext uri="{FF2B5EF4-FFF2-40B4-BE49-F238E27FC236}">
                <a16:creationId xmlns:a16="http://schemas.microsoft.com/office/drawing/2014/main" id="{A8B5910F-0724-4DCA-BD39-95F21449DDA6}"/>
              </a:ext>
            </a:extLst>
          </p:cNvPr>
          <p:cNvSpPr txBox="1"/>
          <p:nvPr userDrawn="1"/>
        </p:nvSpPr>
        <p:spPr>
          <a:xfrm>
            <a:off x="0" y="680483"/>
            <a:ext cx="4356100" cy="6177517"/>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2</a:t>
            </a:r>
          </a:p>
        </p:txBody>
      </p:sp>
    </p:spTree>
    <p:extLst>
      <p:ext uri="{BB962C8B-B14F-4D97-AF65-F5344CB8AC3E}">
        <p14:creationId xmlns:p14="http://schemas.microsoft.com/office/powerpoint/2010/main" val="291404923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p:cSld name="7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443D24FC-F71D-C245-A2DA-55D32F6AA87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
        <p:nvSpPr>
          <p:cNvPr id="9" name="TextBox 8">
            <a:extLst>
              <a:ext uri="{FF2B5EF4-FFF2-40B4-BE49-F238E27FC236}">
                <a16:creationId xmlns:a16="http://schemas.microsoft.com/office/drawing/2014/main" id="{B1A21F4A-9DCA-43FF-97CA-B0817541479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10" name="TextBox 9">
            <a:extLst>
              <a:ext uri="{FF2B5EF4-FFF2-40B4-BE49-F238E27FC236}">
                <a16:creationId xmlns:a16="http://schemas.microsoft.com/office/drawing/2014/main" id="{75B476FE-5390-412A-8FDD-D98528DD9CDB}"/>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3</a:t>
            </a:r>
          </a:p>
        </p:txBody>
      </p:sp>
    </p:spTree>
    <p:extLst>
      <p:ext uri="{BB962C8B-B14F-4D97-AF65-F5344CB8AC3E}">
        <p14:creationId xmlns:p14="http://schemas.microsoft.com/office/powerpoint/2010/main" val="328398537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p:cSld name="8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DA3A573E-5425-E24C-AC5B-D2C67E89FC53}"/>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
        <p:nvSpPr>
          <p:cNvPr id="9" name="TextBox 8">
            <a:extLst>
              <a:ext uri="{FF2B5EF4-FFF2-40B4-BE49-F238E27FC236}">
                <a16:creationId xmlns:a16="http://schemas.microsoft.com/office/drawing/2014/main" id="{AB618EA8-0B10-4424-8E7E-746391C9CEB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10" name="TextBox 9">
            <a:extLst>
              <a:ext uri="{FF2B5EF4-FFF2-40B4-BE49-F238E27FC236}">
                <a16:creationId xmlns:a16="http://schemas.microsoft.com/office/drawing/2014/main" id="{4D4BD1C3-A3BD-4F04-BFBB-302DDCC4AF48}"/>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4</a:t>
            </a:r>
          </a:p>
        </p:txBody>
      </p:sp>
    </p:spTree>
    <p:extLst>
      <p:ext uri="{BB962C8B-B14F-4D97-AF65-F5344CB8AC3E}">
        <p14:creationId xmlns:p14="http://schemas.microsoft.com/office/powerpoint/2010/main" val="281616621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p:cSld name="9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AD9EEC05-DC95-844E-868F-EEEB231AD96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
        <p:nvSpPr>
          <p:cNvPr id="9" name="TextBox 8">
            <a:extLst>
              <a:ext uri="{FF2B5EF4-FFF2-40B4-BE49-F238E27FC236}">
                <a16:creationId xmlns:a16="http://schemas.microsoft.com/office/drawing/2014/main" id="{F8E8C083-3DB2-4D8E-B017-980E1A80513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10" name="TextBox 9">
            <a:extLst>
              <a:ext uri="{FF2B5EF4-FFF2-40B4-BE49-F238E27FC236}">
                <a16:creationId xmlns:a16="http://schemas.microsoft.com/office/drawing/2014/main" id="{6009C8B8-22FE-433E-B20F-F1CB2AAEEB89}"/>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5</a:t>
            </a:r>
          </a:p>
        </p:txBody>
      </p:sp>
    </p:spTree>
    <p:extLst>
      <p:ext uri="{BB962C8B-B14F-4D97-AF65-F5344CB8AC3E}">
        <p14:creationId xmlns:p14="http://schemas.microsoft.com/office/powerpoint/2010/main" val="397557501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
        <p:nvSpPr>
          <p:cNvPr id="7" name="Rectangle 6">
            <a:extLst>
              <a:ext uri="{FF2B5EF4-FFF2-40B4-BE49-F238E27FC236}">
                <a16:creationId xmlns:a16="http://schemas.microsoft.com/office/drawing/2014/main" id="{4E39D6D2-BADC-4201-BA5A-B6EBC7A96633}"/>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63928671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userDrawn="1">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guide id="31" pos="3840" userDrawn="1">
          <p15:clr>
            <a:srgbClr val="5ACBF0"/>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
        <p:nvSpPr>
          <p:cNvPr id="7" name="Rectangle 6">
            <a:extLst>
              <a:ext uri="{FF2B5EF4-FFF2-40B4-BE49-F238E27FC236}">
                <a16:creationId xmlns:a16="http://schemas.microsoft.com/office/drawing/2014/main" id="{79FDCE7B-543F-4273-9453-F2BA1927BAB6}"/>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54935773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7" name="Rectangle 6">
            <a:extLst>
              <a:ext uri="{FF2B5EF4-FFF2-40B4-BE49-F238E27FC236}">
                <a16:creationId xmlns:a16="http://schemas.microsoft.com/office/drawing/2014/main" id="{8DC2F28E-360F-4755-A604-45A13E0C39D8}"/>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62305953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7" name="Rectangle 6">
            <a:extLst>
              <a:ext uri="{FF2B5EF4-FFF2-40B4-BE49-F238E27FC236}">
                <a16:creationId xmlns:a16="http://schemas.microsoft.com/office/drawing/2014/main" id="{9B1BFB4A-A996-4DA4-9BE7-FE55EDE18186}"/>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70166379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7" name="Rectangle 6">
            <a:extLst>
              <a:ext uri="{FF2B5EF4-FFF2-40B4-BE49-F238E27FC236}">
                <a16:creationId xmlns:a16="http://schemas.microsoft.com/office/drawing/2014/main" id="{1167CC7D-EB38-4860-81EA-7CD8F59F66AB}"/>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55543079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7" name="Rectangle 6">
            <a:extLst>
              <a:ext uri="{FF2B5EF4-FFF2-40B4-BE49-F238E27FC236}">
                <a16:creationId xmlns:a16="http://schemas.microsoft.com/office/drawing/2014/main" id="{62B899D6-1D0C-40A8-AF89-5053E8DCB7EF}"/>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40502101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4015256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5" orient="horz" pos="2160" userDrawn="1">
          <p15:clr>
            <a:srgbClr val="FBAE40"/>
          </p15:clr>
        </p15:guide>
        <p15:guide id="6" pos="6135" userDrawn="1">
          <p15:clr>
            <a:srgbClr val="5ACBF0"/>
          </p15:clr>
        </p15:guide>
        <p15:guide id="7" orient="horz" pos="1910" userDrawn="1">
          <p15:clr>
            <a:srgbClr val="5ACBF0"/>
          </p15:clr>
        </p15:guide>
        <p15:guide id="8" orient="horz" pos="2505" userDrawn="1">
          <p15:clr>
            <a:srgbClr val="5ACBF0"/>
          </p15:clr>
        </p15:guide>
      </p15:sldGuideLst>
    </p:ext>
  </p:extLs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40835148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p:cSld name="Section Divi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38500249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5" orient="horz" pos="2160" userDrawn="1">
          <p15:clr>
            <a:srgbClr val="FBAE40"/>
          </p15:clr>
        </p15:guide>
        <p15:guide id="6" pos="6135" userDrawn="1">
          <p15:clr>
            <a:srgbClr val="5ACBF0"/>
          </p15:clr>
        </p15:guide>
        <p15:guide id="7" orient="horz" pos="1910" userDrawn="1">
          <p15:clr>
            <a:srgbClr val="5ACBF0"/>
          </p15:clr>
        </p15:guide>
        <p15:guide id="8" orient="horz" pos="2505" userDrawn="1">
          <p15:clr>
            <a:srgbClr val="5ACBF0"/>
          </p15:clr>
        </p15:guide>
      </p15:sldGuideLst>
    </p:ext>
  </p:extLs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p:cSld name="Section Divider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37200096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p:cSld name="Section Divider 3">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12403709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5" orient="horz" pos="2160" userDrawn="1">
          <p15:clr>
            <a:srgbClr val="FBAE40"/>
          </p15:clr>
        </p15:guide>
        <p15:guide id="6" pos="6135" userDrawn="1">
          <p15:clr>
            <a:srgbClr val="5ACBF0"/>
          </p15:clr>
        </p15:guide>
        <p15:guide id="7" orient="horz" pos="1910" userDrawn="1">
          <p15:clr>
            <a:srgbClr val="5ACBF0"/>
          </p15:clr>
        </p15:guide>
        <p15:guide id="8" orient="horz" pos="2505" userDrawn="1">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Header Background 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1109616-29F5-2A48-AD26-C036688E660A}"/>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844675"/>
            <a:ext cx="11018838" cy="4424363"/>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89192910"/>
      </p:ext>
    </p:extLst>
  </p:cSld>
  <p:clrMapOvr>
    <a:masterClrMapping/>
  </p:clrMapOvr>
  <p:transition>
    <p:fade/>
  </p:transition>
  <p:extLst>
    <p:ext uri="{DCECCB84-F9BA-43D5-87BE-67443E8EF086}">
      <p15:sldGuideLst xmlns:p15="http://schemas.microsoft.com/office/powerpoint/2012/main">
        <p15:guide id="2" orient="horz" pos="1162" userDrawn="1">
          <p15:clr>
            <a:srgbClr val="5ACBF0"/>
          </p15:clr>
        </p15:guide>
        <p15:guide id="3" orient="horz" pos="288">
          <p15:clr>
            <a:srgbClr val="5ACBF0"/>
          </p15:clr>
        </p15:guide>
        <p15:guide id="5" orient="horz" pos="904">
          <p15:clr>
            <a:srgbClr val="5ACBF0"/>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p:cSld name="Section Divider 4">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93204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description</a:t>
            </a:r>
          </a:p>
        </p:txBody>
      </p:sp>
      <p:sp>
        <p:nvSpPr>
          <p:cNvPr id="5" name="Text Placeholder 4"/>
          <p:cNvSpPr>
            <a:spLocks noGrp="1"/>
          </p:cNvSpPr>
          <p:nvPr>
            <p:ph type="body" sz="quarter" idx="12" hasCustomPrompt="1"/>
          </p:nvPr>
        </p:nvSpPr>
        <p:spPr>
          <a:xfrm>
            <a:off x="585216" y="585788"/>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accent3"/>
                </a:solidFill>
                <a:latin typeface="+mn-lt"/>
              </a:defRPr>
            </a:lvl1pPr>
          </a:lstStyle>
          <a:p>
            <a:pPr lvl="0"/>
            <a:r>
              <a:rPr lang="en-US"/>
              <a:t>Section Name</a:t>
            </a:r>
          </a:p>
        </p:txBody>
      </p:sp>
    </p:spTree>
    <p:extLst>
      <p:ext uri="{BB962C8B-B14F-4D97-AF65-F5344CB8AC3E}">
        <p14:creationId xmlns:p14="http://schemas.microsoft.com/office/powerpoint/2010/main" val="24685030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5" orient="horz" pos="2160" userDrawn="1">
          <p15:clr>
            <a:srgbClr val="FBAE40"/>
          </p15:clr>
        </p15:guide>
        <p15:guide id="6" pos="6135" userDrawn="1">
          <p15:clr>
            <a:srgbClr val="5ACBF0"/>
          </p15:clr>
        </p15:guide>
        <p15:guide id="7" orient="horz" pos="1910" userDrawn="1">
          <p15:clr>
            <a:srgbClr val="5ACBF0"/>
          </p15:clr>
        </p15:guide>
        <p15:guide id="8" orient="horz" pos="2505" userDrawn="1">
          <p15:clr>
            <a:srgbClr val="5ACBF0"/>
          </p15:clr>
        </p15:guide>
      </p15:sldGuideLst>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a:t>Section title with no subtitle</a:t>
            </a:r>
          </a:p>
        </p:txBody>
      </p:sp>
    </p:spTree>
    <p:extLst>
      <p:ext uri="{BB962C8B-B14F-4D97-AF65-F5344CB8AC3E}">
        <p14:creationId xmlns:p14="http://schemas.microsoft.com/office/powerpoint/2010/main" val="41968333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4" orient="horz" pos="2160" userDrawn="1">
          <p15:clr>
            <a:srgbClr val="FBAE40"/>
          </p15:clr>
        </p15:guide>
        <p15:guide id="5" pos="6127" userDrawn="1">
          <p15:clr>
            <a:srgbClr val="5ACBF0"/>
          </p15:clr>
        </p15:guide>
        <p15:guide id="6" orient="horz" pos="1911" userDrawn="1">
          <p15:clr>
            <a:srgbClr val="5ACBF0"/>
          </p15:clr>
        </p15:guide>
      </p15:sldGuideLst>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 with no subtitle</a:t>
            </a:r>
          </a:p>
        </p:txBody>
      </p:sp>
    </p:spTree>
    <p:extLst>
      <p:ext uri="{BB962C8B-B14F-4D97-AF65-F5344CB8AC3E}">
        <p14:creationId xmlns:p14="http://schemas.microsoft.com/office/powerpoint/2010/main" val="27812242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4" pos="6135" userDrawn="1">
          <p15:clr>
            <a:srgbClr val="5ACBF0"/>
          </p15:clr>
        </p15:guide>
        <p15:guide id="5" orient="horz" pos="1910" userDrawn="1">
          <p15:clr>
            <a:srgbClr val="5ACBF0"/>
          </p15:clr>
        </p15:guide>
      </p15:sldGuideLst>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p:cSld name="Blank 12 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153910457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161" userDrawn="1">
          <p15:clr>
            <a:srgbClr val="A4A3A4"/>
          </p15:clr>
        </p15:guide>
        <p15:guide id="32" pos="3348" userDrawn="1">
          <p15:clr>
            <a:srgbClr val="A4A3A4"/>
          </p15:clr>
        </p15:guide>
        <p15:guide id="33" pos="3754" userDrawn="1">
          <p15:clr>
            <a:srgbClr val="A4A3A4"/>
          </p15:clr>
        </p15:guide>
        <p15:guide id="34" pos="3931" userDrawn="1">
          <p15:clr>
            <a:srgbClr val="A4A3A4"/>
          </p15:clr>
        </p15:guide>
        <p15:guide id="35" pos="4342" userDrawn="1">
          <p15:clr>
            <a:srgbClr val="A4A3A4"/>
          </p15:clr>
        </p15:guide>
        <p15:guide id="36" pos="4531" userDrawn="1">
          <p15:clr>
            <a:srgbClr val="A4A3A4"/>
          </p15:clr>
        </p15:guide>
      </p15:sldGuideLst>
    </p:ext>
  </p:extLs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p:cSld name="Blank 12 Column Dark Bkg">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9841954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p:cSld name="Apendix Blue Bkg">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377B63-6619-6B40-8D85-1D972ED609B9}"/>
              </a:ext>
            </a:extLst>
          </p:cNvPr>
          <p:cNvSpPr>
            <a:spLocks noGrp="1"/>
          </p:cNvSpPr>
          <p:nvPr>
            <p:ph type="body" sz="quarter" idx="10" hasCustomPrompt="1"/>
          </p:nvPr>
        </p:nvSpPr>
        <p:spPr>
          <a:xfrm>
            <a:off x="584200" y="5715040"/>
            <a:ext cx="5367338" cy="553998"/>
          </a:xfrm>
        </p:spPr>
        <p:txBody>
          <a:bodyPr anchor="b"/>
          <a:lstStyle>
            <a:lvl1pPr marL="0" indent="0">
              <a:buNone/>
              <a:defRPr sz="3600">
                <a:latin typeface="+mj-lt"/>
              </a:defRPr>
            </a:lvl1pPr>
          </a:lstStyle>
          <a:p>
            <a:pPr lvl="0"/>
            <a:r>
              <a:rPr lang="en-US"/>
              <a:t>Appendix</a:t>
            </a:r>
          </a:p>
        </p:txBody>
      </p:sp>
    </p:spTree>
    <p:extLst>
      <p:ext uri="{BB962C8B-B14F-4D97-AF65-F5344CB8AC3E}">
        <p14:creationId xmlns:p14="http://schemas.microsoft.com/office/powerpoint/2010/main" val="46853140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6" pos="3749">
          <p15:clr>
            <a:srgbClr val="A4A3A4"/>
          </p15:clr>
        </p15:guide>
        <p15:guide id="17" pos="3932">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4" name="Text Box 3" descr="This is a copyright notice that should be included on the final slide.">
            <a:extLst>
              <a:ext uri="{FF2B5EF4-FFF2-40B4-BE49-F238E27FC236}">
                <a16:creationId xmlns:a16="http://schemas.microsoft.com/office/drawing/2014/main" id="{0317E3DF-7F24-4806-8C2A-D1E059C48948}"/>
              </a:ext>
            </a:extLst>
          </p:cNvPr>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6" name="MS logo white - EMF" descr="Microsoft logo white text version">
            <a:extLst>
              <a:ext uri="{FF2B5EF4-FFF2-40B4-BE49-F238E27FC236}">
                <a16:creationId xmlns:a16="http://schemas.microsoft.com/office/drawing/2014/main" id="{AF3DFA27-0DCD-4071-B99B-1C4D66ACB95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6120181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82067485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4" userDrawn="1">
          <p15:clr>
            <a:srgbClr val="5ACBF0"/>
          </p15:clr>
        </p15:guide>
        <p15:guide id="4" orient="horz" pos="288" userDrawn="1">
          <p15:clr>
            <a:srgbClr val="5ACBF0"/>
          </p15:clr>
        </p15:guide>
      </p15:sldGuideLst>
    </p:ext>
  </p:extLs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Walk-in">
    <p:bg>
      <p:bgPr>
        <a:solidFill>
          <a:srgbClr val="E0CEFF"/>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B0CDCF4-33AC-D17B-243E-24955207EB9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58185" y="222367"/>
            <a:ext cx="296501" cy="296501"/>
          </a:xfrm>
          <a:prstGeom prst="rect">
            <a:avLst/>
          </a:prstGeom>
        </p:spPr>
      </p:pic>
      <p:pic>
        <p:nvPicPr>
          <p:cNvPr id="12" name="Picture 11">
            <a:extLst>
              <a:ext uri="{FF2B5EF4-FFF2-40B4-BE49-F238E27FC236}">
                <a16:creationId xmlns:a16="http://schemas.microsoft.com/office/drawing/2014/main" id="{A47E6C5B-32B8-74A0-80FC-2219118F5ECF}"/>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262438" y="0"/>
            <a:ext cx="7929562" cy="6858000"/>
          </a:xfrm>
          <a:prstGeom prst="rect">
            <a:avLst/>
          </a:prstGeom>
        </p:spPr>
      </p:pic>
      <p:pic>
        <p:nvPicPr>
          <p:cNvPr id="5" name="Picture 4" descr="Text, logo&#10;&#10;Description automatically generated">
            <a:extLst>
              <a:ext uri="{FF2B5EF4-FFF2-40B4-BE49-F238E27FC236}">
                <a16:creationId xmlns:a16="http://schemas.microsoft.com/office/drawing/2014/main" id="{E99FCA54-DF36-ECE7-DC54-69B0DDBF7B8B}"/>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30269" y="7212328"/>
            <a:ext cx="5978146" cy="3362707"/>
          </a:xfrm>
          <a:prstGeom prst="rect">
            <a:avLst/>
          </a:prstGeom>
        </p:spPr>
      </p:pic>
      <p:pic>
        <p:nvPicPr>
          <p:cNvPr id="3" name="Picture 2" descr="Logo&#10;&#10;Description automatically generated">
            <a:extLst>
              <a:ext uri="{FF2B5EF4-FFF2-40B4-BE49-F238E27FC236}">
                <a16:creationId xmlns:a16="http://schemas.microsoft.com/office/drawing/2014/main" id="{9297C6E1-A1EB-D12F-4E4D-3EE096597F86}"/>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258185" y="1458468"/>
            <a:ext cx="5851077" cy="3291816"/>
          </a:xfrm>
          <a:prstGeom prst="rect">
            <a:avLst/>
          </a:prstGeom>
        </p:spPr>
      </p:pic>
    </p:spTree>
    <p:extLst>
      <p:ext uri="{BB962C8B-B14F-4D97-AF65-F5344CB8AC3E}">
        <p14:creationId xmlns:p14="http://schemas.microsoft.com/office/powerpoint/2010/main" val="12435164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1_Walk-in">
    <p:bg>
      <p:bgPr>
        <a:solidFill>
          <a:srgbClr val="E0CEFF"/>
        </a:solidFill>
        <a:effectLst/>
      </p:bgPr>
    </p:bg>
    <p:spTree>
      <p:nvGrpSpPr>
        <p:cNvPr id="1" name=""/>
        <p:cNvGrpSpPr/>
        <p:nvPr/>
      </p:nvGrpSpPr>
      <p:grpSpPr>
        <a:xfrm>
          <a:off x="0" y="0"/>
          <a:ext cx="0" cy="0"/>
          <a:chOff x="0" y="0"/>
          <a:chExt cx="0" cy="0"/>
        </a:xfrm>
      </p:grpSpPr>
      <p:pic>
        <p:nvPicPr>
          <p:cNvPr id="3" name="Picture 2" descr="A picture containing accessory, necklet, connector, spectacles&#10;&#10;Description automatically generated">
            <a:extLst>
              <a:ext uri="{FF2B5EF4-FFF2-40B4-BE49-F238E27FC236}">
                <a16:creationId xmlns:a16="http://schemas.microsoft.com/office/drawing/2014/main" id="{D074EE76-B160-841A-0631-888EC3FFB53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7045523"/>
          </a:xfrm>
          <a:prstGeom prst="rect">
            <a:avLst/>
          </a:prstGeom>
        </p:spPr>
      </p:pic>
      <p:sp>
        <p:nvSpPr>
          <p:cNvPr id="10" name="Title 1">
            <a:extLst>
              <a:ext uri="{FF2B5EF4-FFF2-40B4-BE49-F238E27FC236}">
                <a16:creationId xmlns:a16="http://schemas.microsoft.com/office/drawing/2014/main" id="{951194B6-724B-C00D-EA07-C0A7C69811DD}"/>
              </a:ext>
            </a:extLst>
          </p:cNvPr>
          <p:cNvSpPr txBox="1">
            <a:spLocks/>
          </p:cNvSpPr>
          <p:nvPr userDrawn="1"/>
        </p:nvSpPr>
        <p:spPr>
          <a:xfrm>
            <a:off x="1523998" y="666557"/>
            <a:ext cx="9144000" cy="1354217"/>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1" kern="1200" cap="none" spc="-50" baseline="0">
                <a:ln w="3175">
                  <a:noFill/>
                </a:ln>
                <a:solidFill>
                  <a:schemeClr val="tx1"/>
                </a:solidFill>
                <a:effectLst/>
                <a:latin typeface="+mj-lt"/>
                <a:ea typeface="+mn-ea"/>
                <a:cs typeface="Segoe UI" panose="020B0502040204020203" pitchFamily="34" charset="0"/>
              </a:defRPr>
            </a:lvl1pPr>
          </a:lstStyle>
          <a:p>
            <a:pPr algn="ctr"/>
            <a:r>
              <a:rPr lang="en-US" sz="4400"/>
              <a:t>Click to edit</a:t>
            </a:r>
          </a:p>
          <a:p>
            <a:pPr algn="ctr"/>
            <a:r>
              <a:rPr lang="en-US" sz="4400"/>
              <a:t>Master title style</a:t>
            </a:r>
          </a:p>
        </p:txBody>
      </p:sp>
      <p:pic>
        <p:nvPicPr>
          <p:cNvPr id="12" name="Picture 11">
            <a:extLst>
              <a:ext uri="{FF2B5EF4-FFF2-40B4-BE49-F238E27FC236}">
                <a16:creationId xmlns:a16="http://schemas.microsoft.com/office/drawing/2014/main" id="{70A71E64-C89F-FDCB-E6D6-F1C0CA98A21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1593211" y="222367"/>
            <a:ext cx="296501" cy="296501"/>
          </a:xfrm>
          <a:prstGeom prst="rect">
            <a:avLst/>
          </a:prstGeom>
        </p:spPr>
      </p:pic>
      <p:sp>
        <p:nvSpPr>
          <p:cNvPr id="2" name="TextBox 1">
            <a:extLst>
              <a:ext uri="{FF2B5EF4-FFF2-40B4-BE49-F238E27FC236}">
                <a16:creationId xmlns:a16="http://schemas.microsoft.com/office/drawing/2014/main" id="{E4168FA0-0AE4-B8DC-EA18-416DAE2E1960}"/>
              </a:ext>
            </a:extLst>
          </p:cNvPr>
          <p:cNvSpPr txBox="1"/>
          <p:nvPr userDrawn="1"/>
        </p:nvSpPr>
        <p:spPr>
          <a:xfrm>
            <a:off x="4842411" y="7045523"/>
            <a:ext cx="2507173" cy="276999"/>
          </a:xfrm>
          <a:prstGeom prst="rect">
            <a:avLst/>
          </a:prstGeom>
          <a:noFill/>
          <a:effectLst/>
        </p:spPr>
        <p:txBody>
          <a:bodyPr wrap="square" rtlCol="0">
            <a:spAutoFit/>
          </a:bodyPr>
          <a:lstStyle/>
          <a:p>
            <a:pPr algn="ctr"/>
            <a:r>
              <a:rPr lang="en-US" sz="1200" spc="600"/>
              <a:t>DESIGN WEEK ‘22</a:t>
            </a:r>
            <a:endParaRPr lang="en-US" sz="1200" spc="600">
              <a:solidFill>
                <a:srgbClr val="474747"/>
              </a:solidFill>
              <a:latin typeface="Segoe UI Semilight" panose="020B0402040204020203" pitchFamily="34" charset="0"/>
              <a:cs typeface="Segoe UI Semilight" panose="020B0402040204020203" pitchFamily="34" charset="0"/>
            </a:endParaRPr>
          </a:p>
        </p:txBody>
      </p:sp>
      <p:pic>
        <p:nvPicPr>
          <p:cNvPr id="5" name="Picture 4">
            <a:extLst>
              <a:ext uri="{FF2B5EF4-FFF2-40B4-BE49-F238E27FC236}">
                <a16:creationId xmlns:a16="http://schemas.microsoft.com/office/drawing/2014/main" id="{449389C1-1BE7-DC72-A5F2-250C8FE86582}"/>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619241" y="5011798"/>
            <a:ext cx="2953512" cy="439133"/>
          </a:xfrm>
          <a:prstGeom prst="rect">
            <a:avLst/>
          </a:prstGeom>
        </p:spPr>
      </p:pic>
    </p:spTree>
    <p:extLst>
      <p:ext uri="{BB962C8B-B14F-4D97-AF65-F5344CB8AC3E}">
        <p14:creationId xmlns:p14="http://schemas.microsoft.com/office/powerpoint/2010/main" val="13802516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Header Background Two Column Bullet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D3A5130-10A1-954A-B139-8F920AB6EC86}"/>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accent3"/>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844674"/>
            <a:ext cx="5211763"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844674"/>
            <a:ext cx="5219700"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2870302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Title and text side by side">
    <p:bg>
      <p:bgPr>
        <a:solidFill>
          <a:srgbClr val="E0CEFF"/>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pic>
        <p:nvPicPr>
          <p:cNvPr id="3" name="Picture 2" descr="Shape&#10;&#10;Description automatically generated">
            <a:extLst>
              <a:ext uri="{FF2B5EF4-FFF2-40B4-BE49-F238E27FC236}">
                <a16:creationId xmlns:a16="http://schemas.microsoft.com/office/drawing/2014/main" id="{59FB2D39-FF13-70BF-D259-2FC1EBC2DBAD}"/>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a:xfrm rot="15624867">
            <a:off x="6263998" y="757875"/>
            <a:ext cx="6410654" cy="6622993"/>
          </a:xfrm>
          <a:custGeom>
            <a:avLst/>
            <a:gdLst>
              <a:gd name="connsiteX0" fmla="*/ 6410654 w 6410654"/>
              <a:gd name="connsiteY0" fmla="*/ 6622993 h 6622993"/>
              <a:gd name="connsiteX1" fmla="*/ 0 w 6410654"/>
              <a:gd name="connsiteY1" fmla="*/ 5540375 h 6622993"/>
              <a:gd name="connsiteX2" fmla="*/ 935647 w 6410654"/>
              <a:gd name="connsiteY2" fmla="*/ 0 h 6622993"/>
              <a:gd name="connsiteX3" fmla="*/ 6410654 w 6410654"/>
              <a:gd name="connsiteY3" fmla="*/ 0 h 6622993"/>
            </a:gdLst>
            <a:ahLst/>
            <a:cxnLst>
              <a:cxn ang="0">
                <a:pos x="connsiteX0" y="connsiteY0"/>
              </a:cxn>
              <a:cxn ang="0">
                <a:pos x="connsiteX1" y="connsiteY1"/>
              </a:cxn>
              <a:cxn ang="0">
                <a:pos x="connsiteX2" y="connsiteY2"/>
              </a:cxn>
              <a:cxn ang="0">
                <a:pos x="connsiteX3" y="connsiteY3"/>
              </a:cxn>
            </a:cxnLst>
            <a:rect l="l" t="t" r="r" b="b"/>
            <a:pathLst>
              <a:path w="6410654" h="6622993">
                <a:moveTo>
                  <a:pt x="6410654" y="6622993"/>
                </a:moveTo>
                <a:lnTo>
                  <a:pt x="0" y="5540375"/>
                </a:lnTo>
                <a:lnTo>
                  <a:pt x="935647" y="0"/>
                </a:lnTo>
                <a:lnTo>
                  <a:pt x="6410654" y="0"/>
                </a:lnTo>
                <a:close/>
              </a:path>
            </a:pathLst>
          </a:custGeom>
        </p:spPr>
      </p:pic>
      <p:pic>
        <p:nvPicPr>
          <p:cNvPr id="17" name="Graphic 16">
            <a:extLst>
              <a:ext uri="{FF2B5EF4-FFF2-40B4-BE49-F238E27FC236}">
                <a16:creationId xmlns:a16="http://schemas.microsoft.com/office/drawing/2014/main" id="{5494C6AE-3F27-EDBE-9304-1E3078919D5A}"/>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00821" y="2364856"/>
            <a:ext cx="1905000" cy="552450"/>
          </a:xfrm>
          <a:prstGeom prst="rect">
            <a:avLst/>
          </a:prstGeom>
        </p:spPr>
      </p:pic>
      <p:sp>
        <p:nvSpPr>
          <p:cNvPr id="18" name="Title 1">
            <a:extLst>
              <a:ext uri="{FF2B5EF4-FFF2-40B4-BE49-F238E27FC236}">
                <a16:creationId xmlns:a16="http://schemas.microsoft.com/office/drawing/2014/main" id="{78203E26-6CD5-00A3-8AD2-6CF72B0C495E}"/>
              </a:ext>
            </a:extLst>
          </p:cNvPr>
          <p:cNvSpPr>
            <a:spLocks noGrp="1"/>
          </p:cNvSpPr>
          <p:nvPr>
            <p:ph type="title" hasCustomPrompt="1"/>
          </p:nvPr>
        </p:nvSpPr>
        <p:spPr>
          <a:xfrm>
            <a:off x="629389" y="2364856"/>
            <a:ext cx="1292175" cy="632171"/>
          </a:xfrm>
        </p:spPr>
        <p:txBody>
          <a:bodyPr anchor="t"/>
          <a:lstStyle>
            <a:lvl1pPr>
              <a:defRPr>
                <a:solidFill>
                  <a:schemeClr val="tx1"/>
                </a:solidFill>
              </a:defRPr>
            </a:lvl1pPr>
          </a:lstStyle>
          <a:p>
            <a:r>
              <a:rPr lang="en-US"/>
              <a:t>Title</a:t>
            </a:r>
          </a:p>
        </p:txBody>
      </p:sp>
      <p:pic>
        <p:nvPicPr>
          <p:cNvPr id="24" name="Picture 23">
            <a:extLst>
              <a:ext uri="{FF2B5EF4-FFF2-40B4-BE49-F238E27FC236}">
                <a16:creationId xmlns:a16="http://schemas.microsoft.com/office/drawing/2014/main" id="{F2CAA111-FC20-950D-6CF1-506CBCEF22A8}"/>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11593211" y="222367"/>
            <a:ext cx="296501" cy="296501"/>
          </a:xfrm>
          <a:prstGeom prst="rect">
            <a:avLst/>
          </a:prstGeom>
        </p:spPr>
      </p:pic>
      <p:sp>
        <p:nvSpPr>
          <p:cNvPr id="25" name="TextBox 24">
            <a:extLst>
              <a:ext uri="{FF2B5EF4-FFF2-40B4-BE49-F238E27FC236}">
                <a16:creationId xmlns:a16="http://schemas.microsoft.com/office/drawing/2014/main" id="{CD1158B0-92CE-599D-813D-F560908DDFC1}"/>
              </a:ext>
            </a:extLst>
          </p:cNvPr>
          <p:cNvSpPr txBox="1"/>
          <p:nvPr userDrawn="1"/>
        </p:nvSpPr>
        <p:spPr>
          <a:xfrm>
            <a:off x="302288" y="170563"/>
            <a:ext cx="7392490" cy="400110"/>
          </a:xfrm>
          <a:prstGeom prst="rect">
            <a:avLst/>
          </a:prstGeom>
          <a:noFill/>
          <a:effectLst/>
        </p:spPr>
        <p:txBody>
          <a:bodyPr wrap="square" rtlCol="0">
            <a:spAutoFit/>
          </a:bodyPr>
          <a:lstStyle/>
          <a:p>
            <a:r>
              <a:rPr lang="en-US" sz="1000">
                <a:solidFill>
                  <a:srgbClr val="474747"/>
                </a:solidFill>
                <a:latin typeface="Segoe UI Semibold" panose="020B0702040204020203" pitchFamily="34" charset="0"/>
                <a:cs typeface="Segoe UI Semibold" panose="020B0702040204020203" pitchFamily="34" charset="0"/>
              </a:rPr>
              <a:t>Microsoft</a:t>
            </a:r>
          </a:p>
          <a:p>
            <a:r>
              <a:rPr lang="en-US" sz="1000" spc="300">
                <a:solidFill>
                  <a:srgbClr val="474747"/>
                </a:solidFill>
                <a:latin typeface="Bierstadt" panose="020B0004020202020204" pitchFamily="34" charset="0"/>
                <a:cs typeface="Segoe UI Semilight" panose="020B0402040204020203" pitchFamily="34" charset="0"/>
              </a:rPr>
              <a:t>Design Week 2022</a:t>
            </a:r>
          </a:p>
        </p:txBody>
      </p:sp>
    </p:spTree>
    <p:extLst>
      <p:ext uri="{BB962C8B-B14F-4D97-AF65-F5344CB8AC3E}">
        <p14:creationId xmlns:p14="http://schemas.microsoft.com/office/powerpoint/2010/main" val="179669616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pic>
        <p:nvPicPr>
          <p:cNvPr id="6" name="Picture 5" descr="Shape, circle&#10;&#10;Description automatically generated">
            <a:extLst>
              <a:ext uri="{FF2B5EF4-FFF2-40B4-BE49-F238E27FC236}">
                <a16:creationId xmlns:a16="http://schemas.microsoft.com/office/drawing/2014/main" id="{D0062BFE-E080-232B-A3AB-81115E50A297}"/>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b="1" spc="-50" baseline="0">
                <a:solidFill>
                  <a:schemeClr val="tx1"/>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688897"/>
            <a:ext cx="9144000" cy="338554"/>
          </a:xfrm>
          <a:noFill/>
        </p:spPr>
        <p:txBody>
          <a:bodyPr wrap="square" lIns="0" tIns="0" rIns="0" bIns="0">
            <a:spAutoFit/>
          </a:bodyPr>
          <a:lstStyle>
            <a:lvl1pPr marL="0" indent="0">
              <a:spcBef>
                <a:spcPts val="0"/>
              </a:spcBef>
              <a:buNone/>
              <a:defRPr sz="2200" spc="300" baseline="0">
                <a:solidFill>
                  <a:schemeClr val="tx1"/>
                </a:solidFill>
                <a:latin typeface="+mn-lt"/>
                <a:cs typeface="Segoe UI" panose="020B0502040204020203" pitchFamily="34" charset="0"/>
              </a:defRPr>
            </a:lvl1pPr>
          </a:lstStyle>
          <a:p>
            <a:pPr lvl="0"/>
            <a:r>
              <a:rPr lang="en-US"/>
              <a:t>Speaker name or subtitle text</a:t>
            </a:r>
          </a:p>
        </p:txBody>
      </p:sp>
      <p:sp>
        <p:nvSpPr>
          <p:cNvPr id="8" name="TextBox 7">
            <a:extLst>
              <a:ext uri="{FF2B5EF4-FFF2-40B4-BE49-F238E27FC236}">
                <a16:creationId xmlns:a16="http://schemas.microsoft.com/office/drawing/2014/main" id="{1F78CDE1-B2D3-F30C-6992-B94BF183F37E}"/>
              </a:ext>
            </a:extLst>
          </p:cNvPr>
          <p:cNvSpPr txBox="1"/>
          <p:nvPr userDrawn="1"/>
        </p:nvSpPr>
        <p:spPr>
          <a:xfrm>
            <a:off x="302288" y="170563"/>
            <a:ext cx="7392490" cy="400110"/>
          </a:xfrm>
          <a:prstGeom prst="rect">
            <a:avLst/>
          </a:prstGeom>
          <a:noFill/>
          <a:effectLst/>
        </p:spPr>
        <p:txBody>
          <a:bodyPr wrap="square" rtlCol="0">
            <a:spAutoFit/>
          </a:bodyPr>
          <a:lstStyle/>
          <a:p>
            <a:r>
              <a:rPr lang="en-US" sz="1000">
                <a:solidFill>
                  <a:srgbClr val="474747"/>
                </a:solidFill>
                <a:latin typeface="Segoe UI Semibold" panose="020B0702040204020203" pitchFamily="34" charset="0"/>
                <a:cs typeface="Segoe UI Semibold" panose="020B0702040204020203" pitchFamily="34" charset="0"/>
              </a:rPr>
              <a:t>Microsoft</a:t>
            </a:r>
          </a:p>
          <a:p>
            <a:r>
              <a:rPr lang="en-US" sz="1000" spc="300">
                <a:solidFill>
                  <a:srgbClr val="474747"/>
                </a:solidFill>
                <a:latin typeface="Bierstadt" panose="020B0004020202020204" pitchFamily="34" charset="0"/>
                <a:cs typeface="Segoe UI Semilight" panose="020B0402040204020203" pitchFamily="34" charset="0"/>
              </a:rPr>
              <a:t>Design Week 2022</a:t>
            </a:r>
          </a:p>
        </p:txBody>
      </p:sp>
      <p:pic>
        <p:nvPicPr>
          <p:cNvPr id="10" name="Picture 9">
            <a:extLst>
              <a:ext uri="{FF2B5EF4-FFF2-40B4-BE49-F238E27FC236}">
                <a16:creationId xmlns:a16="http://schemas.microsoft.com/office/drawing/2014/main" id="{D769B2FF-88F9-56B9-838C-091A383FBFE6}"/>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1593211" y="222367"/>
            <a:ext cx="296501" cy="296501"/>
          </a:xfrm>
          <a:prstGeom prst="rect">
            <a:avLst/>
          </a:prstGeom>
        </p:spPr>
      </p:pic>
    </p:spTree>
    <p:extLst>
      <p:ext uri="{BB962C8B-B14F-4D97-AF65-F5344CB8AC3E}">
        <p14:creationId xmlns:p14="http://schemas.microsoft.com/office/powerpoint/2010/main" val="510686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E7852FA-FD2E-1C58-526E-261EE90A21B2}"/>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1116772"/>
            <a:ext cx="11018520" cy="553998"/>
          </a:xfrm>
        </p:spPr>
        <p:txBody>
          <a:bodyPr/>
          <a:lstStyle>
            <a:lvl1pPr>
              <a:defRPr b="1">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2182304"/>
            <a:ext cx="4624109" cy="4086733"/>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pic>
        <p:nvPicPr>
          <p:cNvPr id="11" name="Picture 10">
            <a:extLst>
              <a:ext uri="{FF2B5EF4-FFF2-40B4-BE49-F238E27FC236}">
                <a16:creationId xmlns:a16="http://schemas.microsoft.com/office/drawing/2014/main" id="{1066BB36-BC62-97AF-E00B-6B619F9FAB7E}"/>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1593211" y="222367"/>
            <a:ext cx="296501" cy="296501"/>
          </a:xfrm>
          <a:prstGeom prst="rect">
            <a:avLst/>
          </a:prstGeom>
        </p:spPr>
      </p:pic>
      <p:sp>
        <p:nvSpPr>
          <p:cNvPr id="3" name="TextBox 2">
            <a:extLst>
              <a:ext uri="{FF2B5EF4-FFF2-40B4-BE49-F238E27FC236}">
                <a16:creationId xmlns:a16="http://schemas.microsoft.com/office/drawing/2014/main" id="{275239D4-A187-7706-FA7B-2FBF4DD6F280}"/>
              </a:ext>
            </a:extLst>
          </p:cNvPr>
          <p:cNvSpPr txBox="1"/>
          <p:nvPr userDrawn="1"/>
        </p:nvSpPr>
        <p:spPr>
          <a:xfrm>
            <a:off x="302288" y="170563"/>
            <a:ext cx="7392490" cy="400110"/>
          </a:xfrm>
          <a:prstGeom prst="rect">
            <a:avLst/>
          </a:prstGeom>
          <a:noFill/>
          <a:effectLst/>
        </p:spPr>
        <p:txBody>
          <a:bodyPr wrap="square" rtlCol="0">
            <a:spAutoFit/>
          </a:bodyPr>
          <a:lstStyle/>
          <a:p>
            <a:r>
              <a:rPr lang="en-US" sz="1000">
                <a:solidFill>
                  <a:srgbClr val="474747"/>
                </a:solidFill>
                <a:latin typeface="Segoe UI Semibold" panose="020B0702040204020203" pitchFamily="34" charset="0"/>
                <a:cs typeface="Segoe UI Semibold" panose="020B0702040204020203" pitchFamily="34" charset="0"/>
              </a:rPr>
              <a:t>Microsoft</a:t>
            </a:r>
          </a:p>
          <a:p>
            <a:r>
              <a:rPr lang="en-US" sz="1000" spc="300">
                <a:solidFill>
                  <a:srgbClr val="474747"/>
                </a:solidFill>
                <a:latin typeface="Bierstadt" panose="020B0004020202020204" pitchFamily="34" charset="0"/>
                <a:cs typeface="Segoe UI Semilight" panose="020B0402040204020203" pitchFamily="34" charset="0"/>
              </a:rPr>
              <a:t>Design Week 2022</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C6FAFF"/>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F3A334D-4C9F-50C2-F97E-14BF602DC5DE}"/>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4" name="Text Placeholder 3"/>
          <p:cNvSpPr>
            <a:spLocks noGrp="1"/>
          </p:cNvSpPr>
          <p:nvPr>
            <p:ph type="body" sz="quarter" idx="10"/>
          </p:nvPr>
        </p:nvSpPr>
        <p:spPr>
          <a:xfrm>
            <a:off x="586390" y="1929277"/>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3" name="Picture 2">
            <a:extLst>
              <a:ext uri="{FF2B5EF4-FFF2-40B4-BE49-F238E27FC236}">
                <a16:creationId xmlns:a16="http://schemas.microsoft.com/office/drawing/2014/main" id="{B8D1B3F3-FE9B-E687-D7AE-53C8B781B15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1593211" y="222367"/>
            <a:ext cx="296501" cy="296501"/>
          </a:xfrm>
          <a:prstGeom prst="rect">
            <a:avLst/>
          </a:prstGeom>
        </p:spPr>
      </p:pic>
      <p:sp>
        <p:nvSpPr>
          <p:cNvPr id="5" name="Title 1">
            <a:extLst>
              <a:ext uri="{FF2B5EF4-FFF2-40B4-BE49-F238E27FC236}">
                <a16:creationId xmlns:a16="http://schemas.microsoft.com/office/drawing/2014/main" id="{A9F4D1B3-1850-C3EF-DCB3-30ABC72BE142}"/>
              </a:ext>
            </a:extLst>
          </p:cNvPr>
          <p:cNvSpPr>
            <a:spLocks noGrp="1"/>
          </p:cNvSpPr>
          <p:nvPr>
            <p:ph type="title"/>
          </p:nvPr>
        </p:nvSpPr>
        <p:spPr>
          <a:xfrm>
            <a:off x="588263" y="1004213"/>
            <a:ext cx="11018520" cy="553998"/>
          </a:xfrm>
        </p:spPr>
        <p:txBody>
          <a:bodyPr/>
          <a:lstStyle/>
          <a:p>
            <a:r>
              <a:rPr lang="en-US"/>
              <a:t>Click to edit Master title style</a:t>
            </a:r>
          </a:p>
        </p:txBody>
      </p:sp>
      <p:sp>
        <p:nvSpPr>
          <p:cNvPr id="7" name="TextBox 6">
            <a:extLst>
              <a:ext uri="{FF2B5EF4-FFF2-40B4-BE49-F238E27FC236}">
                <a16:creationId xmlns:a16="http://schemas.microsoft.com/office/drawing/2014/main" id="{C6930CA6-2765-D44C-1764-EB79DA1B7889}"/>
              </a:ext>
            </a:extLst>
          </p:cNvPr>
          <p:cNvSpPr txBox="1"/>
          <p:nvPr userDrawn="1"/>
        </p:nvSpPr>
        <p:spPr>
          <a:xfrm>
            <a:off x="302288" y="170563"/>
            <a:ext cx="7392490" cy="400110"/>
          </a:xfrm>
          <a:prstGeom prst="rect">
            <a:avLst/>
          </a:prstGeom>
          <a:noFill/>
          <a:effectLst/>
        </p:spPr>
        <p:txBody>
          <a:bodyPr wrap="square" rtlCol="0">
            <a:spAutoFit/>
          </a:bodyPr>
          <a:lstStyle/>
          <a:p>
            <a:r>
              <a:rPr lang="en-US" sz="1000">
                <a:solidFill>
                  <a:srgbClr val="474747"/>
                </a:solidFill>
                <a:latin typeface="Segoe UI Semibold" panose="020B0702040204020203" pitchFamily="34" charset="0"/>
                <a:cs typeface="Segoe UI Semibold" panose="020B0702040204020203" pitchFamily="34" charset="0"/>
              </a:rPr>
              <a:t>Microsoft</a:t>
            </a:r>
          </a:p>
          <a:p>
            <a:r>
              <a:rPr lang="en-US" sz="1000" spc="300">
                <a:solidFill>
                  <a:srgbClr val="474747"/>
                </a:solidFill>
                <a:latin typeface="Bierstadt" panose="020B0004020202020204" pitchFamily="34" charset="0"/>
                <a:cs typeface="Segoe UI Semilight" panose="020B0402040204020203" pitchFamily="34" charset="0"/>
              </a:rPr>
              <a:t>Design Week 2022</a:t>
            </a:r>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C6FAFF"/>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49911B9-4F44-BC84-83DF-BFCF8CA1EE4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348194" y="4133358"/>
            <a:ext cx="4843806" cy="2724641"/>
          </a:xfrm>
          <a:prstGeom prst="rect">
            <a:avLst/>
          </a:prstGeom>
        </p:spPr>
      </p:pic>
      <p:sp>
        <p:nvSpPr>
          <p:cNvPr id="4" name="Text Placeholder 3"/>
          <p:cNvSpPr>
            <a:spLocks noGrp="1"/>
          </p:cNvSpPr>
          <p:nvPr>
            <p:ph type="body" sz="quarter" idx="10"/>
          </p:nvPr>
        </p:nvSpPr>
        <p:spPr>
          <a:xfrm>
            <a:off x="584200" y="1991751"/>
            <a:ext cx="5212080" cy="1551194"/>
          </a:xfrm>
        </p:spPr>
        <p:txBody>
          <a:bodyPr wrap="square">
            <a:spAutoFit/>
          </a:bodyPr>
          <a:lstStyle>
            <a:lvl1pPr marL="0" indent="0">
              <a:spcBef>
                <a:spcPts val="1224"/>
              </a:spcBef>
              <a:buClr>
                <a:schemeClr val="tx1"/>
              </a:buClr>
              <a:buFont typeface="Wingdings" panose="05000000000000000000" pitchFamily="2" charset="2"/>
              <a:buNone/>
              <a:defRPr sz="24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991751"/>
            <a:ext cx="5212080" cy="1551194"/>
          </a:xfrm>
        </p:spPr>
        <p:txBody>
          <a:bodyPr wrap="square">
            <a:spAutoFit/>
          </a:bodyPr>
          <a:lstStyle>
            <a:lvl1pPr marL="0" indent="0">
              <a:spcBef>
                <a:spcPts val="1224"/>
              </a:spcBef>
              <a:buClr>
                <a:schemeClr val="tx1"/>
              </a:buClr>
              <a:buFont typeface="Wingdings" panose="05000000000000000000" pitchFamily="2" charset="2"/>
              <a:buNone/>
              <a:defRPr sz="24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a:extLst>
              <a:ext uri="{FF2B5EF4-FFF2-40B4-BE49-F238E27FC236}">
                <a16:creationId xmlns:a16="http://schemas.microsoft.com/office/drawing/2014/main" id="{E2DE1EB8-B0E6-4212-9A89-BDEE85E46BB6}"/>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1593211" y="222367"/>
            <a:ext cx="296501" cy="296501"/>
          </a:xfrm>
          <a:prstGeom prst="rect">
            <a:avLst/>
          </a:prstGeom>
        </p:spPr>
      </p:pic>
      <p:sp>
        <p:nvSpPr>
          <p:cNvPr id="8" name="Title 1">
            <a:extLst>
              <a:ext uri="{FF2B5EF4-FFF2-40B4-BE49-F238E27FC236}">
                <a16:creationId xmlns:a16="http://schemas.microsoft.com/office/drawing/2014/main" id="{71132C65-2664-7605-8B2F-6F529276752F}"/>
              </a:ext>
            </a:extLst>
          </p:cNvPr>
          <p:cNvSpPr>
            <a:spLocks noGrp="1"/>
          </p:cNvSpPr>
          <p:nvPr>
            <p:ph type="title"/>
          </p:nvPr>
        </p:nvSpPr>
        <p:spPr>
          <a:xfrm>
            <a:off x="584200" y="1004213"/>
            <a:ext cx="11018520" cy="553998"/>
          </a:xfrm>
        </p:spPr>
        <p:txBody>
          <a:bodyPr/>
          <a:lstStyle/>
          <a:p>
            <a:r>
              <a:rPr lang="en-US"/>
              <a:t>Click to edit Master title style</a:t>
            </a:r>
          </a:p>
        </p:txBody>
      </p:sp>
      <p:cxnSp>
        <p:nvCxnSpPr>
          <p:cNvPr id="10" name="Straight Connector 9">
            <a:extLst>
              <a:ext uri="{FF2B5EF4-FFF2-40B4-BE49-F238E27FC236}">
                <a16:creationId xmlns:a16="http://schemas.microsoft.com/office/drawing/2014/main" id="{BEBFF280-BF94-C471-CB9B-4BD668D554CB}"/>
              </a:ext>
            </a:extLst>
          </p:cNvPr>
          <p:cNvCxnSpPr/>
          <p:nvPr userDrawn="1"/>
        </p:nvCxnSpPr>
        <p:spPr>
          <a:xfrm>
            <a:off x="0" y="1877392"/>
            <a:ext cx="12192000"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0A59160A-213E-5530-82E6-059A2E8A6B6B}"/>
              </a:ext>
            </a:extLst>
          </p:cNvPr>
          <p:cNvCxnSpPr>
            <a:cxnSpLocks/>
          </p:cNvCxnSpPr>
          <p:nvPr userDrawn="1"/>
        </p:nvCxnSpPr>
        <p:spPr>
          <a:xfrm flipV="1">
            <a:off x="6250609" y="1877392"/>
            <a:ext cx="0" cy="5049078"/>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86DCDF9A-7E79-766C-11D4-8E2762FFF2C5}"/>
              </a:ext>
            </a:extLst>
          </p:cNvPr>
          <p:cNvSpPr txBox="1"/>
          <p:nvPr userDrawn="1"/>
        </p:nvSpPr>
        <p:spPr>
          <a:xfrm>
            <a:off x="302288" y="170563"/>
            <a:ext cx="7392490" cy="400110"/>
          </a:xfrm>
          <a:prstGeom prst="rect">
            <a:avLst/>
          </a:prstGeom>
          <a:noFill/>
          <a:effectLst/>
        </p:spPr>
        <p:txBody>
          <a:bodyPr wrap="square" rtlCol="0">
            <a:spAutoFit/>
          </a:bodyPr>
          <a:lstStyle/>
          <a:p>
            <a:r>
              <a:rPr lang="en-US" sz="1000">
                <a:solidFill>
                  <a:srgbClr val="474747"/>
                </a:solidFill>
                <a:latin typeface="Segoe UI Semibold" panose="020B0702040204020203" pitchFamily="34" charset="0"/>
                <a:cs typeface="Segoe UI Semibold" panose="020B0702040204020203" pitchFamily="34" charset="0"/>
              </a:rPr>
              <a:t>Microsoft</a:t>
            </a:r>
          </a:p>
          <a:p>
            <a:r>
              <a:rPr lang="en-US" sz="1000" spc="300">
                <a:solidFill>
                  <a:srgbClr val="474747"/>
                </a:solidFill>
                <a:latin typeface="Bierstadt" panose="020B0004020202020204" pitchFamily="34" charset="0"/>
                <a:cs typeface="Segoe UI Semilight" panose="020B0402040204020203" pitchFamily="34" charset="0"/>
              </a:rPr>
              <a:t>Design Week 2022</a:t>
            </a:r>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bg>
      <p:bgPr>
        <a:solidFill>
          <a:srgbClr val="C6FAFF"/>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D93896E-0580-E047-5C6C-CFB60DCA34B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348194" y="4133358"/>
            <a:ext cx="4843806" cy="2724641"/>
          </a:xfrm>
          <a:prstGeom prst="rect">
            <a:avLst/>
          </a:prstGeom>
        </p:spPr>
      </p:pic>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2133320"/>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781020"/>
            <a:ext cx="5219700" cy="1428083"/>
          </a:xfrm>
        </p:spPr>
        <p:txBody>
          <a:bodyPr>
            <a:spAutoFit/>
          </a:bodyPr>
          <a:lstStyle>
            <a:lvl1pPr marL="171450" indent="-171450">
              <a:defRPr lang="en-US" sz="1600" dirty="0"/>
            </a:lvl1pPr>
            <a:lvl2pPr marL="342900" indent="-171450">
              <a:defRPr lang="en-US" sz="1600" dirty="0"/>
            </a:lvl2pPr>
            <a:lvl3pPr marL="514350" indent="-171450">
              <a:defRPr lang="en-US" sz="1600" dirty="0"/>
            </a:lvl3pPr>
            <a:lvl4pPr marL="666750" indent="-152400">
              <a:defRPr lang="en-US" sz="1600" dirty="0"/>
            </a:lvl4pPr>
            <a:lvl5pPr marL="793750" indent="-120650">
              <a:defRPr lang="en-US" sz="16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2133320"/>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781020"/>
            <a:ext cx="5219700" cy="1428083"/>
          </a:xfrm>
        </p:spPr>
        <p:txBody>
          <a:bodyPr>
            <a:spAutoFit/>
          </a:bodyPr>
          <a:lstStyle>
            <a:lvl1pPr marL="171450" indent="-171450">
              <a:defRPr lang="en-US" sz="1600" dirty="0"/>
            </a:lvl1pPr>
            <a:lvl2pPr marL="342900" indent="-171450">
              <a:defRPr lang="en-US" sz="1600" dirty="0"/>
            </a:lvl2pPr>
            <a:lvl3pPr marL="514350" indent="-171450">
              <a:defRPr lang="en-US" sz="1600" dirty="0"/>
            </a:lvl3pPr>
            <a:lvl4pPr marL="685800" indent="-136525">
              <a:defRPr lang="en-US" sz="1600" dirty="0"/>
            </a:lvl4pPr>
            <a:lvl5pPr marL="793750" indent="-120650">
              <a:defRPr lang="en-US" sz="16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 name="Picture 3">
            <a:extLst>
              <a:ext uri="{FF2B5EF4-FFF2-40B4-BE49-F238E27FC236}">
                <a16:creationId xmlns:a16="http://schemas.microsoft.com/office/drawing/2014/main" id="{580FE24D-55CD-D630-3929-7A60E0BC7A3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1593211" y="222367"/>
            <a:ext cx="296501" cy="296501"/>
          </a:xfrm>
          <a:prstGeom prst="rect">
            <a:avLst/>
          </a:prstGeom>
        </p:spPr>
      </p:pic>
      <p:sp>
        <p:nvSpPr>
          <p:cNvPr id="5" name="Title 1">
            <a:extLst>
              <a:ext uri="{FF2B5EF4-FFF2-40B4-BE49-F238E27FC236}">
                <a16:creationId xmlns:a16="http://schemas.microsoft.com/office/drawing/2014/main" id="{7833E0B9-F638-BA6F-2CE8-EEBDACDA44DD}"/>
              </a:ext>
            </a:extLst>
          </p:cNvPr>
          <p:cNvSpPr>
            <a:spLocks noGrp="1"/>
          </p:cNvSpPr>
          <p:nvPr>
            <p:ph type="title"/>
          </p:nvPr>
        </p:nvSpPr>
        <p:spPr>
          <a:xfrm>
            <a:off x="584200" y="1004213"/>
            <a:ext cx="11018520" cy="553998"/>
          </a:xfrm>
        </p:spPr>
        <p:txBody>
          <a:bodyPr/>
          <a:lstStyle/>
          <a:p>
            <a:r>
              <a:rPr lang="en-US"/>
              <a:t>Click to edit Master title style</a:t>
            </a:r>
          </a:p>
        </p:txBody>
      </p:sp>
      <p:cxnSp>
        <p:nvCxnSpPr>
          <p:cNvPr id="11" name="Straight Connector 10">
            <a:extLst>
              <a:ext uri="{FF2B5EF4-FFF2-40B4-BE49-F238E27FC236}">
                <a16:creationId xmlns:a16="http://schemas.microsoft.com/office/drawing/2014/main" id="{2E4FB3E4-A207-B846-66C2-E4F1535CD9E2}"/>
              </a:ext>
            </a:extLst>
          </p:cNvPr>
          <p:cNvCxnSpPr/>
          <p:nvPr userDrawn="1"/>
        </p:nvCxnSpPr>
        <p:spPr>
          <a:xfrm>
            <a:off x="0" y="1996661"/>
            <a:ext cx="12192000"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F233DBAB-4F7B-5619-661D-A72A4F8F85C2}"/>
              </a:ext>
            </a:extLst>
          </p:cNvPr>
          <p:cNvCxnSpPr/>
          <p:nvPr userDrawn="1"/>
        </p:nvCxnSpPr>
        <p:spPr>
          <a:xfrm>
            <a:off x="0" y="2652644"/>
            <a:ext cx="12192000"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4DAAEBC-2028-2AC3-AA2A-D06A8E3AF22D}"/>
              </a:ext>
            </a:extLst>
          </p:cNvPr>
          <p:cNvCxnSpPr>
            <a:cxnSpLocks/>
          </p:cNvCxnSpPr>
          <p:nvPr userDrawn="1"/>
        </p:nvCxnSpPr>
        <p:spPr>
          <a:xfrm flipV="1">
            <a:off x="6250609" y="1996661"/>
            <a:ext cx="0" cy="4912139"/>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D53F8EC1-7809-5434-3E0E-AAE940F877C6}"/>
              </a:ext>
            </a:extLst>
          </p:cNvPr>
          <p:cNvSpPr txBox="1"/>
          <p:nvPr userDrawn="1"/>
        </p:nvSpPr>
        <p:spPr>
          <a:xfrm>
            <a:off x="302288" y="170563"/>
            <a:ext cx="7392490" cy="400110"/>
          </a:xfrm>
          <a:prstGeom prst="rect">
            <a:avLst/>
          </a:prstGeom>
          <a:noFill/>
          <a:effectLst/>
        </p:spPr>
        <p:txBody>
          <a:bodyPr wrap="square" rtlCol="0">
            <a:spAutoFit/>
          </a:bodyPr>
          <a:lstStyle/>
          <a:p>
            <a:r>
              <a:rPr lang="en-US" sz="1000">
                <a:solidFill>
                  <a:srgbClr val="474747"/>
                </a:solidFill>
                <a:latin typeface="Segoe UI Semibold" panose="020B0702040204020203" pitchFamily="34" charset="0"/>
                <a:cs typeface="Segoe UI Semibold" panose="020B0702040204020203" pitchFamily="34" charset="0"/>
              </a:rPr>
              <a:t>Microsoft</a:t>
            </a:r>
          </a:p>
          <a:p>
            <a:r>
              <a:rPr lang="en-US" sz="1000" spc="300">
                <a:solidFill>
                  <a:srgbClr val="474747"/>
                </a:solidFill>
                <a:latin typeface="Bierstadt" panose="020B0004020202020204" pitchFamily="34" charset="0"/>
                <a:cs typeface="Segoe UI Semilight" panose="020B0402040204020203" pitchFamily="34" charset="0"/>
              </a:rPr>
              <a:t>Design Week 2022</a:t>
            </a:r>
          </a:p>
        </p:txBody>
      </p:sp>
    </p:spTree>
    <p:extLst>
      <p:ext uri="{BB962C8B-B14F-4D97-AF65-F5344CB8AC3E}">
        <p14:creationId xmlns:p14="http://schemas.microsoft.com/office/powerpoint/2010/main" val="32885701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bg>
      <p:bgPr>
        <a:solidFill>
          <a:srgbClr val="C6FAFF"/>
        </a:solidFill>
        <a:effectLst/>
      </p:bgPr>
    </p:bg>
    <p:spTree>
      <p:nvGrpSpPr>
        <p:cNvPr id="1" name=""/>
        <p:cNvGrpSpPr/>
        <p:nvPr/>
      </p:nvGrpSpPr>
      <p:grpSpPr>
        <a:xfrm>
          <a:off x="0" y="0"/>
          <a:ext cx="0" cy="0"/>
          <a:chOff x="0" y="0"/>
          <a:chExt cx="0" cy="0"/>
        </a:xfrm>
      </p:grpSpPr>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2133320"/>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781965"/>
            <a:ext cx="5214937" cy="3199183"/>
          </a:xfrm>
          <a:noFill/>
        </p:spPr>
        <p:txBody>
          <a:bodyPr/>
          <a:lstStyle>
            <a:lvl1pPr>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2133320"/>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781965"/>
            <a:ext cx="5214937" cy="3199183"/>
          </a:xfrm>
          <a:noFill/>
        </p:spPr>
        <p:txBody>
          <a:bodyPr/>
          <a:lstStyle>
            <a:lvl1pPr>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 name="Picture 3">
            <a:extLst>
              <a:ext uri="{FF2B5EF4-FFF2-40B4-BE49-F238E27FC236}">
                <a16:creationId xmlns:a16="http://schemas.microsoft.com/office/drawing/2014/main" id="{96923774-0D57-5643-B003-AE36A86FA11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593211" y="222367"/>
            <a:ext cx="296501" cy="296501"/>
          </a:xfrm>
          <a:prstGeom prst="rect">
            <a:avLst/>
          </a:prstGeom>
        </p:spPr>
      </p:pic>
      <p:sp>
        <p:nvSpPr>
          <p:cNvPr id="7" name="Title 1">
            <a:extLst>
              <a:ext uri="{FF2B5EF4-FFF2-40B4-BE49-F238E27FC236}">
                <a16:creationId xmlns:a16="http://schemas.microsoft.com/office/drawing/2014/main" id="{8A6113C2-BF21-647D-DC30-BA60EFF59B88}"/>
              </a:ext>
            </a:extLst>
          </p:cNvPr>
          <p:cNvSpPr>
            <a:spLocks noGrp="1"/>
          </p:cNvSpPr>
          <p:nvPr>
            <p:ph type="title"/>
          </p:nvPr>
        </p:nvSpPr>
        <p:spPr>
          <a:xfrm>
            <a:off x="584200" y="1004213"/>
            <a:ext cx="11018520" cy="553998"/>
          </a:xfrm>
        </p:spPr>
        <p:txBody>
          <a:bodyPr/>
          <a:lstStyle/>
          <a:p>
            <a:r>
              <a:rPr lang="en-US"/>
              <a:t>Click to edit Master title style</a:t>
            </a:r>
          </a:p>
        </p:txBody>
      </p:sp>
      <p:sp>
        <p:nvSpPr>
          <p:cNvPr id="2" name="TextBox 1">
            <a:extLst>
              <a:ext uri="{FF2B5EF4-FFF2-40B4-BE49-F238E27FC236}">
                <a16:creationId xmlns:a16="http://schemas.microsoft.com/office/drawing/2014/main" id="{EFEBDC03-B173-7133-0CFF-40A91322B075}"/>
              </a:ext>
            </a:extLst>
          </p:cNvPr>
          <p:cNvSpPr txBox="1"/>
          <p:nvPr userDrawn="1"/>
        </p:nvSpPr>
        <p:spPr>
          <a:xfrm>
            <a:off x="302288" y="170563"/>
            <a:ext cx="7392490" cy="400110"/>
          </a:xfrm>
          <a:prstGeom prst="rect">
            <a:avLst/>
          </a:prstGeom>
          <a:noFill/>
          <a:effectLst/>
        </p:spPr>
        <p:txBody>
          <a:bodyPr wrap="square" rtlCol="0">
            <a:spAutoFit/>
          </a:bodyPr>
          <a:lstStyle/>
          <a:p>
            <a:r>
              <a:rPr lang="en-US" sz="1000">
                <a:solidFill>
                  <a:srgbClr val="474747"/>
                </a:solidFill>
                <a:latin typeface="Segoe UI Semibold" panose="020B0702040204020203" pitchFamily="34" charset="0"/>
                <a:cs typeface="Segoe UI Semibold" panose="020B0702040204020203" pitchFamily="34" charset="0"/>
              </a:rPr>
              <a:t>Microsoft</a:t>
            </a:r>
          </a:p>
          <a:p>
            <a:r>
              <a:rPr lang="en-US" sz="1000" spc="300">
                <a:solidFill>
                  <a:srgbClr val="474747"/>
                </a:solidFill>
                <a:latin typeface="Bierstadt" panose="020B0004020202020204" pitchFamily="34" charset="0"/>
                <a:cs typeface="Segoe UI Semilight" panose="020B0402040204020203" pitchFamily="34" charset="0"/>
              </a:rPr>
              <a:t>Design Week 2022</a:t>
            </a:r>
          </a:p>
        </p:txBody>
      </p:sp>
    </p:spTree>
    <p:extLst>
      <p:ext uri="{BB962C8B-B14F-4D97-AF65-F5344CB8AC3E}">
        <p14:creationId xmlns:p14="http://schemas.microsoft.com/office/powerpoint/2010/main" val="10107088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bg>
      <p:bgPr>
        <a:solidFill>
          <a:srgbClr val="C6FAFF"/>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5A4BF55-E63C-F9C4-3329-3D555F5B11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348194" y="4133358"/>
            <a:ext cx="4843806" cy="2724641"/>
          </a:xfrm>
          <a:prstGeom prst="rect">
            <a:avLst/>
          </a:prstGeom>
        </p:spPr>
      </p:pic>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74691" y="190961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74691" y="2862115"/>
            <a:ext cx="3264408" cy="1428083"/>
          </a:xfrm>
        </p:spPr>
        <p:txBody>
          <a:bodyPr wrap="square">
            <a:spAutoFit/>
          </a:bodyPr>
          <a:lstStyle>
            <a:lvl1pPr marL="176213" indent="-176213">
              <a:defRPr lang="en-US" sz="1600" dirty="0"/>
            </a:lvl1pPr>
            <a:lvl2pPr marL="322263" indent="-150813">
              <a:defRPr lang="en-US" sz="1600" dirty="0"/>
            </a:lvl2pPr>
            <a:lvl3pPr marL="466725" indent="-138113">
              <a:defRPr lang="en-US" sz="1600" dirty="0"/>
            </a:lvl3pPr>
            <a:lvl4pPr marL="595313" indent="-128588">
              <a:defRPr lang="en-US" sz="1600" dirty="0"/>
            </a:lvl4pPr>
            <a:lvl5pPr marL="731838" indent="-122238">
              <a:defRPr lang="en-US" sz="16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90961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855475"/>
            <a:ext cx="3264408" cy="1428083"/>
          </a:xfrm>
        </p:spPr>
        <p:txBody>
          <a:bodyPr wrap="square">
            <a:spAutoFit/>
          </a:bodyPr>
          <a:lstStyle>
            <a:lvl1pPr marL="176213" indent="-176213">
              <a:defRPr lang="en-US" sz="1600" dirty="0"/>
            </a:lvl1pPr>
            <a:lvl2pPr marL="398463" indent="-169863">
              <a:defRPr lang="en-US" sz="1600" dirty="0"/>
            </a:lvl2pPr>
            <a:lvl3pPr marL="555625" indent="-157163">
              <a:defRPr lang="en-US" sz="1600" dirty="0"/>
            </a:lvl3pPr>
            <a:lvl4pPr marL="685800" indent="-136525">
              <a:defRPr lang="en-US" sz="1600" dirty="0"/>
            </a:lvl4pPr>
            <a:lvl5pPr marL="800100" indent="-111125">
              <a:defRPr lang="en-US" sz="16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90961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862115"/>
            <a:ext cx="3264408" cy="1428083"/>
          </a:xfrm>
        </p:spPr>
        <p:txBody>
          <a:bodyPr wrap="square">
            <a:spAutoFit/>
          </a:bodyPr>
          <a:lstStyle>
            <a:lvl1pPr marL="176213" indent="-176213">
              <a:defRPr lang="en-US" sz="1600" dirty="0"/>
            </a:lvl1pPr>
            <a:lvl2pPr marL="398463" indent="-169863">
              <a:defRPr lang="en-US" sz="1600" dirty="0"/>
            </a:lvl2pPr>
            <a:lvl3pPr marL="555625" indent="-157163">
              <a:defRPr lang="en-US" sz="1600" dirty="0"/>
            </a:lvl3pPr>
            <a:lvl4pPr marL="685800" indent="-136525">
              <a:defRPr lang="en-US" sz="1600" dirty="0"/>
            </a:lvl4pPr>
            <a:lvl5pPr marL="800100" indent="-111125">
              <a:defRPr lang="en-US" sz="16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a:extLst>
              <a:ext uri="{FF2B5EF4-FFF2-40B4-BE49-F238E27FC236}">
                <a16:creationId xmlns:a16="http://schemas.microsoft.com/office/drawing/2014/main" id="{10B0D814-D298-4CBF-B25D-4808D864BD4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1593211" y="222367"/>
            <a:ext cx="296501" cy="296501"/>
          </a:xfrm>
          <a:prstGeom prst="rect">
            <a:avLst/>
          </a:prstGeom>
        </p:spPr>
      </p:pic>
      <p:sp>
        <p:nvSpPr>
          <p:cNvPr id="6" name="Title 1">
            <a:extLst>
              <a:ext uri="{FF2B5EF4-FFF2-40B4-BE49-F238E27FC236}">
                <a16:creationId xmlns:a16="http://schemas.microsoft.com/office/drawing/2014/main" id="{C6DBF825-DE1D-149A-6B51-AC43D0FB6EC6}"/>
              </a:ext>
            </a:extLst>
          </p:cNvPr>
          <p:cNvSpPr txBox="1">
            <a:spLocks/>
          </p:cNvSpPr>
          <p:nvPr userDrawn="1"/>
        </p:nvSpPr>
        <p:spPr>
          <a:xfrm>
            <a:off x="574691" y="1004213"/>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solidFill>
                  <a:schemeClr val="tx1"/>
                </a:solidFill>
                <a:effectLst/>
                <a:latin typeface="+mj-lt"/>
                <a:ea typeface="+mn-ea"/>
                <a:cs typeface="Segoe UI" pitchFamily="34" charset="0"/>
              </a:defRPr>
            </a:lvl1pPr>
          </a:lstStyle>
          <a:p>
            <a:r>
              <a:rPr lang="en-US"/>
              <a:t>Click to edit Master title style</a:t>
            </a:r>
          </a:p>
        </p:txBody>
      </p:sp>
      <p:cxnSp>
        <p:nvCxnSpPr>
          <p:cNvPr id="7" name="Straight Connector 6">
            <a:extLst>
              <a:ext uri="{FF2B5EF4-FFF2-40B4-BE49-F238E27FC236}">
                <a16:creationId xmlns:a16="http://schemas.microsoft.com/office/drawing/2014/main" id="{4FE85CA7-CC77-E79F-5804-F1148FBE149F}"/>
              </a:ext>
            </a:extLst>
          </p:cNvPr>
          <p:cNvCxnSpPr/>
          <p:nvPr userDrawn="1"/>
        </p:nvCxnSpPr>
        <p:spPr>
          <a:xfrm>
            <a:off x="0" y="1784626"/>
            <a:ext cx="12192000"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5C4EFF0A-2743-5709-B854-79F3ACA87D76}"/>
              </a:ext>
            </a:extLst>
          </p:cNvPr>
          <p:cNvCxnSpPr/>
          <p:nvPr userDrawn="1"/>
        </p:nvCxnSpPr>
        <p:spPr>
          <a:xfrm>
            <a:off x="0" y="2696818"/>
            <a:ext cx="12192000"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BA213AC5-A7AA-29DE-E51D-1A5A3E3BD74E}"/>
              </a:ext>
            </a:extLst>
          </p:cNvPr>
          <p:cNvCxnSpPr>
            <a:cxnSpLocks/>
          </p:cNvCxnSpPr>
          <p:nvPr userDrawn="1"/>
        </p:nvCxnSpPr>
        <p:spPr>
          <a:xfrm flipV="1">
            <a:off x="4284870" y="1784626"/>
            <a:ext cx="0" cy="5146261"/>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5391F4B0-9A8A-53CC-EC58-001DA2A27FB5}"/>
              </a:ext>
            </a:extLst>
          </p:cNvPr>
          <p:cNvCxnSpPr>
            <a:cxnSpLocks/>
          </p:cNvCxnSpPr>
          <p:nvPr userDrawn="1"/>
        </p:nvCxnSpPr>
        <p:spPr>
          <a:xfrm flipV="1">
            <a:off x="8139044" y="1784626"/>
            <a:ext cx="0" cy="5146261"/>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8EC2071E-DDB7-6661-B9DB-37AC589C1827}"/>
              </a:ext>
            </a:extLst>
          </p:cNvPr>
          <p:cNvSpPr txBox="1"/>
          <p:nvPr userDrawn="1"/>
        </p:nvSpPr>
        <p:spPr>
          <a:xfrm>
            <a:off x="302288" y="170563"/>
            <a:ext cx="7392490" cy="400110"/>
          </a:xfrm>
          <a:prstGeom prst="rect">
            <a:avLst/>
          </a:prstGeom>
          <a:noFill/>
          <a:effectLst/>
        </p:spPr>
        <p:txBody>
          <a:bodyPr wrap="square" rtlCol="0">
            <a:spAutoFit/>
          </a:bodyPr>
          <a:lstStyle/>
          <a:p>
            <a:r>
              <a:rPr lang="en-US" sz="1000">
                <a:solidFill>
                  <a:srgbClr val="474747"/>
                </a:solidFill>
                <a:latin typeface="Segoe UI Semibold" panose="020B0702040204020203" pitchFamily="34" charset="0"/>
                <a:cs typeface="Segoe UI Semibold" panose="020B0702040204020203" pitchFamily="34" charset="0"/>
              </a:rPr>
              <a:t>Microsoft</a:t>
            </a:r>
          </a:p>
          <a:p>
            <a:r>
              <a:rPr lang="en-US" sz="1000" spc="300">
                <a:solidFill>
                  <a:srgbClr val="474747"/>
                </a:solidFill>
                <a:latin typeface="Bierstadt" panose="020B0004020202020204" pitchFamily="34" charset="0"/>
                <a:cs typeface="Segoe UI Semilight" panose="020B0402040204020203" pitchFamily="34" charset="0"/>
              </a:rPr>
              <a:t>Design Week 2022</a:t>
            </a:r>
          </a:p>
        </p:txBody>
      </p:sp>
    </p:spTree>
    <p:extLst>
      <p:ext uri="{BB962C8B-B14F-4D97-AF65-F5344CB8AC3E}">
        <p14:creationId xmlns:p14="http://schemas.microsoft.com/office/powerpoint/2010/main" val="3696918344"/>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bg>
      <p:bgPr>
        <a:solidFill>
          <a:srgbClr val="C6FAFF"/>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798E353-11AF-6972-EE14-B6828A9CB20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348194" y="4133358"/>
            <a:ext cx="4843806" cy="2724641"/>
          </a:xfrm>
          <a:prstGeom prst="rect">
            <a:avLst/>
          </a:prstGeom>
        </p:spPr>
      </p:pic>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886442"/>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731282"/>
            <a:ext cx="2532063" cy="1698927"/>
          </a:xfrm>
        </p:spPr>
        <p:txBody>
          <a:bodyPr wrap="square">
            <a:spAutoFit/>
          </a:bodyPr>
          <a:lstStyle>
            <a:lvl1pPr marL="141288" indent="-141288">
              <a:defRPr lang="en-US" sz="1600" dirty="0"/>
            </a:lvl1pPr>
            <a:lvl2pPr marL="285750" indent="-125413">
              <a:defRPr lang="en-US" sz="1600" dirty="0"/>
            </a:lvl2pPr>
            <a:lvl3pPr marL="438150" indent="-133350">
              <a:defRPr lang="en-US" sz="1600" dirty="0"/>
            </a:lvl3pPr>
            <a:lvl4pPr marL="566738" indent="-114300">
              <a:defRPr lang="en-US" sz="1600" dirty="0"/>
            </a:lvl4pPr>
            <a:lvl5pPr marL="685800" indent="-109538">
              <a:defRPr lang="en-US" sz="16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886442"/>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724642"/>
            <a:ext cx="2532063" cy="1698927"/>
          </a:xfrm>
        </p:spPr>
        <p:txBody>
          <a:bodyPr wrap="square">
            <a:spAutoFit/>
          </a:bodyPr>
          <a:lstStyle>
            <a:lvl1pPr marL="141288" indent="-141288">
              <a:defRPr lang="en-US" sz="1600" dirty="0"/>
            </a:lvl1pPr>
            <a:lvl2pPr marL="285750" indent="-125413">
              <a:defRPr lang="en-US" sz="1600" dirty="0"/>
            </a:lvl2pPr>
            <a:lvl3pPr marL="438150" indent="-133350">
              <a:defRPr lang="en-US" sz="1600" dirty="0"/>
            </a:lvl3pPr>
            <a:lvl4pPr marL="566738" indent="-114300">
              <a:defRPr lang="en-US" sz="1600" dirty="0"/>
            </a:lvl4pPr>
            <a:lvl5pPr marL="685800" indent="-109538">
              <a:defRPr lang="en-US" sz="16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886442"/>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731282"/>
            <a:ext cx="2532063" cy="1698927"/>
          </a:xfrm>
        </p:spPr>
        <p:txBody>
          <a:bodyPr wrap="square">
            <a:spAutoFit/>
          </a:bodyPr>
          <a:lstStyle>
            <a:lvl1pPr marL="141288" indent="-141288">
              <a:defRPr lang="en-US" sz="1600" dirty="0"/>
            </a:lvl1pPr>
            <a:lvl2pPr marL="285750" indent="-125413">
              <a:defRPr lang="en-US" sz="1600" dirty="0"/>
            </a:lvl2pPr>
            <a:lvl3pPr marL="438150" indent="-133350">
              <a:defRPr lang="en-US" sz="1600" dirty="0"/>
            </a:lvl3pPr>
            <a:lvl4pPr marL="566738" indent="-114300">
              <a:defRPr lang="en-US" sz="1600" dirty="0"/>
            </a:lvl4pPr>
            <a:lvl5pPr marL="685800" indent="-109538">
              <a:defRPr lang="en-US" sz="16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886442"/>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724642"/>
            <a:ext cx="2532063" cy="1698927"/>
          </a:xfrm>
        </p:spPr>
        <p:txBody>
          <a:bodyPr wrap="square">
            <a:spAutoFit/>
          </a:bodyPr>
          <a:lstStyle>
            <a:lvl1pPr marL="141288" indent="-141288">
              <a:defRPr lang="en-US" sz="1600" dirty="0"/>
            </a:lvl1pPr>
            <a:lvl2pPr marL="285750" indent="-125413">
              <a:defRPr lang="en-US" sz="1600" dirty="0"/>
            </a:lvl2pPr>
            <a:lvl3pPr marL="438150" indent="-133350">
              <a:defRPr lang="en-US" sz="1600" dirty="0"/>
            </a:lvl3pPr>
            <a:lvl4pPr marL="566738" indent="-114300">
              <a:defRPr lang="en-US" sz="1600" dirty="0"/>
            </a:lvl4pPr>
            <a:lvl5pPr marL="685800" indent="-109538">
              <a:defRPr lang="en-US" sz="16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a:extLst>
              <a:ext uri="{FF2B5EF4-FFF2-40B4-BE49-F238E27FC236}">
                <a16:creationId xmlns:a16="http://schemas.microsoft.com/office/drawing/2014/main" id="{65E7082F-CD12-B598-0036-36838DB317D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1593211" y="222367"/>
            <a:ext cx="296501" cy="296501"/>
          </a:xfrm>
          <a:prstGeom prst="rect">
            <a:avLst/>
          </a:prstGeom>
        </p:spPr>
      </p:pic>
      <p:sp>
        <p:nvSpPr>
          <p:cNvPr id="6" name="Title 2">
            <a:extLst>
              <a:ext uri="{FF2B5EF4-FFF2-40B4-BE49-F238E27FC236}">
                <a16:creationId xmlns:a16="http://schemas.microsoft.com/office/drawing/2014/main" id="{1D89C92D-786C-0B78-F7FE-2F0A35F54FB5}"/>
              </a:ext>
            </a:extLst>
          </p:cNvPr>
          <p:cNvSpPr>
            <a:spLocks noGrp="1"/>
          </p:cNvSpPr>
          <p:nvPr>
            <p:ph type="title"/>
          </p:nvPr>
        </p:nvSpPr>
        <p:spPr>
          <a:xfrm>
            <a:off x="584200" y="928540"/>
            <a:ext cx="11018520" cy="553998"/>
          </a:xfrm>
        </p:spPr>
        <p:txBody>
          <a:bodyPr>
            <a:spAutoFit/>
          </a:bodyPr>
          <a:lstStyle/>
          <a:p>
            <a:r>
              <a:rPr lang="en-US"/>
              <a:t>Click to edit Master title style</a:t>
            </a:r>
          </a:p>
        </p:txBody>
      </p:sp>
      <p:cxnSp>
        <p:nvCxnSpPr>
          <p:cNvPr id="3" name="Straight Connector 2">
            <a:extLst>
              <a:ext uri="{FF2B5EF4-FFF2-40B4-BE49-F238E27FC236}">
                <a16:creationId xmlns:a16="http://schemas.microsoft.com/office/drawing/2014/main" id="{17B2B083-1E9D-DB64-7651-7567B8499DBC}"/>
              </a:ext>
            </a:extLst>
          </p:cNvPr>
          <p:cNvCxnSpPr/>
          <p:nvPr userDrawn="1"/>
        </p:nvCxnSpPr>
        <p:spPr>
          <a:xfrm>
            <a:off x="0" y="1784626"/>
            <a:ext cx="12192000"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3D1C35A-C466-EE6B-D4CD-F07CCF1B6325}"/>
              </a:ext>
            </a:extLst>
          </p:cNvPr>
          <p:cNvCxnSpPr/>
          <p:nvPr userDrawn="1"/>
        </p:nvCxnSpPr>
        <p:spPr>
          <a:xfrm>
            <a:off x="0" y="2623042"/>
            <a:ext cx="12192000"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D5423E49-B37F-06C9-E78D-4F1B5DD08CAE}"/>
              </a:ext>
            </a:extLst>
          </p:cNvPr>
          <p:cNvCxnSpPr>
            <a:cxnSpLocks/>
          </p:cNvCxnSpPr>
          <p:nvPr userDrawn="1"/>
        </p:nvCxnSpPr>
        <p:spPr>
          <a:xfrm flipV="1">
            <a:off x="3304209" y="1784626"/>
            <a:ext cx="0" cy="5146261"/>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09286CCA-FCDC-BFE0-B928-288EDE44D707}"/>
              </a:ext>
            </a:extLst>
          </p:cNvPr>
          <p:cNvCxnSpPr>
            <a:cxnSpLocks/>
          </p:cNvCxnSpPr>
          <p:nvPr userDrawn="1"/>
        </p:nvCxnSpPr>
        <p:spPr>
          <a:xfrm flipV="1">
            <a:off x="6115879" y="1784626"/>
            <a:ext cx="0" cy="5146261"/>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67F2DC73-BE7D-E4B3-F943-62ADCC0E0FE2}"/>
              </a:ext>
            </a:extLst>
          </p:cNvPr>
          <p:cNvCxnSpPr>
            <a:cxnSpLocks/>
          </p:cNvCxnSpPr>
          <p:nvPr userDrawn="1"/>
        </p:nvCxnSpPr>
        <p:spPr>
          <a:xfrm flipV="1">
            <a:off x="8958470" y="1784626"/>
            <a:ext cx="0" cy="5146261"/>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08873610-5D85-9141-7556-7EC3BE1FA6D7}"/>
              </a:ext>
            </a:extLst>
          </p:cNvPr>
          <p:cNvSpPr txBox="1"/>
          <p:nvPr userDrawn="1"/>
        </p:nvSpPr>
        <p:spPr>
          <a:xfrm>
            <a:off x="302288" y="170563"/>
            <a:ext cx="7392490" cy="400110"/>
          </a:xfrm>
          <a:prstGeom prst="rect">
            <a:avLst/>
          </a:prstGeom>
          <a:noFill/>
          <a:effectLst/>
        </p:spPr>
        <p:txBody>
          <a:bodyPr wrap="square" rtlCol="0">
            <a:spAutoFit/>
          </a:bodyPr>
          <a:lstStyle/>
          <a:p>
            <a:r>
              <a:rPr lang="en-US" sz="1000">
                <a:solidFill>
                  <a:srgbClr val="474747"/>
                </a:solidFill>
                <a:latin typeface="Segoe UI Semibold" panose="020B0702040204020203" pitchFamily="34" charset="0"/>
                <a:cs typeface="Segoe UI Semibold" panose="020B0702040204020203" pitchFamily="34" charset="0"/>
              </a:rPr>
              <a:t>Microsoft</a:t>
            </a:r>
          </a:p>
          <a:p>
            <a:r>
              <a:rPr lang="en-US" sz="1000" spc="300">
                <a:solidFill>
                  <a:srgbClr val="474747"/>
                </a:solidFill>
                <a:latin typeface="Bierstadt" panose="020B0004020202020204" pitchFamily="34" charset="0"/>
                <a:cs typeface="Segoe UI Semilight" panose="020B0402040204020203" pitchFamily="34" charset="0"/>
              </a:rPr>
              <a:t>Design Week 2022</a:t>
            </a:r>
          </a:p>
        </p:txBody>
      </p:sp>
    </p:spTree>
    <p:extLst>
      <p:ext uri="{BB962C8B-B14F-4D97-AF65-F5344CB8AC3E}">
        <p14:creationId xmlns:p14="http://schemas.microsoft.com/office/powerpoint/2010/main" val="199388161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C6FAFF"/>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BB97A2F-C1C6-A600-E262-3E5B8E2821D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593211" y="222367"/>
            <a:ext cx="296501" cy="296501"/>
          </a:xfrm>
          <a:prstGeom prst="rect">
            <a:avLst/>
          </a:prstGeom>
        </p:spPr>
      </p:pic>
      <p:sp>
        <p:nvSpPr>
          <p:cNvPr id="5" name="Title 2">
            <a:extLst>
              <a:ext uri="{FF2B5EF4-FFF2-40B4-BE49-F238E27FC236}">
                <a16:creationId xmlns:a16="http://schemas.microsoft.com/office/drawing/2014/main" id="{ECC124C7-CE71-6CDE-7228-F82F390F4DD0}"/>
              </a:ext>
            </a:extLst>
          </p:cNvPr>
          <p:cNvSpPr>
            <a:spLocks noGrp="1"/>
          </p:cNvSpPr>
          <p:nvPr>
            <p:ph type="title"/>
          </p:nvPr>
        </p:nvSpPr>
        <p:spPr>
          <a:xfrm>
            <a:off x="588263" y="928540"/>
            <a:ext cx="11018520" cy="553998"/>
          </a:xfrm>
        </p:spPr>
        <p:txBody>
          <a:bodyPr>
            <a:spAutoFit/>
          </a:bodyPr>
          <a:lstStyle/>
          <a:p>
            <a:r>
              <a:rPr lang="en-US"/>
              <a:t>Click to edit Master title style</a:t>
            </a:r>
          </a:p>
        </p:txBody>
      </p:sp>
      <p:sp>
        <p:nvSpPr>
          <p:cNvPr id="2" name="TextBox 1">
            <a:extLst>
              <a:ext uri="{FF2B5EF4-FFF2-40B4-BE49-F238E27FC236}">
                <a16:creationId xmlns:a16="http://schemas.microsoft.com/office/drawing/2014/main" id="{255F4B2B-6B68-25A9-B720-F5D8F014A462}"/>
              </a:ext>
            </a:extLst>
          </p:cNvPr>
          <p:cNvSpPr txBox="1"/>
          <p:nvPr userDrawn="1"/>
        </p:nvSpPr>
        <p:spPr>
          <a:xfrm>
            <a:off x="302288" y="170563"/>
            <a:ext cx="7392490" cy="400110"/>
          </a:xfrm>
          <a:prstGeom prst="rect">
            <a:avLst/>
          </a:prstGeom>
          <a:noFill/>
          <a:effectLst/>
        </p:spPr>
        <p:txBody>
          <a:bodyPr wrap="square" rtlCol="0">
            <a:spAutoFit/>
          </a:bodyPr>
          <a:lstStyle/>
          <a:p>
            <a:r>
              <a:rPr lang="en-US" sz="1000">
                <a:solidFill>
                  <a:srgbClr val="474747"/>
                </a:solidFill>
                <a:latin typeface="Segoe UI Semibold" panose="020B0702040204020203" pitchFamily="34" charset="0"/>
                <a:cs typeface="Segoe UI Semibold" panose="020B0702040204020203" pitchFamily="34" charset="0"/>
              </a:rPr>
              <a:t>Microsoft</a:t>
            </a:r>
          </a:p>
          <a:p>
            <a:r>
              <a:rPr lang="en-US" sz="1000" spc="300">
                <a:solidFill>
                  <a:srgbClr val="474747"/>
                </a:solidFill>
                <a:latin typeface="Bierstadt" panose="020B0004020202020204" pitchFamily="34" charset="0"/>
                <a:cs typeface="Segoe UI Semilight" panose="020B0402040204020203" pitchFamily="34" charset="0"/>
              </a:rPr>
              <a:t>Design Week 2022</a:t>
            </a:r>
          </a:p>
        </p:txBody>
      </p:sp>
      <p:pic>
        <p:nvPicPr>
          <p:cNvPr id="6" name="Picture 5">
            <a:extLst>
              <a:ext uri="{FF2B5EF4-FFF2-40B4-BE49-F238E27FC236}">
                <a16:creationId xmlns:a16="http://schemas.microsoft.com/office/drawing/2014/main" id="{BC102BD5-384A-204A-231D-B87EE7DC8FF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484132" y="6417779"/>
            <a:ext cx="1514208" cy="225135"/>
          </a:xfrm>
          <a:prstGeom prst="rect">
            <a:avLst/>
          </a:prstGeom>
        </p:spPr>
      </p:pic>
    </p:spTree>
    <p:extLst>
      <p:ext uri="{BB962C8B-B14F-4D97-AF65-F5344CB8AC3E}">
        <p14:creationId xmlns:p14="http://schemas.microsoft.com/office/powerpoint/2010/main" val="130798454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Header Background Two Column Non-bulleted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6D08175-261D-A74C-8918-CB97ADB19271}"/>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p>
        </p:txBody>
      </p:sp>
      <p:sp>
        <p:nvSpPr>
          <p:cNvPr id="4" name="Text Placeholder 3"/>
          <p:cNvSpPr>
            <a:spLocks noGrp="1"/>
          </p:cNvSpPr>
          <p:nvPr>
            <p:ph type="body" sz="quarter" idx="10"/>
          </p:nvPr>
        </p:nvSpPr>
        <p:spPr>
          <a:xfrm>
            <a:off x="584200" y="1853052"/>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844675"/>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658693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1_Small title - half page">
    <p:bg>
      <p:bgPr>
        <a:solidFill>
          <a:schemeClr val="bg1"/>
        </a:solidFill>
        <a:effectLst/>
      </p:bgPr>
    </p:bg>
    <p:spTree>
      <p:nvGrpSpPr>
        <p:cNvPr id="1" name=""/>
        <p:cNvGrpSpPr/>
        <p:nvPr/>
      </p:nvGrpSpPr>
      <p:grpSpPr>
        <a:xfrm>
          <a:off x="0" y="0"/>
          <a:ext cx="0" cy="0"/>
          <a:chOff x="0" y="0"/>
          <a:chExt cx="0" cy="0"/>
        </a:xfrm>
      </p:grpSpPr>
      <p:pic>
        <p:nvPicPr>
          <p:cNvPr id="6" name="Picture 5" descr="A picture containing text, vector graphics&#10;&#10;Description automatically generated">
            <a:extLst>
              <a:ext uri="{FF2B5EF4-FFF2-40B4-BE49-F238E27FC236}">
                <a16:creationId xmlns:a16="http://schemas.microsoft.com/office/drawing/2014/main" id="{5264E940-83E5-5309-AF05-40459145B51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7" name="Oval 6">
            <a:extLst>
              <a:ext uri="{FF2B5EF4-FFF2-40B4-BE49-F238E27FC236}">
                <a16:creationId xmlns:a16="http://schemas.microsoft.com/office/drawing/2014/main" id="{73065116-4B68-41A7-46AF-5D21B79B766F}"/>
              </a:ext>
            </a:extLst>
          </p:cNvPr>
          <p:cNvSpPr/>
          <p:nvPr userDrawn="1"/>
        </p:nvSpPr>
        <p:spPr bwMode="auto">
          <a:xfrm>
            <a:off x="6256035" y="442912"/>
            <a:ext cx="4253948" cy="4253948"/>
          </a:xfrm>
          <a:prstGeom prst="ellipse">
            <a:avLst/>
          </a:prstGeom>
          <a:solidFill>
            <a:srgbClr val="E0CE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13" name="Picture 12" descr="A picture containing mollusk, dark&#10;&#10;Description automatically generated">
            <a:extLst>
              <a:ext uri="{FF2B5EF4-FFF2-40B4-BE49-F238E27FC236}">
                <a16:creationId xmlns:a16="http://schemas.microsoft.com/office/drawing/2014/main" id="{36E475D8-D519-3FDD-BA6E-98CAE98D8D5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449557" y="384950"/>
            <a:ext cx="4636052" cy="4636052"/>
          </a:xfrm>
          <a:prstGeom prst="rect">
            <a:avLst/>
          </a:prstGeom>
        </p:spPr>
      </p:pic>
      <p:sp>
        <p:nvSpPr>
          <p:cNvPr id="20" name="Rectangle 19">
            <a:extLst>
              <a:ext uri="{FF2B5EF4-FFF2-40B4-BE49-F238E27FC236}">
                <a16:creationId xmlns:a16="http://schemas.microsoft.com/office/drawing/2014/main" id="{315FAD5E-6C32-EA27-F314-7D2BAB6C1E78}"/>
              </a:ext>
            </a:extLst>
          </p:cNvPr>
          <p:cNvSpPr/>
          <p:nvPr userDrawn="1"/>
        </p:nvSpPr>
        <p:spPr bwMode="auto">
          <a:xfrm>
            <a:off x="7699513" y="0"/>
            <a:ext cx="3049009" cy="885825"/>
          </a:xfrm>
          <a:prstGeom prst="rect">
            <a:avLst/>
          </a:prstGeom>
          <a:solidFill>
            <a:srgbClr val="E0CE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17" name="Graphic 16">
            <a:extLst>
              <a:ext uri="{FF2B5EF4-FFF2-40B4-BE49-F238E27FC236}">
                <a16:creationId xmlns:a16="http://schemas.microsoft.com/office/drawing/2014/main" id="{6E244ED9-8FBE-C120-A71B-C4ED265B853C}"/>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9135566" y="808244"/>
            <a:ext cx="1905000" cy="885825"/>
          </a:xfrm>
          <a:prstGeom prst="rect">
            <a:avLst/>
          </a:prstGeom>
        </p:spPr>
      </p:pic>
      <p:sp>
        <p:nvSpPr>
          <p:cNvPr id="18" name="TextBox 17">
            <a:extLst>
              <a:ext uri="{FF2B5EF4-FFF2-40B4-BE49-F238E27FC236}">
                <a16:creationId xmlns:a16="http://schemas.microsoft.com/office/drawing/2014/main" id="{6378C559-C13B-B82B-4C69-5C079896576C}"/>
              </a:ext>
            </a:extLst>
          </p:cNvPr>
          <p:cNvSpPr txBox="1"/>
          <p:nvPr userDrawn="1"/>
        </p:nvSpPr>
        <p:spPr>
          <a:xfrm>
            <a:off x="8878349" y="978944"/>
            <a:ext cx="2507173" cy="276999"/>
          </a:xfrm>
          <a:prstGeom prst="rect">
            <a:avLst/>
          </a:prstGeom>
          <a:noFill/>
          <a:effectLst/>
        </p:spPr>
        <p:txBody>
          <a:bodyPr wrap="square" rtlCol="0">
            <a:spAutoFit/>
          </a:bodyPr>
          <a:lstStyle/>
          <a:p>
            <a:pPr algn="ctr"/>
            <a:r>
              <a:rPr lang="en-US" sz="1200" spc="600"/>
              <a:t>THANK</a:t>
            </a:r>
            <a:endParaRPr lang="en-US" sz="1200" spc="600">
              <a:solidFill>
                <a:srgbClr val="474747"/>
              </a:solidFill>
              <a:latin typeface="Segoe UI Semilight" panose="020B0402040204020203" pitchFamily="34" charset="0"/>
              <a:cs typeface="Segoe UI Semilight" panose="020B0402040204020203" pitchFamily="34" charset="0"/>
            </a:endParaRPr>
          </a:p>
        </p:txBody>
      </p:sp>
      <p:sp>
        <p:nvSpPr>
          <p:cNvPr id="19" name="TextBox 18">
            <a:extLst>
              <a:ext uri="{FF2B5EF4-FFF2-40B4-BE49-F238E27FC236}">
                <a16:creationId xmlns:a16="http://schemas.microsoft.com/office/drawing/2014/main" id="{4F2B21D2-9B1B-44EF-8605-E1407810E9DA}"/>
              </a:ext>
            </a:extLst>
          </p:cNvPr>
          <p:cNvSpPr txBox="1"/>
          <p:nvPr userDrawn="1"/>
        </p:nvSpPr>
        <p:spPr>
          <a:xfrm>
            <a:off x="8878349" y="1255943"/>
            <a:ext cx="2507173" cy="276999"/>
          </a:xfrm>
          <a:prstGeom prst="rect">
            <a:avLst/>
          </a:prstGeom>
          <a:noFill/>
          <a:effectLst/>
        </p:spPr>
        <p:txBody>
          <a:bodyPr wrap="square" rtlCol="0">
            <a:spAutoFit/>
          </a:bodyPr>
          <a:lstStyle/>
          <a:p>
            <a:pPr algn="ctr"/>
            <a:r>
              <a:rPr lang="en-US" sz="1200" spc="600"/>
              <a:t>YOU</a:t>
            </a:r>
            <a:endParaRPr lang="en-US" sz="1200" spc="600">
              <a:solidFill>
                <a:srgbClr val="474747"/>
              </a:solidFill>
              <a:latin typeface="Segoe UI Semilight" panose="020B0402040204020203" pitchFamily="34" charset="0"/>
              <a:cs typeface="Segoe UI Semilight" panose="020B0402040204020203" pitchFamily="34" charset="0"/>
            </a:endParaRPr>
          </a:p>
        </p:txBody>
      </p:sp>
      <p:pic>
        <p:nvPicPr>
          <p:cNvPr id="21" name="Picture 20">
            <a:extLst>
              <a:ext uri="{FF2B5EF4-FFF2-40B4-BE49-F238E27FC236}">
                <a16:creationId xmlns:a16="http://schemas.microsoft.com/office/drawing/2014/main" id="{B1DB5292-F74B-F59D-32C6-BB20CB1334F8}"/>
              </a:ext>
            </a:extLst>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175955" y="146411"/>
            <a:ext cx="296501" cy="296501"/>
          </a:xfrm>
          <a:prstGeom prst="rect">
            <a:avLst/>
          </a:prstGeom>
        </p:spPr>
      </p:pic>
    </p:spTree>
    <p:extLst>
      <p:ext uri="{BB962C8B-B14F-4D97-AF65-F5344CB8AC3E}">
        <p14:creationId xmlns:p14="http://schemas.microsoft.com/office/powerpoint/2010/main" val="330178562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1_Title Only">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BB97A2F-C1C6-A600-E262-3E5B8E2821D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593211" y="222367"/>
            <a:ext cx="296501" cy="296501"/>
          </a:xfrm>
          <a:prstGeom prst="rect">
            <a:avLst/>
          </a:prstGeom>
        </p:spPr>
      </p:pic>
      <p:sp>
        <p:nvSpPr>
          <p:cNvPr id="5" name="Title 2">
            <a:extLst>
              <a:ext uri="{FF2B5EF4-FFF2-40B4-BE49-F238E27FC236}">
                <a16:creationId xmlns:a16="http://schemas.microsoft.com/office/drawing/2014/main" id="{ECC124C7-CE71-6CDE-7228-F82F390F4DD0}"/>
              </a:ext>
            </a:extLst>
          </p:cNvPr>
          <p:cNvSpPr>
            <a:spLocks noGrp="1"/>
          </p:cNvSpPr>
          <p:nvPr>
            <p:ph type="title"/>
          </p:nvPr>
        </p:nvSpPr>
        <p:spPr>
          <a:xfrm>
            <a:off x="588263" y="928540"/>
            <a:ext cx="11018520" cy="553998"/>
          </a:xfrm>
        </p:spPr>
        <p:txBody>
          <a:bodyPr>
            <a:spAutoFit/>
          </a:bodyPr>
          <a:lstStyle/>
          <a:p>
            <a:r>
              <a:rPr lang="en-US"/>
              <a:t>Click to edit Master title style</a:t>
            </a:r>
          </a:p>
        </p:txBody>
      </p:sp>
      <p:sp>
        <p:nvSpPr>
          <p:cNvPr id="2" name="TextBox 1">
            <a:extLst>
              <a:ext uri="{FF2B5EF4-FFF2-40B4-BE49-F238E27FC236}">
                <a16:creationId xmlns:a16="http://schemas.microsoft.com/office/drawing/2014/main" id="{E8AA3A53-0510-A9B1-CD7B-81C23C40C9AB}"/>
              </a:ext>
            </a:extLst>
          </p:cNvPr>
          <p:cNvSpPr txBox="1"/>
          <p:nvPr userDrawn="1"/>
        </p:nvSpPr>
        <p:spPr>
          <a:xfrm>
            <a:off x="302288" y="170563"/>
            <a:ext cx="7392490" cy="400110"/>
          </a:xfrm>
          <a:prstGeom prst="rect">
            <a:avLst/>
          </a:prstGeom>
          <a:noFill/>
          <a:effectLst/>
        </p:spPr>
        <p:txBody>
          <a:bodyPr wrap="square" rtlCol="0">
            <a:spAutoFit/>
          </a:bodyPr>
          <a:lstStyle/>
          <a:p>
            <a:r>
              <a:rPr lang="en-US" sz="1000">
                <a:solidFill>
                  <a:srgbClr val="474747"/>
                </a:solidFill>
                <a:latin typeface="Segoe UI Semibold" panose="020B0702040204020203" pitchFamily="34" charset="0"/>
                <a:cs typeface="Segoe UI Semibold" panose="020B0702040204020203" pitchFamily="34" charset="0"/>
              </a:rPr>
              <a:t>Microsoft</a:t>
            </a:r>
          </a:p>
          <a:p>
            <a:r>
              <a:rPr lang="en-US" sz="1000" spc="300">
                <a:solidFill>
                  <a:srgbClr val="474747"/>
                </a:solidFill>
                <a:latin typeface="Bierstadt" panose="020B0004020202020204" pitchFamily="34" charset="0"/>
                <a:cs typeface="Segoe UI Semilight" panose="020B0402040204020203" pitchFamily="34" charset="0"/>
              </a:rPr>
              <a:t>Design Week 2022</a:t>
            </a:r>
          </a:p>
        </p:txBody>
      </p:sp>
      <p:pic>
        <p:nvPicPr>
          <p:cNvPr id="3" name="Picture 2">
            <a:extLst>
              <a:ext uri="{FF2B5EF4-FFF2-40B4-BE49-F238E27FC236}">
                <a16:creationId xmlns:a16="http://schemas.microsoft.com/office/drawing/2014/main" id="{A23B94C8-9CE2-644F-5787-701C6A3D345C}"/>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484132" y="6417779"/>
            <a:ext cx="1514208" cy="225135"/>
          </a:xfrm>
          <a:prstGeom prst="rect">
            <a:avLst/>
          </a:prstGeom>
        </p:spPr>
      </p:pic>
    </p:spTree>
    <p:extLst>
      <p:ext uri="{BB962C8B-B14F-4D97-AF65-F5344CB8AC3E}">
        <p14:creationId xmlns:p14="http://schemas.microsoft.com/office/powerpoint/2010/main" val="398127192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Title Only - left side ">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pic>
        <p:nvPicPr>
          <p:cNvPr id="4" name="Picture 3">
            <a:extLst>
              <a:ext uri="{FF2B5EF4-FFF2-40B4-BE49-F238E27FC236}">
                <a16:creationId xmlns:a16="http://schemas.microsoft.com/office/drawing/2014/main" id="{95C8F399-1954-5BEB-2211-1D0C8FEA322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593211" y="222367"/>
            <a:ext cx="296501" cy="296501"/>
          </a:xfrm>
          <a:prstGeom prst="rect">
            <a:avLst/>
          </a:prstGeom>
        </p:spPr>
      </p:pic>
      <p:sp>
        <p:nvSpPr>
          <p:cNvPr id="5" name="TextBox 4">
            <a:extLst>
              <a:ext uri="{FF2B5EF4-FFF2-40B4-BE49-F238E27FC236}">
                <a16:creationId xmlns:a16="http://schemas.microsoft.com/office/drawing/2014/main" id="{A9B9FC59-56D6-876D-438B-7F5530DB176F}"/>
              </a:ext>
            </a:extLst>
          </p:cNvPr>
          <p:cNvSpPr txBox="1"/>
          <p:nvPr userDrawn="1"/>
        </p:nvSpPr>
        <p:spPr>
          <a:xfrm>
            <a:off x="302288" y="170563"/>
            <a:ext cx="7392490" cy="400110"/>
          </a:xfrm>
          <a:prstGeom prst="rect">
            <a:avLst/>
          </a:prstGeom>
          <a:noFill/>
          <a:effectLst/>
        </p:spPr>
        <p:txBody>
          <a:bodyPr wrap="square" rtlCol="0">
            <a:spAutoFit/>
          </a:bodyPr>
          <a:lstStyle/>
          <a:p>
            <a:r>
              <a:rPr lang="en-US" sz="1000">
                <a:solidFill>
                  <a:srgbClr val="474747"/>
                </a:solidFill>
                <a:latin typeface="Segoe UI Semibold" panose="020B0702040204020203" pitchFamily="34" charset="0"/>
                <a:cs typeface="Segoe UI Semibold" panose="020B0702040204020203" pitchFamily="34" charset="0"/>
              </a:rPr>
              <a:t>Microsoft</a:t>
            </a:r>
          </a:p>
          <a:p>
            <a:r>
              <a:rPr lang="en-US" sz="1000" spc="300">
                <a:solidFill>
                  <a:srgbClr val="474747"/>
                </a:solidFill>
                <a:latin typeface="Bierstadt" panose="020B0004020202020204" pitchFamily="34" charset="0"/>
                <a:cs typeface="Segoe UI Semilight" panose="020B0402040204020203" pitchFamily="34" charset="0"/>
              </a:rPr>
              <a:t>Design Week 2022</a:t>
            </a:r>
          </a:p>
        </p:txBody>
      </p:sp>
      <p:pic>
        <p:nvPicPr>
          <p:cNvPr id="3" name="Picture 2">
            <a:extLst>
              <a:ext uri="{FF2B5EF4-FFF2-40B4-BE49-F238E27FC236}">
                <a16:creationId xmlns:a16="http://schemas.microsoft.com/office/drawing/2014/main" id="{8943DE45-5830-22EC-F362-42CC168AD47F}"/>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484132" y="6417779"/>
            <a:ext cx="1514208" cy="225135"/>
          </a:xfrm>
          <a:prstGeom prst="rect">
            <a:avLst/>
          </a:prstGeom>
        </p:spPr>
      </p:pic>
    </p:spTree>
    <p:extLst>
      <p:ext uri="{BB962C8B-B14F-4D97-AF65-F5344CB8AC3E}">
        <p14:creationId xmlns:p14="http://schemas.microsoft.com/office/powerpoint/2010/main" val="6133845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userDrawn="1">
          <p15:clr>
            <a:srgbClr val="5ACBF0"/>
          </p15:clr>
        </p15:guide>
        <p15:guide id="34" pos="3336" userDrawn="1">
          <p15:clr>
            <a:srgbClr val="5ACBF0"/>
          </p15:clr>
        </p15:guide>
      </p15:sldGuideLst>
    </p:ext>
  </p:extLs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Small title - half page">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1036948"/>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pic>
        <p:nvPicPr>
          <p:cNvPr id="4" name="Picture 3">
            <a:extLst>
              <a:ext uri="{FF2B5EF4-FFF2-40B4-BE49-F238E27FC236}">
                <a16:creationId xmlns:a16="http://schemas.microsoft.com/office/drawing/2014/main" id="{2B8DBA19-B4FD-AAFD-B011-35F4619D2E1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593211" y="222367"/>
            <a:ext cx="296501" cy="296501"/>
          </a:xfrm>
          <a:prstGeom prst="rect">
            <a:avLst/>
          </a:prstGeom>
        </p:spPr>
      </p:pic>
      <p:sp>
        <p:nvSpPr>
          <p:cNvPr id="5" name="TextBox 4">
            <a:extLst>
              <a:ext uri="{FF2B5EF4-FFF2-40B4-BE49-F238E27FC236}">
                <a16:creationId xmlns:a16="http://schemas.microsoft.com/office/drawing/2014/main" id="{2C57CE36-B415-04BF-E0A9-B97FB86142DF}"/>
              </a:ext>
            </a:extLst>
          </p:cNvPr>
          <p:cNvSpPr txBox="1"/>
          <p:nvPr userDrawn="1"/>
        </p:nvSpPr>
        <p:spPr>
          <a:xfrm>
            <a:off x="302288" y="170563"/>
            <a:ext cx="7392490" cy="400110"/>
          </a:xfrm>
          <a:prstGeom prst="rect">
            <a:avLst/>
          </a:prstGeom>
          <a:noFill/>
          <a:effectLst/>
        </p:spPr>
        <p:txBody>
          <a:bodyPr wrap="square" rtlCol="0">
            <a:spAutoFit/>
          </a:bodyPr>
          <a:lstStyle/>
          <a:p>
            <a:r>
              <a:rPr lang="en-US" sz="1000">
                <a:solidFill>
                  <a:srgbClr val="474747"/>
                </a:solidFill>
                <a:latin typeface="Segoe UI Semibold" panose="020B0702040204020203" pitchFamily="34" charset="0"/>
                <a:cs typeface="Segoe UI Semibold" panose="020B0702040204020203" pitchFamily="34" charset="0"/>
              </a:rPr>
              <a:t>Microsoft</a:t>
            </a:r>
          </a:p>
          <a:p>
            <a:r>
              <a:rPr lang="en-US" sz="1000" spc="300">
                <a:solidFill>
                  <a:srgbClr val="474747"/>
                </a:solidFill>
                <a:latin typeface="Bierstadt" panose="020B0004020202020204" pitchFamily="34" charset="0"/>
                <a:cs typeface="Segoe UI Semilight" panose="020B0402040204020203" pitchFamily="34" charset="0"/>
              </a:rPr>
              <a:t>Design Week 2022</a:t>
            </a:r>
          </a:p>
        </p:txBody>
      </p:sp>
      <p:pic>
        <p:nvPicPr>
          <p:cNvPr id="3" name="Picture 2">
            <a:extLst>
              <a:ext uri="{FF2B5EF4-FFF2-40B4-BE49-F238E27FC236}">
                <a16:creationId xmlns:a16="http://schemas.microsoft.com/office/drawing/2014/main" id="{6B6C63C5-6587-E816-6C9A-76CD303AA2B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484132" y="6417779"/>
            <a:ext cx="1514208" cy="225135"/>
          </a:xfrm>
          <a:prstGeom prst="rect">
            <a:avLst/>
          </a:prstGeom>
        </p:spPr>
      </p:pic>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userDrawn="1">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guide id="31" pos="3840" userDrawn="1">
          <p15:clr>
            <a:srgbClr val="5ACBF0"/>
          </p15:clr>
        </p15:guide>
      </p15:sldGuideLst>
    </p:ext>
  </p:extLs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48112344"/>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7" orient="horz" pos="1968">
          <p15:clr>
            <a:srgbClr val="5ACBF0"/>
          </p15:clr>
        </p15:guide>
        <p15:guide id="8" orient="horz" pos="2226">
          <p15:clr>
            <a:srgbClr val="5ACBF0"/>
          </p15:clr>
        </p15:guide>
        <p15:guide id="10" pos="3729" userDrawn="1">
          <p15:clr>
            <a:srgbClr val="C35EA4"/>
          </p15:clr>
        </p15:guide>
        <p15:guide id="11" pos="2993">
          <p15:clr>
            <a:srgbClr val="5ACBF0"/>
          </p15:clr>
        </p15:guide>
        <p15:guide id="12" pos="3543">
          <p15:clr>
            <a:srgbClr val="A4A3A4"/>
          </p15:clr>
        </p15:guide>
      </p15:sldGuideLst>
    </p:ext>
  </p:extLs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51151599"/>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p15:clr>
            <a:srgbClr val="5ACBF0"/>
          </p15:clr>
        </p15:guide>
        <p15:guide id="7" pos="3728" userDrawn="1">
          <p15:clr>
            <a:srgbClr val="C35EA4"/>
          </p15:clr>
        </p15:guide>
        <p15:guide id="8" pos="3544">
          <p15:clr>
            <a:srgbClr val="A4A3A4"/>
          </p15:clr>
        </p15:guide>
      </p15:sldGuideLst>
    </p:ext>
  </p:extLs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35627901"/>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6144360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0340208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968668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userDrawn="1">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Header Background Two Column Content with Subhead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7941E1A-46FF-9B43-8237-B9FAC6645B8E}"/>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851161"/>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495686"/>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844675"/>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489200"/>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3330693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9083819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userDrawn="1">
          <p15:clr>
            <a:srgbClr val="5ACBF0"/>
          </p15:clr>
        </p15:guide>
      </p15:sldGuideLst>
    </p:ext>
  </p:extLst>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2513658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4605948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userDrawn="1">
          <p15:clr>
            <a:srgbClr val="5ACBF0"/>
          </p15:clr>
        </p15:guide>
      </p15:sldGuideLst>
    </p:ext>
  </p:extLst>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4225213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userDrawn="1">
          <p15:clr>
            <a:srgbClr val="5ACBF0"/>
          </p15:clr>
        </p15:guide>
      </p15:sldGuideLst>
    </p:ext>
  </p:extLst>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7435705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userDrawn="1">
          <p15:clr>
            <a:srgbClr val="5ACBF0"/>
          </p15:clr>
        </p15:guide>
      </p15:sldGuideLst>
    </p:ext>
  </p:extLst>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24772569"/>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4" orient="horz" pos="3209" userDrawn="1">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userDrawn="1">
          <p15:clr>
            <a:srgbClr val="5ACBF0"/>
          </p15:clr>
        </p15:guide>
        <p15:guide id="15" pos="3451" userDrawn="1">
          <p15:clr>
            <a:srgbClr val="5ACBF0"/>
          </p15:clr>
        </p15:guide>
        <p15:guide id="16" pos="4229" userDrawn="1">
          <p15:clr>
            <a:srgbClr val="5ACBF0"/>
          </p15:clr>
        </p15:guide>
      </p15:sldGuideLst>
    </p:ext>
  </p:extLs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82817732"/>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userDrawn="1">
          <p15:clr>
            <a:srgbClr val="5ACBF0"/>
          </p15:clr>
        </p15:guide>
        <p15:guide id="15" pos="2168" userDrawn="1">
          <p15:clr>
            <a:srgbClr val="5ACBF0"/>
          </p15:clr>
        </p15:guide>
        <p15:guide id="16" pos="2944" userDrawn="1">
          <p15:clr>
            <a:srgbClr val="5ACBF0"/>
          </p15:clr>
        </p15:guide>
        <p15:guide id="17" pos="4738" userDrawn="1">
          <p15:clr>
            <a:srgbClr val="5ACBF0"/>
          </p15:clr>
        </p15:guide>
        <p15:guide id="18" pos="5514" userDrawn="1">
          <p15:clr>
            <a:srgbClr val="5ACBF0"/>
          </p15:clr>
        </p15:guide>
      </p15:sldGuideLst>
    </p:ext>
  </p:extLst>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5299928"/>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userDrawn="1">
          <p15:clr>
            <a:srgbClr val="5ACBF0"/>
          </p15:clr>
        </p15:guide>
        <p15:guide id="16" pos="1524" userDrawn="1">
          <p15:clr>
            <a:srgbClr val="5ACBF0"/>
          </p15:clr>
        </p15:guide>
        <p15:guide id="17" pos="2298" userDrawn="1">
          <p15:clr>
            <a:srgbClr val="5ACBF0"/>
          </p15:clr>
        </p15:guide>
        <p15:guide id="18" pos="3450" userDrawn="1">
          <p15:clr>
            <a:srgbClr val="5ACBF0"/>
          </p15:clr>
        </p15:guide>
        <p15:guide id="19" pos="4230" userDrawn="1">
          <p15:clr>
            <a:srgbClr val="5ACBF0"/>
          </p15:clr>
        </p15:guide>
        <p15:guide id="20" pos="5380" userDrawn="1">
          <p15:clr>
            <a:srgbClr val="5ACBF0"/>
          </p15:clr>
        </p15:guide>
        <p15:guide id="21" pos="6156" userDrawn="1">
          <p15:clr>
            <a:srgbClr val="5ACBF0"/>
          </p15:clr>
        </p15:guide>
      </p15:sldGuideLst>
    </p:ext>
  </p:extLst>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0590399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6160264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userDrawn="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Header Background Three Column Bullet with Subtitle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5B0B838-FFE7-3848-8346-94C828955739}"/>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7971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7905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7971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22089322"/>
      </p:ext>
    </p:extLst>
  </p:cSld>
  <p:clrMapOvr>
    <a:masterClrMapping/>
  </p:clrMapOvr>
  <p:transition>
    <p:fade/>
  </p:transition>
  <p:extLst>
    <p:ext uri="{DCECCB84-F9BA-43D5-87BE-67443E8EF086}">
      <p15:sldGuideLst xmlns:p15="http://schemas.microsoft.com/office/powerpoint/2012/main">
        <p15:guide id="3" orient="horz" pos="1162" userDrawn="1">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6753169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userDrawn="1">
          <p15:clr>
            <a:srgbClr val="5ACBF0"/>
          </p15:clr>
        </p15:guide>
      </p15:sldGuideLst>
    </p:ext>
  </p:extLst>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Key Dates Layout">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09AA3643-D5D9-41B9-96E4-855AEB76ED22}"/>
              </a:ext>
              <a:ext uri="{C183D7F6-B498-43B3-948B-1728B52AA6E4}">
                <adec:decorative xmlns:adec="http://schemas.microsoft.com/office/drawing/2017/decorative" val="1"/>
              </a:ext>
            </a:extLst>
          </p:cNvPr>
          <p:cNvCxnSpPr>
            <a:cxnSpLocks/>
          </p:cNvCxnSpPr>
          <p:nvPr userDrawn="1"/>
        </p:nvCxnSpPr>
        <p:spPr>
          <a:xfrm>
            <a:off x="6689" y="2948801"/>
            <a:ext cx="12185311" cy="0"/>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AB3B0E4D-D109-49B7-BF11-D8753C60B622}"/>
              </a:ext>
              <a:ext uri="{C183D7F6-B498-43B3-948B-1728B52AA6E4}">
                <adec:decorative xmlns:adec="http://schemas.microsoft.com/office/drawing/2017/decorative" val="1"/>
              </a:ext>
            </a:extLst>
          </p:cNvPr>
          <p:cNvCxnSpPr>
            <a:cxnSpLocks/>
          </p:cNvCxnSpPr>
          <p:nvPr userDrawn="1"/>
        </p:nvCxnSpPr>
        <p:spPr>
          <a:xfrm>
            <a:off x="-1" y="4781629"/>
            <a:ext cx="12185311" cy="0"/>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A4601C7D-5B7B-4418-AB27-23F676F8ED8D}"/>
              </a:ext>
              <a:ext uri="{C183D7F6-B498-43B3-948B-1728B52AA6E4}">
                <adec:decorative xmlns:adec="http://schemas.microsoft.com/office/drawing/2017/decorative" val="1"/>
              </a:ext>
            </a:extLst>
          </p:cNvPr>
          <p:cNvSpPr/>
          <p:nvPr userDrawn="1"/>
        </p:nvSpPr>
        <p:spPr bwMode="auto">
          <a:xfrm>
            <a:off x="7743826" y="0"/>
            <a:ext cx="4448175" cy="68580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34" fontAlgn="base">
              <a:spcBef>
                <a:spcPct val="0"/>
              </a:spcBef>
              <a:spcAft>
                <a:spcPct val="0"/>
              </a:spcAft>
              <a:defRPr/>
            </a:pPr>
            <a:endParaRPr lang="en-US" sz="2000" err="1">
              <a:solidFill>
                <a:srgbClr val="FFFFFF"/>
              </a:solidFill>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userDrawn="1">
            <p:ph type="title"/>
          </p:nvPr>
        </p:nvSpPr>
        <p:spPr>
          <a:xfrm>
            <a:off x="588263" y="457200"/>
            <a:ext cx="6957756" cy="553998"/>
          </a:xfrm>
        </p:spPr>
        <p:txBody>
          <a:bodyPr/>
          <a:lstStyle/>
          <a:p>
            <a:r>
              <a:rPr lang="en-US"/>
              <a:t>Click to edit Master title style</a:t>
            </a:r>
          </a:p>
        </p:txBody>
      </p:sp>
      <p:sp>
        <p:nvSpPr>
          <p:cNvPr id="5" name="TextBox 4">
            <a:extLst>
              <a:ext uri="{FF2B5EF4-FFF2-40B4-BE49-F238E27FC236}">
                <a16:creationId xmlns:a16="http://schemas.microsoft.com/office/drawing/2014/main" id="{8DEA047F-F46A-4D66-90BE-735B879FEA32}"/>
              </a:ext>
              <a:ext uri="{C183D7F6-B498-43B3-948B-1728B52AA6E4}">
                <adec:decorative xmlns:adec="http://schemas.microsoft.com/office/drawing/2017/decorative" val="1"/>
              </a:ext>
            </a:extLst>
          </p:cNvPr>
          <p:cNvSpPr txBox="1"/>
          <p:nvPr userDrawn="1"/>
        </p:nvSpPr>
        <p:spPr>
          <a:xfrm>
            <a:off x="8061665" y="2643945"/>
            <a:ext cx="3836648" cy="3283903"/>
          </a:xfrm>
          <a:prstGeom prst="rect">
            <a:avLst/>
          </a:prstGeom>
          <a:solidFill>
            <a:srgbClr val="0078D4"/>
          </a:solidFill>
        </p:spPr>
        <p:txBody>
          <a:bodyPr wrap="square" lIns="288000" tIns="288000" rIns="288000" bIns="288000" rtlCol="0">
            <a:noAutofit/>
          </a:bodyPr>
          <a:lstStyle/>
          <a:p>
            <a:pPr defTabSz="914330">
              <a:spcAft>
                <a:spcPts val="600"/>
              </a:spcAft>
              <a:defRPr/>
            </a:pPr>
            <a:endParaRPr lang="en-US" sz="2000">
              <a:solidFill>
                <a:srgbClr val="FFFFFF"/>
              </a:solidFill>
              <a:latin typeface="Segoe UI"/>
            </a:endParaRPr>
          </a:p>
        </p:txBody>
      </p:sp>
      <p:sp>
        <p:nvSpPr>
          <p:cNvPr id="6" name="TextBox 5">
            <a:extLst>
              <a:ext uri="{FF2B5EF4-FFF2-40B4-BE49-F238E27FC236}">
                <a16:creationId xmlns:a16="http://schemas.microsoft.com/office/drawing/2014/main" id="{C3AEBF4D-1538-4661-A974-9DC95BE8CEA9}"/>
              </a:ext>
              <a:ext uri="{C183D7F6-B498-43B3-948B-1728B52AA6E4}">
                <adec:decorative xmlns:adec="http://schemas.microsoft.com/office/drawing/2017/decorative" val="1"/>
              </a:ext>
            </a:extLst>
          </p:cNvPr>
          <p:cNvSpPr txBox="1"/>
          <p:nvPr userDrawn="1"/>
        </p:nvSpPr>
        <p:spPr>
          <a:xfrm>
            <a:off x="8061665" y="317934"/>
            <a:ext cx="3836648" cy="721700"/>
          </a:xfrm>
          <a:prstGeom prst="rect">
            <a:avLst/>
          </a:prstGeom>
          <a:solidFill>
            <a:srgbClr val="8DE971"/>
          </a:solidFill>
        </p:spPr>
        <p:txBody>
          <a:bodyPr wrap="square" lIns="288000" tIns="144000" rIns="288000" bIns="144000" rtlCol="0">
            <a:noAutofit/>
          </a:bodyPr>
          <a:lstStyle/>
          <a:p>
            <a:pPr defTabSz="914330">
              <a:defRPr/>
            </a:pPr>
            <a:endParaRPr lang="en-US" sz="1600">
              <a:latin typeface="Segoe UI"/>
            </a:endParaRPr>
          </a:p>
        </p:txBody>
      </p:sp>
      <p:sp>
        <p:nvSpPr>
          <p:cNvPr id="7" name="TextBox 6">
            <a:extLst>
              <a:ext uri="{FF2B5EF4-FFF2-40B4-BE49-F238E27FC236}">
                <a16:creationId xmlns:a16="http://schemas.microsoft.com/office/drawing/2014/main" id="{666BD227-A1D8-426C-A894-FCF492029B43}"/>
              </a:ext>
              <a:ext uri="{C183D7F6-B498-43B3-948B-1728B52AA6E4}">
                <adec:decorative xmlns:adec="http://schemas.microsoft.com/office/drawing/2017/decorative" val="1"/>
              </a:ext>
            </a:extLst>
          </p:cNvPr>
          <p:cNvSpPr txBox="1"/>
          <p:nvPr userDrawn="1"/>
        </p:nvSpPr>
        <p:spPr>
          <a:xfrm>
            <a:off x="8061665" y="1868608"/>
            <a:ext cx="3836648" cy="721700"/>
          </a:xfrm>
          <a:prstGeom prst="rect">
            <a:avLst/>
          </a:prstGeom>
          <a:solidFill>
            <a:srgbClr val="8DE971"/>
          </a:solidFill>
        </p:spPr>
        <p:txBody>
          <a:bodyPr wrap="square" lIns="288000" tIns="144000" rIns="288000" bIns="144000" rtlCol="0">
            <a:noAutofit/>
          </a:bodyPr>
          <a:lstStyle/>
          <a:p>
            <a:pPr defTabSz="914330">
              <a:defRPr/>
            </a:pPr>
            <a:endParaRPr lang="en-US" sz="1600">
              <a:latin typeface="Segoe UI"/>
            </a:endParaRPr>
          </a:p>
        </p:txBody>
      </p:sp>
      <p:sp>
        <p:nvSpPr>
          <p:cNvPr id="8" name="TextBox 7">
            <a:extLst>
              <a:ext uri="{FF2B5EF4-FFF2-40B4-BE49-F238E27FC236}">
                <a16:creationId xmlns:a16="http://schemas.microsoft.com/office/drawing/2014/main" id="{F8F418C7-E3F4-4A91-8CFC-D77B437C3953}"/>
              </a:ext>
              <a:ext uri="{C183D7F6-B498-43B3-948B-1728B52AA6E4}">
                <adec:decorative xmlns:adec="http://schemas.microsoft.com/office/drawing/2017/decorative" val="1"/>
              </a:ext>
            </a:extLst>
          </p:cNvPr>
          <p:cNvSpPr txBox="1"/>
          <p:nvPr userDrawn="1"/>
        </p:nvSpPr>
        <p:spPr>
          <a:xfrm>
            <a:off x="8061665" y="5818366"/>
            <a:ext cx="3836648" cy="721700"/>
          </a:xfrm>
          <a:prstGeom prst="rect">
            <a:avLst/>
          </a:prstGeom>
          <a:solidFill>
            <a:srgbClr val="F4364C"/>
          </a:solidFill>
        </p:spPr>
        <p:txBody>
          <a:bodyPr wrap="square" lIns="288000" tIns="144000" rIns="288000" bIns="144000" rtlCol="0">
            <a:noAutofit/>
          </a:bodyPr>
          <a:lstStyle/>
          <a:p>
            <a:pPr defTabSz="914330">
              <a:defRPr/>
            </a:pPr>
            <a:endParaRPr lang="en-US" sz="1600">
              <a:solidFill>
                <a:srgbClr val="FFFFFF"/>
              </a:solidFill>
              <a:latin typeface="Segoe UI"/>
            </a:endParaRPr>
          </a:p>
        </p:txBody>
      </p:sp>
      <p:sp>
        <p:nvSpPr>
          <p:cNvPr id="9" name="TextBox 8">
            <a:extLst>
              <a:ext uri="{FF2B5EF4-FFF2-40B4-BE49-F238E27FC236}">
                <a16:creationId xmlns:a16="http://schemas.microsoft.com/office/drawing/2014/main" id="{B71AEB94-766F-4C38-8F21-EE365EB3B255}"/>
              </a:ext>
              <a:ext uri="{C183D7F6-B498-43B3-948B-1728B52AA6E4}">
                <adec:decorative xmlns:adec="http://schemas.microsoft.com/office/drawing/2017/decorative" val="1"/>
              </a:ext>
            </a:extLst>
          </p:cNvPr>
          <p:cNvSpPr txBox="1"/>
          <p:nvPr userDrawn="1"/>
        </p:nvSpPr>
        <p:spPr>
          <a:xfrm>
            <a:off x="8061665" y="1093271"/>
            <a:ext cx="3836648" cy="721700"/>
          </a:xfrm>
          <a:prstGeom prst="rect">
            <a:avLst/>
          </a:prstGeom>
          <a:solidFill>
            <a:srgbClr val="8DE971"/>
          </a:solidFill>
        </p:spPr>
        <p:txBody>
          <a:bodyPr wrap="square" lIns="288000" tIns="144000" rIns="288000" bIns="144000" rtlCol="0">
            <a:noAutofit/>
          </a:bodyPr>
          <a:lstStyle/>
          <a:p>
            <a:pPr defTabSz="914330">
              <a:defRPr/>
            </a:pPr>
            <a:endParaRPr lang="en-US" sz="1600">
              <a:latin typeface="Segoe UI"/>
            </a:endParaRPr>
          </a:p>
        </p:txBody>
      </p:sp>
      <p:sp>
        <p:nvSpPr>
          <p:cNvPr id="11" name="TextBox 10">
            <a:extLst>
              <a:ext uri="{FF2B5EF4-FFF2-40B4-BE49-F238E27FC236}">
                <a16:creationId xmlns:a16="http://schemas.microsoft.com/office/drawing/2014/main" id="{A8FCED19-D572-492D-9329-F23C5197CE8E}"/>
              </a:ext>
            </a:extLst>
          </p:cNvPr>
          <p:cNvSpPr txBox="1"/>
          <p:nvPr userDrawn="1"/>
        </p:nvSpPr>
        <p:spPr>
          <a:xfrm>
            <a:off x="588264" y="1464199"/>
            <a:ext cx="2210670" cy="369332"/>
          </a:xfrm>
          <a:prstGeom prst="rect">
            <a:avLst/>
          </a:prstGeom>
          <a:noFill/>
        </p:spPr>
        <p:txBody>
          <a:bodyPr wrap="none" lIns="0" tIns="0" rIns="0" bIns="0" rtlCol="0">
            <a:spAutoFit/>
          </a:bodyPr>
          <a:lstStyle/>
          <a:p>
            <a:pPr defTabSz="914330">
              <a:defRPr/>
            </a:pPr>
            <a:r>
              <a:rPr lang="en-US" sz="2400">
                <a:solidFill>
                  <a:srgbClr val="0078D4"/>
                </a:solidFill>
                <a:latin typeface="Segoe UI Semibold"/>
              </a:rPr>
              <a:t>Content owners</a:t>
            </a:r>
          </a:p>
        </p:txBody>
      </p:sp>
      <p:sp>
        <p:nvSpPr>
          <p:cNvPr id="12" name="TextBox 11">
            <a:extLst>
              <a:ext uri="{FF2B5EF4-FFF2-40B4-BE49-F238E27FC236}">
                <a16:creationId xmlns:a16="http://schemas.microsoft.com/office/drawing/2014/main" id="{4847234D-6452-4D02-98D0-4EC0666FA2D4}"/>
              </a:ext>
            </a:extLst>
          </p:cNvPr>
          <p:cNvSpPr txBox="1"/>
          <p:nvPr userDrawn="1"/>
        </p:nvSpPr>
        <p:spPr>
          <a:xfrm>
            <a:off x="588264" y="3297034"/>
            <a:ext cx="3377271" cy="369332"/>
          </a:xfrm>
          <a:prstGeom prst="rect">
            <a:avLst/>
          </a:prstGeom>
          <a:noFill/>
        </p:spPr>
        <p:txBody>
          <a:bodyPr wrap="none" lIns="0" tIns="0" rIns="0" bIns="0" rtlCol="0">
            <a:spAutoFit/>
          </a:bodyPr>
          <a:lstStyle/>
          <a:p>
            <a:pPr marL="0" algn="l" defTabSz="914330" rtl="0" eaLnBrk="1" latinLnBrk="0" hangingPunct="1">
              <a:defRPr/>
            </a:pPr>
            <a:r>
              <a:rPr lang="en-US" sz="2400" kern="1200">
                <a:solidFill>
                  <a:srgbClr val="0078D4"/>
                </a:solidFill>
                <a:latin typeface="Segoe UI Semibold"/>
                <a:ea typeface="+mn-ea"/>
                <a:cs typeface="+mn-cs"/>
              </a:rPr>
              <a:t>Design and art direction</a:t>
            </a:r>
          </a:p>
        </p:txBody>
      </p:sp>
      <p:sp>
        <p:nvSpPr>
          <p:cNvPr id="13" name="TextBox 12">
            <a:extLst>
              <a:ext uri="{FF2B5EF4-FFF2-40B4-BE49-F238E27FC236}">
                <a16:creationId xmlns:a16="http://schemas.microsoft.com/office/drawing/2014/main" id="{7ABA6838-7838-4608-9DBE-CAF9E79615B8}"/>
              </a:ext>
            </a:extLst>
          </p:cNvPr>
          <p:cNvSpPr txBox="1"/>
          <p:nvPr userDrawn="1"/>
        </p:nvSpPr>
        <p:spPr>
          <a:xfrm>
            <a:off x="588263" y="5129863"/>
            <a:ext cx="1539396" cy="369332"/>
          </a:xfrm>
          <a:prstGeom prst="rect">
            <a:avLst/>
          </a:prstGeom>
          <a:noFill/>
        </p:spPr>
        <p:txBody>
          <a:bodyPr wrap="none" lIns="0" tIns="0" rIns="0" bIns="0" rtlCol="0">
            <a:spAutoFit/>
          </a:bodyPr>
          <a:lstStyle/>
          <a:p>
            <a:pPr marL="0" algn="l" defTabSz="914330" rtl="0" eaLnBrk="1" latinLnBrk="0" hangingPunct="1">
              <a:defRPr/>
            </a:pPr>
            <a:r>
              <a:rPr lang="en-US" sz="2400" kern="1200">
                <a:solidFill>
                  <a:srgbClr val="0078D4"/>
                </a:solidFill>
                <a:latin typeface="Segoe UI Semibold"/>
                <a:ea typeface="+mn-ea"/>
                <a:cs typeface="+mn-cs"/>
              </a:rPr>
              <a:t>Production</a:t>
            </a:r>
          </a:p>
        </p:txBody>
      </p:sp>
    </p:spTree>
    <p:extLst>
      <p:ext uri="{BB962C8B-B14F-4D97-AF65-F5344CB8AC3E}">
        <p14:creationId xmlns:p14="http://schemas.microsoft.com/office/powerpoint/2010/main" val="207418827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4"/>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
        <p:nvSpPr>
          <p:cNvPr id="3" name="TextBox 2">
            <a:extLst>
              <a:ext uri="{FF2B5EF4-FFF2-40B4-BE49-F238E27FC236}">
                <a16:creationId xmlns:a16="http://schemas.microsoft.com/office/drawing/2014/main" id="{C0A83DF0-C250-42E6-1232-C546E1DD983C}"/>
              </a:ext>
            </a:extLst>
          </p:cNvPr>
          <p:cNvSpPr txBox="1"/>
          <p:nvPr userDrawn="1"/>
        </p:nvSpPr>
        <p:spPr>
          <a:xfrm>
            <a:off x="302288" y="170563"/>
            <a:ext cx="7392490" cy="400110"/>
          </a:xfrm>
          <a:prstGeom prst="rect">
            <a:avLst/>
          </a:prstGeom>
          <a:noFill/>
          <a:effectLst/>
        </p:spPr>
        <p:txBody>
          <a:bodyPr wrap="square" rtlCol="0">
            <a:spAutoFit/>
          </a:bodyPr>
          <a:lstStyle/>
          <a:p>
            <a:r>
              <a:rPr lang="en-US" sz="1000">
                <a:solidFill>
                  <a:schemeClr val="bg1">
                    <a:lumMod val="75000"/>
                    <a:lumOff val="25000"/>
                  </a:schemeClr>
                </a:solidFill>
                <a:latin typeface="Segoe UI Semibold" panose="020B0702040204020203" pitchFamily="34" charset="0"/>
                <a:cs typeface="Segoe UI Semibold" panose="020B0702040204020203" pitchFamily="34" charset="0"/>
              </a:rPr>
              <a:t>Microsoft</a:t>
            </a:r>
          </a:p>
          <a:p>
            <a:r>
              <a:rPr lang="en-US" sz="1000">
                <a:solidFill>
                  <a:schemeClr val="bg1">
                    <a:lumMod val="75000"/>
                    <a:lumOff val="25000"/>
                  </a:schemeClr>
                </a:solidFill>
                <a:latin typeface="Segoe UI Semilight" panose="020B0402040204020203" pitchFamily="34" charset="0"/>
                <a:cs typeface="Segoe UI Semilight" panose="020B0402040204020203" pitchFamily="34" charset="0"/>
              </a:rPr>
              <a:t>Design Week 2022</a:t>
            </a:r>
          </a:p>
        </p:txBody>
      </p:sp>
      <p:pic>
        <p:nvPicPr>
          <p:cNvPr id="4" name="Picture 3">
            <a:extLst>
              <a:ext uri="{FF2B5EF4-FFF2-40B4-BE49-F238E27FC236}">
                <a16:creationId xmlns:a16="http://schemas.microsoft.com/office/drawing/2014/main" id="{7B50D70F-3D99-3CD4-1FCE-C3E02630EB88}"/>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11593211" y="222367"/>
            <a:ext cx="296501" cy="296501"/>
          </a:xfrm>
          <a:prstGeom prst="rect">
            <a:avLst/>
          </a:prstGeom>
        </p:spPr>
      </p:pic>
    </p:spTree>
    <p:extLst>
      <p:ext uri="{BB962C8B-B14F-4D97-AF65-F5344CB8AC3E}">
        <p14:creationId xmlns:p14="http://schemas.microsoft.com/office/powerpoint/2010/main" val="9074642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8DC8E8"/>
                </a:soli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DA22ABEF-6D7E-FB38-AFEB-FF94174228B2}"/>
              </a:ext>
            </a:extLst>
          </p:cNvPr>
          <p:cNvSpPr txBox="1"/>
          <p:nvPr userDrawn="1"/>
        </p:nvSpPr>
        <p:spPr>
          <a:xfrm>
            <a:off x="302288" y="170563"/>
            <a:ext cx="7392490" cy="400110"/>
          </a:xfrm>
          <a:prstGeom prst="rect">
            <a:avLst/>
          </a:prstGeom>
          <a:noFill/>
          <a:effectLst/>
        </p:spPr>
        <p:txBody>
          <a:bodyPr wrap="square" rtlCol="0">
            <a:spAutoFit/>
          </a:bodyPr>
          <a:lstStyle/>
          <a:p>
            <a:r>
              <a:rPr lang="en-US" sz="1000">
                <a:solidFill>
                  <a:schemeClr val="bg1">
                    <a:lumMod val="75000"/>
                    <a:lumOff val="25000"/>
                  </a:schemeClr>
                </a:solidFill>
                <a:latin typeface="Segoe UI Semibold" panose="020B0702040204020203" pitchFamily="34" charset="0"/>
                <a:cs typeface="Segoe UI Semibold" panose="020B0702040204020203" pitchFamily="34" charset="0"/>
              </a:rPr>
              <a:t>Microsoft</a:t>
            </a:r>
          </a:p>
          <a:p>
            <a:r>
              <a:rPr lang="en-US" sz="1000">
                <a:solidFill>
                  <a:schemeClr val="bg1">
                    <a:lumMod val="75000"/>
                    <a:lumOff val="25000"/>
                  </a:schemeClr>
                </a:solidFill>
                <a:latin typeface="Segoe UI Semilight" panose="020B0402040204020203" pitchFamily="34" charset="0"/>
                <a:cs typeface="Segoe UI Semilight" panose="020B0402040204020203" pitchFamily="34" charset="0"/>
              </a:rPr>
              <a:t>Design Week 2022</a:t>
            </a:r>
          </a:p>
        </p:txBody>
      </p:sp>
      <p:pic>
        <p:nvPicPr>
          <p:cNvPr id="4" name="Picture 3">
            <a:extLst>
              <a:ext uri="{FF2B5EF4-FFF2-40B4-BE49-F238E27FC236}">
                <a16:creationId xmlns:a16="http://schemas.microsoft.com/office/drawing/2014/main" id="{A852B54E-099A-D6C8-8C93-C153C91759FE}"/>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11593211" y="222367"/>
            <a:ext cx="296501" cy="296501"/>
          </a:xfrm>
          <a:prstGeom prst="rect">
            <a:avLst/>
          </a:prstGeom>
        </p:spPr>
      </p:pic>
    </p:spTree>
    <p:extLst>
      <p:ext uri="{BB962C8B-B14F-4D97-AF65-F5344CB8AC3E}">
        <p14:creationId xmlns:p14="http://schemas.microsoft.com/office/powerpoint/2010/main" val="4469145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a:xfrm>
            <a:off x="588263" y="1221409"/>
            <a:ext cx="11018520" cy="553998"/>
          </a:xfrm>
        </p:spPr>
        <p:txBody>
          <a:bodyPr/>
          <a:lstStyle>
            <a:lvl1pPr>
              <a:defRPr b="1">
                <a:solidFill>
                  <a:schemeClr val="tx1"/>
                </a:solidFill>
                <a:latin typeface="Bierstadt" panose="020B0004020202020204" pitchFamily="34" charset="0"/>
                <a:ea typeface="Bierstadt" panose="020B0004020202020204"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2200897"/>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extBox 1">
            <a:extLst>
              <a:ext uri="{FF2B5EF4-FFF2-40B4-BE49-F238E27FC236}">
                <a16:creationId xmlns:a16="http://schemas.microsoft.com/office/drawing/2014/main" id="{D917243F-0B6F-A6E5-2B58-13F296BDD870}"/>
              </a:ext>
            </a:extLst>
          </p:cNvPr>
          <p:cNvSpPr txBox="1"/>
          <p:nvPr userDrawn="1"/>
        </p:nvSpPr>
        <p:spPr>
          <a:xfrm>
            <a:off x="302288" y="170563"/>
            <a:ext cx="7392490" cy="400110"/>
          </a:xfrm>
          <a:prstGeom prst="rect">
            <a:avLst/>
          </a:prstGeom>
          <a:noFill/>
          <a:effectLst/>
        </p:spPr>
        <p:txBody>
          <a:bodyPr wrap="square" rtlCol="0">
            <a:spAutoFit/>
          </a:bodyPr>
          <a:lstStyle/>
          <a:p>
            <a:r>
              <a:rPr lang="en-US" sz="1000">
                <a:solidFill>
                  <a:schemeClr val="bg1">
                    <a:lumMod val="75000"/>
                    <a:lumOff val="25000"/>
                  </a:schemeClr>
                </a:solidFill>
                <a:latin typeface="Segoe UI Semibold" panose="020B0702040204020203" pitchFamily="34" charset="0"/>
                <a:cs typeface="Segoe UI Semibold" panose="020B0702040204020203" pitchFamily="34" charset="0"/>
              </a:rPr>
              <a:t>Microsoft</a:t>
            </a:r>
          </a:p>
          <a:p>
            <a:r>
              <a:rPr lang="en-US" sz="1000">
                <a:solidFill>
                  <a:schemeClr val="bg1">
                    <a:lumMod val="75000"/>
                    <a:lumOff val="25000"/>
                  </a:schemeClr>
                </a:solidFill>
                <a:latin typeface="Segoe UI Semilight" panose="020B0402040204020203" pitchFamily="34" charset="0"/>
                <a:cs typeface="Segoe UI Semilight" panose="020B0402040204020203" pitchFamily="34" charset="0"/>
              </a:rPr>
              <a:t>Design Week 2022</a:t>
            </a:r>
          </a:p>
        </p:txBody>
      </p:sp>
      <p:pic>
        <p:nvPicPr>
          <p:cNvPr id="4" name="Picture 3">
            <a:extLst>
              <a:ext uri="{FF2B5EF4-FFF2-40B4-BE49-F238E27FC236}">
                <a16:creationId xmlns:a16="http://schemas.microsoft.com/office/drawing/2014/main" id="{DC1E8A78-79DA-893E-DCBD-C6F6857A9100}"/>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11593211" y="222367"/>
            <a:ext cx="296501" cy="296501"/>
          </a:xfrm>
          <a:prstGeom prst="rect">
            <a:avLst/>
          </a:prstGeom>
        </p:spPr>
      </p:pic>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Header Background Four Column Bullet with Subtitle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7D56507-64E9-FD49-A968-94669A530F3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5996806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162" userDrawn="1">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Header Line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nchor="ct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7" name="Straight Connector 6">
            <a:extLst>
              <a:ext uri="{FF2B5EF4-FFF2-40B4-BE49-F238E27FC236}">
                <a16:creationId xmlns:a16="http://schemas.microsoft.com/office/drawing/2014/main" id="{8EDAE969-6DFB-AD4B-A4BB-4C9D04F1489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125104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Header Line 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tx1"/>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AE9361ED-1B01-E94D-9CDA-29127BEC918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52274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38504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Header Line 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tx1"/>
                </a:soli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6161C8D7-A314-D146-8B0F-88DAD8C243A2}"/>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33180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Header Background 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43174"/>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7699"/>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3"/>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B52B4BDF-7433-F544-8549-B08FCF3FD2A9}"/>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75761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Header Line 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0" name="Straight Connector 9">
            <a:extLst>
              <a:ext uri="{FF2B5EF4-FFF2-40B4-BE49-F238E27FC236}">
                <a16:creationId xmlns:a16="http://schemas.microsoft.com/office/drawing/2014/main" id="{CF841732-6515-3E42-A4B2-E3983B953B2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168791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Header Line 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467587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Header Line Four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870829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Header Line Blank">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cxnSp>
        <p:nvCxnSpPr>
          <p:cNvPr id="3" name="Straight Connector 2">
            <a:extLst>
              <a:ext uri="{FF2B5EF4-FFF2-40B4-BE49-F238E27FC236}">
                <a16:creationId xmlns:a16="http://schemas.microsoft.com/office/drawing/2014/main" id="{2502F9BD-EF25-7144-AB08-9EDFAA5C2CE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3890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6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oAutofit/>
          </a:bodyPr>
          <a:lstStyle/>
          <a:p>
            <a:pPr algn="l"/>
            <a:r>
              <a:rPr lang="en-US" sz="3600">
                <a:solidFill>
                  <a:schemeClr val="tx2"/>
                </a:solidFill>
                <a:latin typeface="+mj-lt"/>
              </a:rPr>
              <a:t>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oAutofit/>
          </a:bodyPr>
          <a:lstStyle/>
          <a:p>
            <a:pPr algn="l"/>
            <a:r>
              <a:rPr lang="en-US" sz="3600">
                <a:solidFill>
                  <a:schemeClr val="tx2"/>
                </a:solidFill>
                <a:latin typeface="+mj-lt"/>
              </a:rPr>
              <a:t>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688861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9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Jan</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Feb</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Mar</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Apr</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800">
                <a:solidFill>
                  <a:schemeClr val="tx2"/>
                </a:solidFill>
                <a:latin typeface="+mj-lt"/>
              </a:rPr>
              <a:t>May</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Jun</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Jul</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Aug</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Sep</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Oct</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800">
                <a:solidFill>
                  <a:schemeClr val="tx2"/>
                </a:solidFill>
                <a:latin typeface="+mj-lt"/>
              </a:rPr>
              <a:t>Nov</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Dec</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47838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1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000">
                <a:solidFill>
                  <a:schemeClr val="tx2"/>
                </a:solidFill>
                <a:latin typeface="+mj-lt"/>
              </a:rPr>
              <a:t>Week 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000">
                <a:solidFill>
                  <a:schemeClr val="tx2"/>
                </a:solidFill>
                <a:latin typeface="+mj-lt"/>
              </a:rPr>
              <a:t>Week 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4213786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3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Tree>
    <p:extLst>
      <p:ext uri="{BB962C8B-B14F-4D97-AF65-F5344CB8AC3E}">
        <p14:creationId xmlns:p14="http://schemas.microsoft.com/office/powerpoint/2010/main" val="1185091634"/>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Left Title Black Bkg">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0899690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3840" userDrawn="1">
          <p15:clr>
            <a:srgbClr val="5ACBF0"/>
          </p15:clr>
        </p15:guide>
        <p15:guide id="4" orient="horz" pos="2160" userDrawn="1">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2_Header Line 12 Months">
    <p:bg>
      <p:bgPr>
        <a:solidFill>
          <a:schemeClr val="tx2"/>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accent3"/>
                </a:solidFill>
              </a:defRPr>
            </a:lvl1pPr>
          </a:lstStyle>
          <a:p>
            <a:r>
              <a:rPr lang="en-US"/>
              <a:t>Click to edit Master title style</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Tree>
    <p:extLst>
      <p:ext uri="{BB962C8B-B14F-4D97-AF65-F5344CB8AC3E}">
        <p14:creationId xmlns:p14="http://schemas.microsoft.com/office/powerpoint/2010/main" val="1598530170"/>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4_Header Line 12 Months">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E9C8D47-3F89-2440-BD17-30886A5B991A}"/>
              </a:ext>
            </a:extLst>
          </p:cNvPr>
          <p:cNvSpPr/>
          <p:nvPr userDrawn="1"/>
        </p:nvSpPr>
        <p:spPr bwMode="auto">
          <a:xfrm>
            <a:off x="0"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3477325" cy="1107996"/>
          </a:xfrm>
        </p:spPr>
        <p:txBody>
          <a:bodyPr wrap="square">
            <a:spAutoFit/>
          </a:bodyPr>
          <a:lstStyle>
            <a:lvl1pPr>
              <a:defRPr>
                <a:solidFill>
                  <a:schemeClr val="accent3"/>
                </a:solidFill>
              </a:defRPr>
            </a:lvl1pPr>
          </a:lstStyle>
          <a:p>
            <a:r>
              <a:rPr lang="en-US"/>
              <a:t>Click to edit Master title style</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 name="Text Placeholder 4">
            <a:extLst>
              <a:ext uri="{FF2B5EF4-FFF2-40B4-BE49-F238E27FC236}">
                <a16:creationId xmlns:a16="http://schemas.microsoft.com/office/drawing/2014/main" id="{C0CD7CCE-7A0A-2445-87E0-A18FB3B723C6}"/>
              </a:ext>
            </a:extLst>
          </p:cNvPr>
          <p:cNvSpPr>
            <a:spLocks noGrp="1"/>
          </p:cNvSpPr>
          <p:nvPr>
            <p:ph type="body" sz="quarter" idx="34"/>
          </p:nvPr>
        </p:nvSpPr>
        <p:spPr>
          <a:xfrm>
            <a:off x="584200" y="2017713"/>
            <a:ext cx="3481388" cy="430887"/>
          </a:xfrm>
        </p:spPr>
        <p:txBody>
          <a:bodyPr/>
          <a:lstStyle>
            <a:lvl1pPr marL="0" indent="0">
              <a:buNone/>
              <a:defRPr>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212407088"/>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48112344"/>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7" orient="horz" pos="1968">
          <p15:clr>
            <a:srgbClr val="5ACBF0"/>
          </p15:clr>
        </p15:guide>
        <p15:guide id="8" orient="horz" pos="2226">
          <p15:clr>
            <a:srgbClr val="5ACBF0"/>
          </p15:clr>
        </p15:guide>
        <p15:guide id="10" pos="3729" userDrawn="1">
          <p15:clr>
            <a:srgbClr val="C35EA4"/>
          </p15:clr>
        </p15:guide>
        <p15:guide id="11" pos="2993">
          <p15:clr>
            <a:srgbClr val="5ACBF0"/>
          </p15:clr>
        </p15:guide>
        <p15:guide id="12" pos="3543">
          <p15:clr>
            <a:srgbClr val="A4A3A4"/>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51151599"/>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p15:clr>
            <a:srgbClr val="5ACBF0"/>
          </p15:clr>
        </p15:guide>
        <p15:guide id="7" pos="3728" userDrawn="1">
          <p15:clr>
            <a:srgbClr val="C35EA4"/>
          </p15:clr>
        </p15:guide>
        <p15:guide id="8" pos="3544">
          <p15:clr>
            <a:srgbClr val="A4A3A4"/>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35627901"/>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 Square Photo Lef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0" y="0"/>
            <a:ext cx="6892925" cy="6858000"/>
          </a:xfrm>
        </p:spPr>
        <p:txBody>
          <a:bodyPr/>
          <a:lstStyle/>
          <a:p>
            <a:r>
              <a:rPr lang="en-US"/>
              <a:t>Click icon to add picture</a:t>
            </a:r>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7192963" y="457200"/>
            <a:ext cx="4416425" cy="553998"/>
          </a:xfrm>
        </p:spPr>
        <p:txBody>
          <a:bodyPr/>
          <a:lstStyle/>
          <a:p>
            <a:r>
              <a:rPr lang="en-US"/>
              <a:t>Click to edit Master title style</a:t>
            </a:r>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7192963" y="1436688"/>
            <a:ext cx="3470275" cy="2043636"/>
          </a:xfrm>
        </p:spPr>
        <p:txBody>
          <a:bodyPr/>
          <a:lstStyle>
            <a:lvl1pPr marL="0" indent="0">
              <a:buFontTx/>
              <a:buNone/>
              <a:defRPr/>
            </a:lvl1pPr>
            <a:lvl2pPr marL="228600" indent="0">
              <a:buFontTx/>
              <a:buNone/>
              <a:defRPr/>
            </a:lvl2pPr>
            <a:lvl3pPr marL="457200" indent="0">
              <a:buFontTx/>
              <a:buNone/>
              <a:defRPr/>
            </a:lvl3pPr>
            <a:lvl4pPr marL="661988" indent="0">
              <a:buFontTx/>
              <a:buNone/>
              <a:defRPr/>
            </a:lvl4pPr>
            <a:lvl5pPr marL="855663" indent="0">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4352849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4342" userDrawn="1">
          <p15:clr>
            <a:srgbClr val="A4A3A4"/>
          </p15:clr>
        </p15:guide>
        <p15:guide id="19" pos="4531" userDrawn="1">
          <p15:clr>
            <a:srgbClr val="A4A3A4"/>
          </p15:clr>
        </p15:guide>
        <p15:guide id="28" orient="horz" pos="905">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 Square Photo Righ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5299075" y="0"/>
            <a:ext cx="6892925" cy="6858000"/>
          </a:xfrm>
        </p:spPr>
        <p:txBody>
          <a:bodyPr/>
          <a:lstStyle/>
          <a:p>
            <a:r>
              <a:rPr lang="en-US"/>
              <a:t>Click icon to add picture</a:t>
            </a:r>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584200" y="457200"/>
            <a:ext cx="4416425" cy="553998"/>
          </a:xfrm>
        </p:spPr>
        <p:txBody>
          <a:bodyPr/>
          <a:lstStyle/>
          <a:p>
            <a:r>
              <a:rPr lang="en-US"/>
              <a:t>Click to edit Master title style</a:t>
            </a:r>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584200" y="1436688"/>
            <a:ext cx="3470275" cy="2302169"/>
          </a:xfrm>
        </p:spPr>
        <p:txBody>
          <a:bodyPr/>
          <a:lstStyle>
            <a:lvl1pPr marL="0" indent="0">
              <a:buFontTx/>
              <a:buNone/>
              <a:defRPr sz="2200"/>
            </a:lvl1pPr>
            <a:lvl2pPr marL="228600" indent="0">
              <a:buFontTx/>
              <a:buNone/>
              <a:defRPr sz="2200"/>
            </a:lvl2pPr>
            <a:lvl3pPr marL="457200" indent="0">
              <a:buFontTx/>
              <a:buNone/>
              <a:defRPr sz="2200"/>
            </a:lvl3pPr>
            <a:lvl4pPr marL="661988" indent="0">
              <a:buFontTx/>
              <a:buNone/>
              <a:defRPr sz="2200"/>
            </a:lvl4pPr>
            <a:lvl5pPr marL="855663" indent="0">
              <a:buFontTx/>
              <a:buNone/>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6516701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3160" userDrawn="1">
          <p15:clr>
            <a:srgbClr val="A4A3A4"/>
          </p15:clr>
        </p15:guide>
        <p15:guide id="19" pos="3341" userDrawn="1">
          <p15:clr>
            <a:srgbClr val="A4A3A4"/>
          </p15:clr>
        </p15:guide>
        <p15:guide id="28" orient="horz" pos="905">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Photo full bleed upp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585789"/>
            <a:ext cx="12192000" cy="1362282"/>
          </a:xfrm>
          <a:noFill/>
        </p:spPr>
        <p:txBody>
          <a:bodyPr lIns="585216" tIns="0" rIns="585216" bIns="586800" anchor="t"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79627729"/>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6144360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0340208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Left Title White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EC770E93-46FB-B04C-AFC6-A97F7105D84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9369899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3840" userDrawn="1">
          <p15:clr>
            <a:srgbClr val="5ACBF0"/>
          </p15:clr>
        </p15:guide>
        <p15:guide id="4" orient="horz" pos="2160" userDrawn="1">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5" name="Title 1">
            <a:extLst>
              <a:ext uri="{FF2B5EF4-FFF2-40B4-BE49-F238E27FC236}">
                <a16:creationId xmlns:a16="http://schemas.microsoft.com/office/drawing/2014/main" id="{04D80903-AB2F-EA47-B1B9-181A4D5084E7}"/>
              </a:ext>
            </a:extLst>
          </p:cNvPr>
          <p:cNvSpPr txBox="1">
            <a:spLocks/>
          </p:cNvSpPr>
          <p:nvPr userDrawn="1"/>
        </p:nvSpPr>
        <p:spPr>
          <a:xfrm>
            <a:off x="584200" y="2425780"/>
            <a:ext cx="5511800" cy="1107996"/>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anose="020B0502040204020203" pitchFamily="34" charset="0"/>
              </a:defRPr>
            </a:lvl1pPr>
          </a:lstStyle>
          <a:p>
            <a:r>
              <a:rPr lang="en-US"/>
              <a:t>Event name or presentation title </a:t>
            </a:r>
          </a:p>
        </p:txBody>
      </p:sp>
      <p:sp>
        <p:nvSpPr>
          <p:cNvPr id="7" name="Text Placeholder 4">
            <a:extLst>
              <a:ext uri="{FF2B5EF4-FFF2-40B4-BE49-F238E27FC236}">
                <a16:creationId xmlns:a16="http://schemas.microsoft.com/office/drawing/2014/main" id="{A200C02C-4314-EE45-A300-21710CAE4FE5}"/>
              </a:ext>
            </a:extLst>
          </p:cNvPr>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9" name="MS logo white - EMF" descr="Microsoft logo white text version">
            <a:extLst>
              <a:ext uri="{FF2B5EF4-FFF2-40B4-BE49-F238E27FC236}">
                <a16:creationId xmlns:a16="http://schemas.microsoft.com/office/drawing/2014/main" id="{EDE56B65-3E69-6146-8830-D107DE1E3AE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19094434"/>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968668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userDrawn="1">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9083819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userDrawn="1">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2513658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le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87"/>
            <a:ext cx="11018520" cy="553998"/>
          </a:xfrm>
        </p:spPr>
        <p:txBody>
          <a:bodyPr anchor="ctr"/>
          <a:lstStyle>
            <a:lvl1pPr algn="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2058752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4605948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userDrawn="1">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4225213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userDrawn="1">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7435705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userDrawn="1">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24772569"/>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4" orient="horz" pos="3209" userDrawn="1">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userDrawn="1">
          <p15:clr>
            <a:srgbClr val="5ACBF0"/>
          </p15:clr>
        </p15:guide>
        <p15:guide id="15" pos="3451" userDrawn="1">
          <p15:clr>
            <a:srgbClr val="5ACBF0"/>
          </p15:clr>
        </p15:guide>
        <p15:guide id="16" pos="4229" userDrawn="1">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82817732"/>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userDrawn="1">
          <p15:clr>
            <a:srgbClr val="5ACBF0"/>
          </p15:clr>
        </p15:guide>
        <p15:guide id="15" pos="2168" userDrawn="1">
          <p15:clr>
            <a:srgbClr val="5ACBF0"/>
          </p15:clr>
        </p15:guide>
        <p15:guide id="16" pos="2944" userDrawn="1">
          <p15:clr>
            <a:srgbClr val="5ACBF0"/>
          </p15:clr>
        </p15:guide>
        <p15:guide id="17" pos="4738" userDrawn="1">
          <p15:clr>
            <a:srgbClr val="5ACBF0"/>
          </p15:clr>
        </p15:guide>
        <p15:guide id="18" pos="5514" userDrawn="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5299928"/>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userDrawn="1">
          <p15:clr>
            <a:srgbClr val="5ACBF0"/>
          </p15:clr>
        </p15:guide>
        <p15:guide id="16" pos="1524" userDrawn="1">
          <p15:clr>
            <a:srgbClr val="5ACBF0"/>
          </p15:clr>
        </p15:guide>
        <p15:guide id="17" pos="2298" userDrawn="1">
          <p15:clr>
            <a:srgbClr val="5ACBF0"/>
          </p15:clr>
        </p15:guide>
        <p15:guide id="18" pos="3450" userDrawn="1">
          <p15:clr>
            <a:srgbClr val="5ACBF0"/>
          </p15:clr>
        </p15:guide>
        <p15:guide id="19" pos="4230" userDrawn="1">
          <p15:clr>
            <a:srgbClr val="5ACBF0"/>
          </p15:clr>
        </p15:guide>
        <p15:guide id="20" pos="5380" userDrawn="1">
          <p15:clr>
            <a:srgbClr val="5ACBF0"/>
          </p15:clr>
        </p15:guide>
        <p15:guide id="21" pos="6156" userDrawn="1">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0590399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6160264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userDrawn="1">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6753169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userDrawn="1">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7464684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userDrawn="1">
          <p15:clr>
            <a:srgbClr val="5ACBF0"/>
          </p15:clr>
        </p15:guide>
        <p15:guide id="3" pos="6216" userDrawn="1">
          <p15:clr>
            <a:srgbClr val="5ACBF0"/>
          </p15:clr>
        </p15:guide>
        <p15:guide id="5" pos="5850" userDrawn="1">
          <p15:clr>
            <a:srgbClr val="5ACBF0"/>
          </p15:clr>
        </p15:guide>
        <p15:guide id="7" pos="4392" userDrawn="1">
          <p15:clr>
            <a:srgbClr val="5ACBF0"/>
          </p15:clr>
        </p15:guide>
        <p15:guide id="8" pos="3292" userDrawn="1">
          <p15:clr>
            <a:srgbClr val="5ACBF0"/>
          </p15:clr>
        </p15:guide>
        <p15:guide id="10" pos="2926">
          <p15:clr>
            <a:srgbClr val="5ACBF0"/>
          </p15:clr>
        </p15:guide>
        <p15:guide id="11" pos="4754" userDrawn="1">
          <p15:clr>
            <a:srgbClr val="5ACBF0"/>
          </p15:clr>
        </p15:guide>
        <p15:guide id="13" pos="1464" userDrawn="1">
          <p15:clr>
            <a:srgbClr val="5ACBF0"/>
          </p15:clr>
        </p15:guide>
        <p15:guide id="14" orient="horz" pos="1440">
          <p15:clr>
            <a:srgbClr val="5ACBF0"/>
          </p15:clr>
        </p15:guide>
        <p15:guide id="15" pos="1830" userDrawn="1">
          <p15:clr>
            <a:srgbClr val="5ACBF0"/>
          </p15:clr>
        </p15:guide>
        <p15:guide id="16" orient="horz" pos="2533" userDrawn="1">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Quote slide 1b">
    <p:bg>
      <p:bgRef idx="1001">
        <a:schemeClr val="bg2"/>
      </p:bgRef>
    </p:bg>
    <p:spTree>
      <p:nvGrpSpPr>
        <p:cNvPr id="1" name=""/>
        <p:cNvGrpSpPr/>
        <p:nvPr/>
      </p:nvGrpSpPr>
      <p:grpSpPr>
        <a:xfrm>
          <a:off x="0" y="0"/>
          <a:ext cx="0" cy="0"/>
          <a:chOff x="0" y="0"/>
          <a:chExt cx="0" cy="0"/>
        </a:xfrm>
      </p:grpSpPr>
      <p:sp>
        <p:nvSpPr>
          <p:cNvPr id="8" name="Text Placeholder 3">
            <a:extLst>
              <a:ext uri="{FF2B5EF4-FFF2-40B4-BE49-F238E27FC236}">
                <a16:creationId xmlns:a16="http://schemas.microsoft.com/office/drawing/2014/main" id="{DD89A49A-58E0-6646-8574-0B0729961CFB}"/>
              </a:ext>
            </a:extLst>
          </p:cNvPr>
          <p:cNvSpPr>
            <a:spLocks noGrp="1"/>
          </p:cNvSpPr>
          <p:nvPr>
            <p:ph type="body" sz="quarter" idx="18" hasCustomPrompt="1"/>
          </p:nvPr>
        </p:nvSpPr>
        <p:spPr>
          <a:xfrm>
            <a:off x="1739900" y="3779493"/>
            <a:ext cx="5795963" cy="276999"/>
          </a:xfrm>
        </p:spPr>
        <p:txBody>
          <a:bodyPr/>
          <a:lstStyle>
            <a:lvl1pPr marL="0" indent="0" algn="l">
              <a:spcBef>
                <a:spcPts val="0"/>
              </a:spcBef>
              <a:buNone/>
              <a:defRPr sz="1800">
                <a:solidFill>
                  <a:schemeClr val="tx1"/>
                </a:solidFill>
                <a:latin typeface="+mj-lt"/>
              </a:defRPr>
            </a:lvl1pPr>
          </a:lstStyle>
          <a:p>
            <a:pPr lvl="0"/>
            <a:r>
              <a:rPr lang="en-US"/>
              <a:t>Name attribute</a:t>
            </a:r>
          </a:p>
        </p:txBody>
      </p:sp>
      <p:sp>
        <p:nvSpPr>
          <p:cNvPr id="9" name="Text Placeholder 3">
            <a:extLst>
              <a:ext uri="{FF2B5EF4-FFF2-40B4-BE49-F238E27FC236}">
                <a16:creationId xmlns:a16="http://schemas.microsoft.com/office/drawing/2014/main" id="{53C890AF-C449-E34D-86FC-4BE82A41ED0D}"/>
              </a:ext>
            </a:extLst>
          </p:cNvPr>
          <p:cNvSpPr>
            <a:spLocks noGrp="1"/>
          </p:cNvSpPr>
          <p:nvPr>
            <p:ph type="body" sz="quarter" idx="20" hasCustomPrompt="1"/>
          </p:nvPr>
        </p:nvSpPr>
        <p:spPr>
          <a:xfrm>
            <a:off x="1739900" y="4077072"/>
            <a:ext cx="5795963" cy="215444"/>
          </a:xfrm>
        </p:spPr>
        <p:txBody>
          <a:bodyPr/>
          <a:lstStyle>
            <a:lvl1pPr marL="0" indent="0" algn="l">
              <a:spcBef>
                <a:spcPts val="0"/>
              </a:spcBef>
              <a:buNone/>
              <a:defRPr sz="1400">
                <a:solidFill>
                  <a:schemeClr val="tx1"/>
                </a:solidFill>
                <a:latin typeface="+mn-lt"/>
              </a:defRPr>
            </a:lvl1pPr>
          </a:lstStyle>
          <a:p>
            <a:pPr lvl="0"/>
            <a:r>
              <a:rPr lang="en-US"/>
              <a:t>Job title or another attribute</a:t>
            </a:r>
          </a:p>
        </p:txBody>
      </p:sp>
      <p:sp>
        <p:nvSpPr>
          <p:cNvPr id="10" name="Title 1">
            <a:extLst>
              <a:ext uri="{FF2B5EF4-FFF2-40B4-BE49-F238E27FC236}">
                <a16:creationId xmlns:a16="http://schemas.microsoft.com/office/drawing/2014/main" id="{4B9A47D2-7C06-3E47-802E-BD98760204B1}"/>
              </a:ext>
            </a:extLst>
          </p:cNvPr>
          <p:cNvSpPr>
            <a:spLocks noGrp="1"/>
          </p:cNvSpPr>
          <p:nvPr>
            <p:ph type="title" hasCustomPrompt="1"/>
          </p:nvPr>
        </p:nvSpPr>
        <p:spPr>
          <a:xfrm>
            <a:off x="1739899" y="2025650"/>
            <a:ext cx="9866313" cy="1661993"/>
          </a:xfrm>
        </p:spPr>
        <p:txBody>
          <a:bodyPr anchor="b"/>
          <a:lstStyle>
            <a:lvl1pPr>
              <a:defRPr>
                <a:solidFill>
                  <a:schemeClr val="accent3"/>
                </a:solidFill>
              </a:defRPr>
            </a:lvl1pPr>
          </a:lstStyle>
          <a:p>
            <a:r>
              <a:rPr lang="en-US"/>
              <a:t>Add quote text here Add quote text here Add quote text here Add quote text here Add quote text here</a:t>
            </a:r>
          </a:p>
        </p:txBody>
      </p:sp>
    </p:spTree>
    <p:extLst>
      <p:ext uri="{BB962C8B-B14F-4D97-AF65-F5344CB8AC3E}">
        <p14:creationId xmlns:p14="http://schemas.microsoft.com/office/powerpoint/2010/main" val="327056325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Quote slide 2b">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339D5D9-B234-7B4F-90F8-2A7ABA2E4ABF}"/>
              </a:ext>
            </a:extLst>
          </p:cNvPr>
          <p:cNvSpPr/>
          <p:nvPr userDrawn="1"/>
        </p:nvSpPr>
        <p:spPr bwMode="auto">
          <a:xfrm>
            <a:off x="0" y="0"/>
            <a:ext cx="8128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4" name="Text Placeholder 3">
            <a:extLst>
              <a:ext uri="{FF2B5EF4-FFF2-40B4-BE49-F238E27FC236}">
                <a16:creationId xmlns:a16="http://schemas.microsoft.com/office/drawing/2014/main" id="{549D697E-24D0-AB42-8E18-256C047E4063}"/>
              </a:ext>
            </a:extLst>
          </p:cNvPr>
          <p:cNvSpPr>
            <a:spLocks noGrp="1"/>
          </p:cNvSpPr>
          <p:nvPr>
            <p:ph type="body" sz="quarter" idx="18" hasCustomPrompt="1"/>
          </p:nvPr>
        </p:nvSpPr>
        <p:spPr>
          <a:xfrm>
            <a:off x="8420100" y="2044961"/>
            <a:ext cx="3478213" cy="276999"/>
          </a:xfrm>
        </p:spPr>
        <p:txBody>
          <a:bodyPr/>
          <a:lstStyle>
            <a:lvl1pPr marL="0" indent="0" algn="l">
              <a:spcBef>
                <a:spcPts val="0"/>
              </a:spcBef>
              <a:buNone/>
              <a:defRPr sz="1800">
                <a:latin typeface="+mj-lt"/>
              </a:defRPr>
            </a:lvl1pPr>
          </a:lstStyle>
          <a:p>
            <a:pPr lvl="0"/>
            <a:r>
              <a:rPr lang="en-US"/>
              <a:t>Name attribute</a:t>
            </a:r>
          </a:p>
        </p:txBody>
      </p:sp>
      <p:sp>
        <p:nvSpPr>
          <p:cNvPr id="6" name="Text Placeholder 3">
            <a:extLst>
              <a:ext uri="{FF2B5EF4-FFF2-40B4-BE49-F238E27FC236}">
                <a16:creationId xmlns:a16="http://schemas.microsoft.com/office/drawing/2014/main" id="{BA94D27E-F2D3-4E43-B280-E6CF5DAAF0EF}"/>
              </a:ext>
            </a:extLst>
          </p:cNvPr>
          <p:cNvSpPr>
            <a:spLocks noGrp="1"/>
          </p:cNvSpPr>
          <p:nvPr>
            <p:ph type="body" sz="quarter" idx="20" hasCustomPrompt="1"/>
          </p:nvPr>
        </p:nvSpPr>
        <p:spPr>
          <a:xfrm>
            <a:off x="8420100" y="2342540"/>
            <a:ext cx="3478213" cy="215444"/>
          </a:xfrm>
        </p:spPr>
        <p:txBody>
          <a:bodyPr/>
          <a:lstStyle>
            <a:lvl1pPr marL="0" indent="0" algn="l">
              <a:spcBef>
                <a:spcPts val="0"/>
              </a:spcBef>
              <a:buNone/>
              <a:defRPr sz="1400">
                <a:solidFill>
                  <a:schemeClr val="accent6"/>
                </a:solidFill>
                <a:latin typeface="+mn-lt"/>
              </a:defRPr>
            </a:lvl1pPr>
          </a:lstStyle>
          <a:p>
            <a:pPr lvl="0"/>
            <a:r>
              <a:rPr lang="en-US"/>
              <a:t>Job title or another attribute</a:t>
            </a:r>
          </a:p>
        </p:txBody>
      </p:sp>
      <p:sp>
        <p:nvSpPr>
          <p:cNvPr id="7" name="Title 1">
            <a:extLst>
              <a:ext uri="{FF2B5EF4-FFF2-40B4-BE49-F238E27FC236}">
                <a16:creationId xmlns:a16="http://schemas.microsoft.com/office/drawing/2014/main" id="{89F65E91-FAFD-244C-A86D-629BF5974C9C}"/>
              </a:ext>
            </a:extLst>
          </p:cNvPr>
          <p:cNvSpPr>
            <a:spLocks noGrp="1"/>
          </p:cNvSpPr>
          <p:nvPr>
            <p:ph type="title" hasCustomPrompt="1"/>
          </p:nvPr>
        </p:nvSpPr>
        <p:spPr>
          <a:xfrm>
            <a:off x="1163638" y="2025650"/>
            <a:ext cx="6372225" cy="553998"/>
          </a:xfrm>
        </p:spPr>
        <p:txBody>
          <a:bodyPr anchor="t"/>
          <a:lstStyle>
            <a:lvl1pPr>
              <a:defRPr>
                <a:solidFill>
                  <a:schemeClr val="accent3"/>
                </a:solidFill>
              </a:defRPr>
            </a:lvl1pPr>
          </a:lstStyle>
          <a:p>
            <a:r>
              <a:rPr lang="en-US"/>
              <a:t>Add quote text here</a:t>
            </a:r>
          </a:p>
        </p:txBody>
      </p:sp>
    </p:spTree>
    <p:extLst>
      <p:ext uri="{BB962C8B-B14F-4D97-AF65-F5344CB8AC3E}">
        <p14:creationId xmlns:p14="http://schemas.microsoft.com/office/powerpoint/2010/main" val="160695231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733" userDrawn="1">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Quote slide with picture - alt">
    <p:spTree>
      <p:nvGrpSpPr>
        <p:cNvPr id="1" name=""/>
        <p:cNvGrpSpPr/>
        <p:nvPr/>
      </p:nvGrpSpPr>
      <p:grpSpPr>
        <a:xfrm>
          <a:off x="0" y="0"/>
          <a:ext cx="0" cy="0"/>
          <a:chOff x="0" y="0"/>
          <a:chExt cx="0" cy="0"/>
        </a:xfrm>
      </p:grpSpPr>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1163638" y="3779493"/>
            <a:ext cx="6372225" cy="276999"/>
          </a:xfrm>
        </p:spPr>
        <p:txBody>
          <a:bodyPr/>
          <a:lstStyle>
            <a:lvl1pPr marL="0" indent="0" algn="l">
              <a:spcBef>
                <a:spcPts val="0"/>
              </a:spcBef>
              <a:buNone/>
              <a:defRPr sz="1800">
                <a:solidFill>
                  <a:schemeClr val="accent6"/>
                </a:solidFill>
                <a:latin typeface="+mj-lt"/>
              </a:defRPr>
            </a:lvl1pPr>
          </a:lstStyle>
          <a:p>
            <a:pPr lvl="0"/>
            <a:r>
              <a:rPr lang="en-US"/>
              <a:t>Name attribute</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5" name="Picture Placeholder 24">
            <a:extLst>
              <a:ext uri="{FF2B5EF4-FFF2-40B4-BE49-F238E27FC236}">
                <a16:creationId xmlns:a16="http://schemas.microsoft.com/office/drawing/2014/main" id="{DB4C8BDC-6825-414F-89F2-3D7A2187253C}"/>
              </a:ext>
            </a:extLst>
          </p:cNvPr>
          <p:cNvSpPr>
            <a:spLocks noGrp="1"/>
          </p:cNvSpPr>
          <p:nvPr>
            <p:ph type="pic" sz="quarter" idx="19"/>
          </p:nvPr>
        </p:nvSpPr>
        <p:spPr>
          <a:xfrm>
            <a:off x="7835900" y="0"/>
            <a:ext cx="4356100" cy="6858000"/>
          </a:xfrm>
        </p:spPr>
        <p:txBody>
          <a:bodyPr/>
          <a:lstStyle/>
          <a:p>
            <a:r>
              <a:rPr lang="en-US"/>
              <a:t>Click icon to add picture</a:t>
            </a:r>
          </a:p>
        </p:txBody>
      </p:sp>
      <p:sp>
        <p:nvSpPr>
          <p:cNvPr id="26" name="Text Placeholder 3">
            <a:extLst>
              <a:ext uri="{FF2B5EF4-FFF2-40B4-BE49-F238E27FC236}">
                <a16:creationId xmlns:a16="http://schemas.microsoft.com/office/drawing/2014/main" id="{90DE3A0D-12BA-BE4F-85C2-FCD13F863574}"/>
              </a:ext>
            </a:extLst>
          </p:cNvPr>
          <p:cNvSpPr>
            <a:spLocks noGrp="1"/>
          </p:cNvSpPr>
          <p:nvPr>
            <p:ph type="body" sz="quarter" idx="20" hasCustomPrompt="1"/>
          </p:nvPr>
        </p:nvSpPr>
        <p:spPr>
          <a:xfrm>
            <a:off x="1163638" y="4077072"/>
            <a:ext cx="6372225" cy="215444"/>
          </a:xfrm>
        </p:spPr>
        <p:txBody>
          <a:bodyPr/>
          <a:lstStyle>
            <a:lvl1pPr marL="0" indent="0" algn="l">
              <a:spcBef>
                <a:spcPts val="0"/>
              </a:spcBef>
              <a:buNone/>
              <a:defRPr sz="1400">
                <a:solidFill>
                  <a:schemeClr val="accent6"/>
                </a:solidFill>
                <a:latin typeface="+mn-lt"/>
              </a:defRPr>
            </a:lvl1pPr>
          </a:lstStyle>
          <a:p>
            <a:pPr lvl="0"/>
            <a:r>
              <a:rPr lang="en-US"/>
              <a:t>Job title or another attribute</a:t>
            </a:r>
          </a:p>
        </p:txBody>
      </p:sp>
      <p:sp>
        <p:nvSpPr>
          <p:cNvPr id="27" name="Title 1">
            <a:extLst>
              <a:ext uri="{FF2B5EF4-FFF2-40B4-BE49-F238E27FC236}">
                <a16:creationId xmlns:a16="http://schemas.microsoft.com/office/drawing/2014/main" id="{4AA6D598-4BC5-AF4E-B609-A7442E6DEBD3}"/>
              </a:ext>
            </a:extLst>
          </p:cNvPr>
          <p:cNvSpPr>
            <a:spLocks noGrp="1"/>
          </p:cNvSpPr>
          <p:nvPr>
            <p:ph type="title" hasCustomPrompt="1"/>
          </p:nvPr>
        </p:nvSpPr>
        <p:spPr>
          <a:xfrm>
            <a:off x="1163638" y="2025650"/>
            <a:ext cx="6372225" cy="553998"/>
          </a:xfrm>
        </p:spPr>
        <p:txBody>
          <a:bodyPr anchor="t"/>
          <a:lstStyle>
            <a:lvl1pPr>
              <a:defRPr>
                <a:solidFill>
                  <a:schemeClr val="tx1"/>
                </a:solidFill>
              </a:defRPr>
            </a:lvl1pPr>
          </a:lstStyle>
          <a:p>
            <a:r>
              <a:rPr lang="en-US"/>
              <a:t>Add quote text here</a:t>
            </a:r>
          </a:p>
        </p:txBody>
      </p:sp>
    </p:spTree>
    <p:extLst>
      <p:ext uri="{BB962C8B-B14F-4D97-AF65-F5344CB8AC3E}">
        <p14:creationId xmlns:p14="http://schemas.microsoft.com/office/powerpoint/2010/main" val="103861675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733" userDrawn="1">
          <p15:clr>
            <a:srgbClr val="5ACBF0"/>
          </p15:clr>
        </p15:guide>
        <p15:guide id="7" pos="4747" userDrawn="1">
          <p15:clr>
            <a:srgbClr val="5ACBF0"/>
          </p15:clr>
        </p15:guide>
        <p15:guide id="8" pos="4936">
          <p15:clr>
            <a:srgbClr val="5ACBF0"/>
          </p15:clr>
        </p15:guide>
        <p15:guide id="9" pos="5123">
          <p15:clr>
            <a:srgbClr val="5ACBF0"/>
          </p15:clr>
        </p15:guide>
        <p15:guide id="10" orient="horz" pos="3465" userDrawn="1">
          <p15:clr>
            <a:srgbClr val="5ACBF0"/>
          </p15:clr>
        </p15:guide>
        <p15:guide id="11" orient="horz" pos="1956" userDrawn="1">
          <p15:clr>
            <a:srgbClr val="FBAE40"/>
          </p15:clr>
        </p15:guide>
        <p15:guide id="12" pos="1096" userDrawn="1">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669616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4964009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Square Border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75615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75615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F20930C2-FF47-3F44-BA93-EEDCB40578EB}"/>
              </a:ext>
            </a:extLst>
          </p:cNvPr>
          <p:cNvSpPr>
            <a:spLocks noGrp="1"/>
          </p:cNvSpPr>
          <p:nvPr>
            <p:ph type="pic" sz="quarter" idx="13"/>
          </p:nvPr>
        </p:nvSpPr>
        <p:spPr>
          <a:xfrm>
            <a:off x="5627688" y="292100"/>
            <a:ext cx="6270625" cy="6272213"/>
          </a:xfrm>
        </p:spPr>
        <p:txBody>
          <a:bodyPr/>
          <a:lstStyle/>
          <a:p>
            <a:r>
              <a:rPr lang="en-US"/>
              <a:t>Click icon to add picture</a:t>
            </a:r>
          </a:p>
        </p:txBody>
      </p:sp>
    </p:spTree>
    <p:extLst>
      <p:ext uri="{BB962C8B-B14F-4D97-AF65-F5344CB8AC3E}">
        <p14:creationId xmlns:p14="http://schemas.microsoft.com/office/powerpoint/2010/main" val="8673704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3545" userDrawn="1">
          <p15:clr>
            <a:srgbClr val="FBAE40"/>
          </p15:clr>
        </p15:guide>
        <p15:guide id="6" pos="3364" userDrawn="1">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3_Title and text side by sid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48745"/>
          </a:xfrm>
        </p:spPr>
        <p:txBody>
          <a:bodyPr anchor="t">
            <a:noAutofit/>
          </a:bodyPr>
          <a:lstStyle>
            <a:lvl1pPr>
              <a:defRPr>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9"/>
            <a:ext cx="1873779"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8310202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585789"/>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585789"/>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429000"/>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429000"/>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585789"/>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429000"/>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Tree>
    <p:extLst>
      <p:ext uri="{BB962C8B-B14F-4D97-AF65-F5344CB8AC3E}">
        <p14:creationId xmlns:p14="http://schemas.microsoft.com/office/powerpoint/2010/main" val="81487467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Left Title 3 Column Righ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961465"/>
            <a:ext cx="158908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961465"/>
            <a:ext cx="1584325"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818966"/>
            <a:ext cx="1589088" cy="2453246"/>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818965"/>
            <a:ext cx="1584325" cy="24532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968188"/>
            <a:ext cx="159543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832412"/>
            <a:ext cx="1595438" cy="2439800"/>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9" name="Text Placeholder 2">
            <a:extLst>
              <a:ext uri="{FF2B5EF4-FFF2-40B4-BE49-F238E27FC236}">
                <a16:creationId xmlns:a16="http://schemas.microsoft.com/office/drawing/2014/main" id="{CC8AF00F-83DA-104D-A2BF-D2C439FE9BB3}"/>
              </a:ext>
            </a:extLst>
          </p:cNvPr>
          <p:cNvSpPr>
            <a:spLocks noGrp="1"/>
          </p:cNvSpPr>
          <p:nvPr>
            <p:ph type="body" sz="quarter" idx="17" hasCustomPrompt="1"/>
          </p:nvPr>
        </p:nvSpPr>
        <p:spPr>
          <a:xfrm>
            <a:off x="4370387" y="585789"/>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1</a:t>
            </a:r>
          </a:p>
        </p:txBody>
      </p:sp>
      <p:sp>
        <p:nvSpPr>
          <p:cNvPr id="10" name="Text Placeholder 2">
            <a:extLst>
              <a:ext uri="{FF2B5EF4-FFF2-40B4-BE49-F238E27FC236}">
                <a16:creationId xmlns:a16="http://schemas.microsoft.com/office/drawing/2014/main" id="{24A44678-F325-7746-8C84-E6F44D505769}"/>
              </a:ext>
            </a:extLst>
          </p:cNvPr>
          <p:cNvSpPr>
            <a:spLocks noGrp="1"/>
          </p:cNvSpPr>
          <p:nvPr>
            <p:ph type="body" sz="quarter" idx="18" hasCustomPrompt="1"/>
          </p:nvPr>
        </p:nvSpPr>
        <p:spPr>
          <a:xfrm>
            <a:off x="7192962" y="585789"/>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2</a:t>
            </a:r>
          </a:p>
        </p:txBody>
      </p:sp>
      <p:sp>
        <p:nvSpPr>
          <p:cNvPr id="12" name="Text Placeholder 2">
            <a:extLst>
              <a:ext uri="{FF2B5EF4-FFF2-40B4-BE49-F238E27FC236}">
                <a16:creationId xmlns:a16="http://schemas.microsoft.com/office/drawing/2014/main" id="{0EF3CCAA-003D-324C-9FAA-5B5DC19336A2}"/>
              </a:ext>
            </a:extLst>
          </p:cNvPr>
          <p:cNvSpPr>
            <a:spLocks noGrp="1"/>
          </p:cNvSpPr>
          <p:nvPr>
            <p:ph type="body" sz="quarter" idx="19" hasCustomPrompt="1"/>
          </p:nvPr>
        </p:nvSpPr>
        <p:spPr>
          <a:xfrm>
            <a:off x="10013950" y="585789"/>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3</a:t>
            </a:r>
          </a:p>
        </p:txBody>
      </p:sp>
      <p:sp>
        <p:nvSpPr>
          <p:cNvPr id="13" name="Text Placeholder 2">
            <a:extLst>
              <a:ext uri="{FF2B5EF4-FFF2-40B4-BE49-F238E27FC236}">
                <a16:creationId xmlns:a16="http://schemas.microsoft.com/office/drawing/2014/main" id="{C2BCACD0-0017-9A49-9325-DCBC40CB2C2D}"/>
              </a:ext>
            </a:extLst>
          </p:cNvPr>
          <p:cNvSpPr>
            <a:spLocks noGrp="1"/>
          </p:cNvSpPr>
          <p:nvPr>
            <p:ph type="body" sz="quarter" idx="20" hasCustomPrompt="1"/>
          </p:nvPr>
        </p:nvSpPr>
        <p:spPr>
          <a:xfrm>
            <a:off x="4371875" y="3442448"/>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4</a:t>
            </a:r>
          </a:p>
        </p:txBody>
      </p:sp>
      <p:sp>
        <p:nvSpPr>
          <p:cNvPr id="14" name="Text Placeholder 2">
            <a:extLst>
              <a:ext uri="{FF2B5EF4-FFF2-40B4-BE49-F238E27FC236}">
                <a16:creationId xmlns:a16="http://schemas.microsoft.com/office/drawing/2014/main" id="{E251C719-BC21-8C4B-9DBC-6E80CFA162A9}"/>
              </a:ext>
            </a:extLst>
          </p:cNvPr>
          <p:cNvSpPr>
            <a:spLocks noGrp="1"/>
          </p:cNvSpPr>
          <p:nvPr>
            <p:ph type="body" sz="quarter" idx="21" hasCustomPrompt="1"/>
          </p:nvPr>
        </p:nvSpPr>
        <p:spPr>
          <a:xfrm>
            <a:off x="7198939" y="3442447"/>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5</a:t>
            </a:r>
          </a:p>
        </p:txBody>
      </p:sp>
      <p:sp>
        <p:nvSpPr>
          <p:cNvPr id="15" name="Text Placeholder 2">
            <a:extLst>
              <a:ext uri="{FF2B5EF4-FFF2-40B4-BE49-F238E27FC236}">
                <a16:creationId xmlns:a16="http://schemas.microsoft.com/office/drawing/2014/main" id="{F4273179-F1BC-0844-A024-D6A32BBE630E}"/>
              </a:ext>
            </a:extLst>
          </p:cNvPr>
          <p:cNvSpPr>
            <a:spLocks noGrp="1"/>
          </p:cNvSpPr>
          <p:nvPr>
            <p:ph type="body" sz="quarter" idx="22" hasCustomPrompt="1"/>
          </p:nvPr>
        </p:nvSpPr>
        <p:spPr>
          <a:xfrm>
            <a:off x="10013950" y="3453944"/>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6</a:t>
            </a:r>
          </a:p>
        </p:txBody>
      </p:sp>
      <p:sp>
        <p:nvSpPr>
          <p:cNvPr id="17" name="Text Placeholder 16">
            <a:extLst>
              <a:ext uri="{FF2B5EF4-FFF2-40B4-BE49-F238E27FC236}">
                <a16:creationId xmlns:a16="http://schemas.microsoft.com/office/drawing/2014/main" id="{A6C6A35A-94DF-F144-AECD-CDD578CC4A7D}"/>
              </a:ext>
            </a:extLst>
          </p:cNvPr>
          <p:cNvSpPr>
            <a:spLocks noGrp="1"/>
          </p:cNvSpPr>
          <p:nvPr>
            <p:ph type="body" sz="quarter" idx="23"/>
          </p:nvPr>
        </p:nvSpPr>
        <p:spPr>
          <a:xfrm>
            <a:off x="584200" y="1436688"/>
            <a:ext cx="2538413" cy="1249573"/>
          </a:xfrm>
        </p:spPr>
        <p:txBody>
          <a:bodyPr/>
          <a:lstStyle>
            <a:lvl1pPr marL="0" indent="0">
              <a:buNone/>
              <a:defRPr sz="1400">
                <a:solidFill>
                  <a:schemeClr val="tx1"/>
                </a:solidFill>
              </a:defRPr>
            </a:lvl1pPr>
            <a:lvl2pPr marL="228600" indent="0">
              <a:buNone/>
              <a:defRPr sz="1400">
                <a:solidFill>
                  <a:schemeClr val="tx1"/>
                </a:solidFill>
              </a:defRPr>
            </a:lvl2pPr>
            <a:lvl3pPr marL="457200" indent="0">
              <a:buNone/>
              <a:defRPr sz="1400">
                <a:solidFill>
                  <a:schemeClr val="tx1"/>
                </a:solidFill>
              </a:defRPr>
            </a:lvl3pPr>
            <a:lvl4pPr marL="661988" indent="0">
              <a:buNone/>
              <a:defRPr sz="1400">
                <a:solidFill>
                  <a:schemeClr val="tx1"/>
                </a:solidFill>
              </a:defRPr>
            </a:lvl4pPr>
            <a:lvl5pPr marL="855663" indent="0">
              <a:buNone/>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5187997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0" pos="1967">
          <p15:clr>
            <a:srgbClr val="A4A3A4"/>
          </p15:clr>
        </p15:guide>
        <p15:guide id="11" pos="2150">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8" orient="horz" pos="905">
          <p15:clr>
            <a:srgbClr val="5ACBF0"/>
          </p15:clr>
        </p15:guide>
        <p15:guide id="30"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7770739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13" name="Text Placeholder 12">
            <a:extLst>
              <a:ext uri="{FF2B5EF4-FFF2-40B4-BE49-F238E27FC236}">
                <a16:creationId xmlns:a16="http://schemas.microsoft.com/office/drawing/2014/main" id="{5A7F7DDB-BF21-0B40-8DBB-D5BC0B4C25FC}"/>
              </a:ext>
            </a:extLst>
          </p:cNvPr>
          <p:cNvSpPr>
            <a:spLocks noGrp="1"/>
          </p:cNvSpPr>
          <p:nvPr>
            <p:ph type="body" sz="quarter" idx="12" hasCustomPrompt="1"/>
          </p:nvPr>
        </p:nvSpPr>
        <p:spPr>
          <a:xfrm>
            <a:off x="49418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4" name="Text Placeholder 12">
            <a:extLst>
              <a:ext uri="{FF2B5EF4-FFF2-40B4-BE49-F238E27FC236}">
                <a16:creationId xmlns:a16="http://schemas.microsoft.com/office/drawing/2014/main" id="{4BDDDD90-9BFD-D94C-A026-A013126F234B}"/>
              </a:ext>
            </a:extLst>
          </p:cNvPr>
          <p:cNvSpPr>
            <a:spLocks noGrp="1"/>
          </p:cNvSpPr>
          <p:nvPr>
            <p:ph type="body" sz="quarter" idx="13" hasCustomPrompt="1"/>
          </p:nvPr>
        </p:nvSpPr>
        <p:spPr>
          <a:xfrm>
            <a:off x="86882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5" name="Text Placeholder 12">
            <a:extLst>
              <a:ext uri="{FF2B5EF4-FFF2-40B4-BE49-F238E27FC236}">
                <a16:creationId xmlns:a16="http://schemas.microsoft.com/office/drawing/2014/main" id="{232B6EB5-03C8-914E-9180-000AE9B40A6D}"/>
              </a:ext>
            </a:extLst>
          </p:cNvPr>
          <p:cNvSpPr>
            <a:spLocks noGrp="1"/>
          </p:cNvSpPr>
          <p:nvPr>
            <p:ph type="body" sz="quarter" idx="14" hasCustomPrompt="1"/>
          </p:nvPr>
        </p:nvSpPr>
        <p:spPr>
          <a:xfrm>
            <a:off x="49419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6" name="Text Placeholder 12">
            <a:extLst>
              <a:ext uri="{FF2B5EF4-FFF2-40B4-BE49-F238E27FC236}">
                <a16:creationId xmlns:a16="http://schemas.microsoft.com/office/drawing/2014/main" id="{E05CAB66-4649-1E49-8948-4B95A4DA20C6}"/>
              </a:ext>
            </a:extLst>
          </p:cNvPr>
          <p:cNvSpPr>
            <a:spLocks noGrp="1"/>
          </p:cNvSpPr>
          <p:nvPr>
            <p:ph type="body" sz="quarter" idx="15" hasCustomPrompt="1"/>
          </p:nvPr>
        </p:nvSpPr>
        <p:spPr>
          <a:xfrm>
            <a:off x="86883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7" name="Text Placeholder 12">
            <a:extLst>
              <a:ext uri="{FF2B5EF4-FFF2-40B4-BE49-F238E27FC236}">
                <a16:creationId xmlns:a16="http://schemas.microsoft.com/office/drawing/2014/main" id="{42F89A67-E82E-F843-9DEB-23D191BCA6DA}"/>
              </a:ext>
            </a:extLst>
          </p:cNvPr>
          <p:cNvSpPr>
            <a:spLocks noGrp="1"/>
          </p:cNvSpPr>
          <p:nvPr>
            <p:ph type="body" sz="quarter" idx="16" hasCustomPrompt="1"/>
          </p:nvPr>
        </p:nvSpPr>
        <p:spPr>
          <a:xfrm>
            <a:off x="49419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8" name="Text Placeholder 12">
            <a:extLst>
              <a:ext uri="{FF2B5EF4-FFF2-40B4-BE49-F238E27FC236}">
                <a16:creationId xmlns:a16="http://schemas.microsoft.com/office/drawing/2014/main" id="{0B8598BC-5AC5-AD4D-A8E2-20CD9CD176BF}"/>
              </a:ext>
            </a:extLst>
          </p:cNvPr>
          <p:cNvSpPr>
            <a:spLocks noGrp="1"/>
          </p:cNvSpPr>
          <p:nvPr>
            <p:ph type="body" sz="quarter" idx="17" hasCustomPrompt="1"/>
          </p:nvPr>
        </p:nvSpPr>
        <p:spPr>
          <a:xfrm>
            <a:off x="86883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Tree>
    <p:extLst>
      <p:ext uri="{BB962C8B-B14F-4D97-AF65-F5344CB8AC3E}">
        <p14:creationId xmlns:p14="http://schemas.microsoft.com/office/powerpoint/2010/main" val="367836929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userDrawn="1">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Resources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9" name="Text Placeholder 4">
            <a:extLst>
              <a:ext uri="{FF2B5EF4-FFF2-40B4-BE49-F238E27FC236}">
                <a16:creationId xmlns:a16="http://schemas.microsoft.com/office/drawing/2014/main" id="{8F144F22-0BD6-9648-A319-DDB697CF396B}"/>
              </a:ext>
            </a:extLst>
          </p:cNvPr>
          <p:cNvSpPr>
            <a:spLocks noGrp="1"/>
          </p:cNvSpPr>
          <p:nvPr>
            <p:ph type="body" sz="quarter" idx="12" hasCustomPrompt="1"/>
          </p:nvPr>
        </p:nvSpPr>
        <p:spPr>
          <a:xfrm>
            <a:off x="8688289"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0" name="Text Placeholder 7">
            <a:extLst>
              <a:ext uri="{FF2B5EF4-FFF2-40B4-BE49-F238E27FC236}">
                <a16:creationId xmlns:a16="http://schemas.microsoft.com/office/drawing/2014/main" id="{5CF58F7B-2211-6646-985A-CAD949B1B5E7}"/>
              </a:ext>
            </a:extLst>
          </p:cNvPr>
          <p:cNvSpPr>
            <a:spLocks noGrp="1"/>
          </p:cNvSpPr>
          <p:nvPr>
            <p:ph type="body" sz="quarter" idx="13" hasCustomPrompt="1"/>
          </p:nvPr>
        </p:nvSpPr>
        <p:spPr>
          <a:xfrm>
            <a:off x="8688288"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1" name="Text Placeholder 4">
            <a:extLst>
              <a:ext uri="{FF2B5EF4-FFF2-40B4-BE49-F238E27FC236}">
                <a16:creationId xmlns:a16="http://schemas.microsoft.com/office/drawing/2014/main" id="{405EE505-078A-9D4D-AB44-E74DDB284FDF}"/>
              </a:ext>
            </a:extLst>
          </p:cNvPr>
          <p:cNvSpPr>
            <a:spLocks noGrp="1"/>
          </p:cNvSpPr>
          <p:nvPr>
            <p:ph type="body" sz="quarter" idx="14" hasCustomPrompt="1"/>
          </p:nvPr>
        </p:nvSpPr>
        <p:spPr>
          <a:xfrm>
            <a:off x="4943872"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2" name="Text Placeholder 7">
            <a:extLst>
              <a:ext uri="{FF2B5EF4-FFF2-40B4-BE49-F238E27FC236}">
                <a16:creationId xmlns:a16="http://schemas.microsoft.com/office/drawing/2014/main" id="{C8C6E084-6AAE-1F47-A359-962769636923}"/>
              </a:ext>
            </a:extLst>
          </p:cNvPr>
          <p:cNvSpPr>
            <a:spLocks noGrp="1"/>
          </p:cNvSpPr>
          <p:nvPr>
            <p:ph type="body" sz="quarter" idx="15" hasCustomPrompt="1"/>
          </p:nvPr>
        </p:nvSpPr>
        <p:spPr>
          <a:xfrm>
            <a:off x="4943871"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3" name="Text Placeholder 4">
            <a:extLst>
              <a:ext uri="{FF2B5EF4-FFF2-40B4-BE49-F238E27FC236}">
                <a16:creationId xmlns:a16="http://schemas.microsoft.com/office/drawing/2014/main" id="{1028C337-4BBC-0847-9E7B-072AA5006B67}"/>
              </a:ext>
            </a:extLst>
          </p:cNvPr>
          <p:cNvSpPr>
            <a:spLocks noGrp="1"/>
          </p:cNvSpPr>
          <p:nvPr>
            <p:ph type="body" sz="quarter" idx="16" hasCustomPrompt="1"/>
          </p:nvPr>
        </p:nvSpPr>
        <p:spPr>
          <a:xfrm>
            <a:off x="8688388"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4" name="Text Placeholder 7">
            <a:extLst>
              <a:ext uri="{FF2B5EF4-FFF2-40B4-BE49-F238E27FC236}">
                <a16:creationId xmlns:a16="http://schemas.microsoft.com/office/drawing/2014/main" id="{3CA908C0-CC26-994C-BCBB-16677F403D53}"/>
              </a:ext>
            </a:extLst>
          </p:cNvPr>
          <p:cNvSpPr>
            <a:spLocks noGrp="1"/>
          </p:cNvSpPr>
          <p:nvPr>
            <p:ph type="body" sz="quarter" idx="17" hasCustomPrompt="1"/>
          </p:nvPr>
        </p:nvSpPr>
        <p:spPr>
          <a:xfrm>
            <a:off x="8688387"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5" name="Text Placeholder 4">
            <a:extLst>
              <a:ext uri="{FF2B5EF4-FFF2-40B4-BE49-F238E27FC236}">
                <a16:creationId xmlns:a16="http://schemas.microsoft.com/office/drawing/2014/main" id="{2DF3FE50-082A-0948-BD94-1E474F8B6650}"/>
              </a:ext>
            </a:extLst>
          </p:cNvPr>
          <p:cNvSpPr>
            <a:spLocks noGrp="1"/>
          </p:cNvSpPr>
          <p:nvPr>
            <p:ph type="body" sz="quarter" idx="18" hasCustomPrompt="1"/>
          </p:nvPr>
        </p:nvSpPr>
        <p:spPr>
          <a:xfrm>
            <a:off x="4943971"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6" name="Text Placeholder 7">
            <a:extLst>
              <a:ext uri="{FF2B5EF4-FFF2-40B4-BE49-F238E27FC236}">
                <a16:creationId xmlns:a16="http://schemas.microsoft.com/office/drawing/2014/main" id="{51B46850-7DCD-C045-8688-B3173EA7128A}"/>
              </a:ext>
            </a:extLst>
          </p:cNvPr>
          <p:cNvSpPr>
            <a:spLocks noGrp="1"/>
          </p:cNvSpPr>
          <p:nvPr>
            <p:ph type="body" sz="quarter" idx="19" hasCustomPrompt="1"/>
          </p:nvPr>
        </p:nvSpPr>
        <p:spPr>
          <a:xfrm>
            <a:off x="4943970"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7" name="Text Placeholder 4">
            <a:extLst>
              <a:ext uri="{FF2B5EF4-FFF2-40B4-BE49-F238E27FC236}">
                <a16:creationId xmlns:a16="http://schemas.microsoft.com/office/drawing/2014/main" id="{2281B86D-86C4-EF4D-8E51-FA06DC5C129C}"/>
              </a:ext>
            </a:extLst>
          </p:cNvPr>
          <p:cNvSpPr>
            <a:spLocks noGrp="1"/>
          </p:cNvSpPr>
          <p:nvPr>
            <p:ph type="body" sz="quarter" idx="20" hasCustomPrompt="1"/>
          </p:nvPr>
        </p:nvSpPr>
        <p:spPr>
          <a:xfrm>
            <a:off x="8688388"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8" name="Text Placeholder 7">
            <a:extLst>
              <a:ext uri="{FF2B5EF4-FFF2-40B4-BE49-F238E27FC236}">
                <a16:creationId xmlns:a16="http://schemas.microsoft.com/office/drawing/2014/main" id="{CD7C6A60-8B27-F941-BE59-3393319E04A8}"/>
              </a:ext>
            </a:extLst>
          </p:cNvPr>
          <p:cNvSpPr>
            <a:spLocks noGrp="1"/>
          </p:cNvSpPr>
          <p:nvPr>
            <p:ph type="body" sz="quarter" idx="21" hasCustomPrompt="1"/>
          </p:nvPr>
        </p:nvSpPr>
        <p:spPr>
          <a:xfrm>
            <a:off x="8688387"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9" name="Text Placeholder 4">
            <a:extLst>
              <a:ext uri="{FF2B5EF4-FFF2-40B4-BE49-F238E27FC236}">
                <a16:creationId xmlns:a16="http://schemas.microsoft.com/office/drawing/2014/main" id="{65525191-F6B4-544C-B681-5D4D7614A715}"/>
              </a:ext>
            </a:extLst>
          </p:cNvPr>
          <p:cNvSpPr>
            <a:spLocks noGrp="1"/>
          </p:cNvSpPr>
          <p:nvPr>
            <p:ph type="body" sz="quarter" idx="22" hasCustomPrompt="1"/>
          </p:nvPr>
        </p:nvSpPr>
        <p:spPr>
          <a:xfrm>
            <a:off x="4943971"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40" name="Text Placeholder 7">
            <a:extLst>
              <a:ext uri="{FF2B5EF4-FFF2-40B4-BE49-F238E27FC236}">
                <a16:creationId xmlns:a16="http://schemas.microsoft.com/office/drawing/2014/main" id="{382BF458-E658-2448-A63F-544B4E757619}"/>
              </a:ext>
            </a:extLst>
          </p:cNvPr>
          <p:cNvSpPr>
            <a:spLocks noGrp="1"/>
          </p:cNvSpPr>
          <p:nvPr>
            <p:ph type="body" sz="quarter" idx="23" hasCustomPrompt="1"/>
          </p:nvPr>
        </p:nvSpPr>
        <p:spPr>
          <a:xfrm>
            <a:off x="4943970"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Tree>
    <p:extLst>
      <p:ext uri="{BB962C8B-B14F-4D97-AF65-F5344CB8AC3E}">
        <p14:creationId xmlns:p14="http://schemas.microsoft.com/office/powerpoint/2010/main" val="152312443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userDrawn="1">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2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75747"/>
          </a:xfrm>
        </p:spPr>
        <p:txBody>
          <a:bodyPr anchor="t">
            <a:noAutofit/>
          </a:bodyPr>
          <a:lstStyle>
            <a:lvl1pPr>
              <a:defRPr>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584200" y="1286005"/>
            <a:ext cx="3187700" cy="4983033"/>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Subtitle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9248679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783590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4200" y="585788"/>
            <a:ext cx="6088063" cy="608698"/>
          </a:xfrm>
        </p:spPr>
        <p:txBody>
          <a:bodyPr anchor="t">
            <a:noAutofit/>
          </a:bodyPr>
          <a:lstStyle>
            <a:lvl1pPr>
              <a:defRPr>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8361404" y="585788"/>
            <a:ext cx="3247983" cy="5683249"/>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2">
            <a:extLst>
              <a:ext uri="{FF2B5EF4-FFF2-40B4-BE49-F238E27FC236}">
                <a16:creationId xmlns:a16="http://schemas.microsoft.com/office/drawing/2014/main" id="{731C9FF9-0EE9-A946-8C26-107C9EB0E78C}"/>
              </a:ext>
            </a:extLst>
          </p:cNvPr>
          <p:cNvSpPr>
            <a:spLocks noGrp="1"/>
          </p:cNvSpPr>
          <p:nvPr>
            <p:ph type="body" sz="quarter" idx="12"/>
          </p:nvPr>
        </p:nvSpPr>
        <p:spPr>
          <a:xfrm>
            <a:off x="584200" y="1196752"/>
            <a:ext cx="6088063" cy="2232247"/>
          </a:xfrm>
        </p:spPr>
        <p:txBody>
          <a:bodyPr anchor="t">
            <a:noAutofit/>
          </a:bodyPr>
          <a:lstStyle>
            <a:lvl1pPr marL="0" indent="0">
              <a:spcAft>
                <a:spcPts val="600"/>
              </a:spcAft>
              <a:buFont typeface="Wingdings" panose="05000000000000000000" pitchFamily="2" charset="2"/>
              <a:buNone/>
              <a:defRPr sz="200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475047256"/>
      </p:ext>
    </p:extLst>
  </p:cSld>
  <p:clrMapOvr>
    <a:masterClrMapping/>
  </p:clrMapOvr>
  <p:transition>
    <p:fade/>
  </p:transition>
  <p:extLst>
    <p:ext uri="{DCECCB84-F9BA-43D5-87BE-67443E8EF086}">
      <p15:sldGuideLst xmlns:p15="http://schemas.microsoft.com/office/powerpoint/2012/main">
        <p15:guide id="13" pos="4929" userDrawn="1">
          <p15:clr>
            <a:srgbClr val="5ACBF0"/>
          </p15:clr>
        </p15:guide>
        <p15:guide id="29" orient="horz" pos="2160">
          <p15:clr>
            <a:srgbClr val="5ACBF0"/>
          </p15:clr>
        </p15:guide>
        <p15:guide id="30" pos="4566" userDrawn="1">
          <p15:clr>
            <a:srgbClr val="5ACBF0"/>
          </p15:clr>
        </p15:guide>
        <p15:guide id="31" pos="4203" userDrawn="1">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nd text side by sid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noAutofit/>
          </a:bodyPr>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8644385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nd text side by side 5">
    <p:bg>
      <p:bgRef idx="1001">
        <a:schemeClr val="bg2"/>
      </p:bgRef>
    </p:bg>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28DDDE60-CF92-3E47-B933-9AD563CFC823}"/>
              </a:ext>
              <a:ext uri="{C183D7F6-B498-43B3-948B-1728B52AA6E4}">
                <adec:decorative xmlns:adec="http://schemas.microsoft.com/office/drawing/2017/decorative" val="1"/>
              </a:ext>
            </a:extLst>
          </p:cNvPr>
          <p:cNvCxnSpPr>
            <a:cxnSpLocks/>
          </p:cNvCxnSpPr>
          <p:nvPr userDrawn="1"/>
        </p:nvCxnSpPr>
        <p:spPr>
          <a:xfrm>
            <a:off x="6096000" y="1989442"/>
            <a:ext cx="0" cy="2879117"/>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A9E8FB02-E25B-E14D-8924-32CC3949ADD1}"/>
              </a:ext>
            </a:extLst>
          </p:cNvPr>
          <p:cNvSpPr>
            <a:spLocks noGrp="1"/>
          </p:cNvSpPr>
          <p:nvPr>
            <p:ph type="title" hasCustomPrompt="1"/>
          </p:nvPr>
        </p:nvSpPr>
        <p:spPr>
          <a:xfrm>
            <a:off x="588263" y="585788"/>
            <a:ext cx="4894962" cy="5683250"/>
          </a:xfrm>
        </p:spPr>
        <p:txBody>
          <a:bodyPr anchor="ctr">
            <a:noAutofit/>
          </a:bodyPr>
          <a:lstStyle>
            <a:lvl1pPr>
              <a:defRPr>
                <a:solidFill>
                  <a:schemeClr val="accent3"/>
                </a:solidFill>
              </a:defRPr>
            </a:lvl1pPr>
          </a:lstStyle>
          <a:p>
            <a:r>
              <a:rPr lang="en-US"/>
              <a:t>Title</a:t>
            </a:r>
          </a:p>
        </p:txBody>
      </p:sp>
      <p:sp>
        <p:nvSpPr>
          <p:cNvPr id="6" name="Text Placeholder 2">
            <a:extLst>
              <a:ext uri="{FF2B5EF4-FFF2-40B4-BE49-F238E27FC236}">
                <a16:creationId xmlns:a16="http://schemas.microsoft.com/office/drawing/2014/main" id="{C74FD3CD-1AFC-E14A-A565-37F4D59C5377}"/>
              </a:ext>
            </a:extLst>
          </p:cNvPr>
          <p:cNvSpPr>
            <a:spLocks noGrp="1"/>
          </p:cNvSpPr>
          <p:nvPr>
            <p:ph type="body" sz="quarter" idx="11"/>
          </p:nvPr>
        </p:nvSpPr>
        <p:spPr>
          <a:xfrm>
            <a:off x="6672262" y="585788"/>
            <a:ext cx="4937125"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405326340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6" pos="3749">
          <p15:clr>
            <a:srgbClr val="A4A3A4"/>
          </p15:clr>
        </p15:guide>
        <p15:guide id="17" pos="3931" userDrawn="1">
          <p15:clr>
            <a:srgbClr val="A4A3A4"/>
          </p15:clr>
        </p15:guide>
        <p15:guide id="28" pos="3840">
          <p15:clr>
            <a:srgbClr val="F26B43"/>
          </p15:clr>
        </p15:guide>
        <p15:guide id="29" pos="3454" userDrawn="1">
          <p15:clr>
            <a:srgbClr val="FBAE40"/>
          </p15:clr>
        </p15:guide>
        <p15:guide id="30" pos="4203"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End Slide Color Bkg">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5999618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userDrawn="1">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Project Profi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3" y="585788"/>
            <a:ext cx="4726687" cy="850900"/>
          </a:xfrm>
        </p:spPr>
        <p:txBody>
          <a:bodyPr anchor="t">
            <a:noAutofit/>
          </a:bodyPr>
          <a:lstStyle>
            <a:lvl1pPr>
              <a:defRPr>
                <a:solidFill>
                  <a:schemeClr val="accent3"/>
                </a:solidFill>
              </a:defRPr>
            </a:lvl1pPr>
          </a:lstStyle>
          <a:p>
            <a:r>
              <a:rPr lang="en-US"/>
              <a:t>Project Name</a:t>
            </a:r>
          </a:p>
        </p:txBody>
      </p:sp>
      <p:cxnSp>
        <p:nvCxnSpPr>
          <p:cNvPr id="11" name="Straight Connector 10">
            <a:extLst>
              <a:ext uri="{FF2B5EF4-FFF2-40B4-BE49-F238E27FC236}">
                <a16:creationId xmlns:a16="http://schemas.microsoft.com/office/drawing/2014/main" id="{B2304FDD-17CA-A147-9CB2-F7A4E83816B0}"/>
              </a:ext>
            </a:extLst>
          </p:cNvPr>
          <p:cNvCxnSpPr/>
          <p:nvPr userDrawn="1"/>
        </p:nvCxnSpPr>
        <p:spPr>
          <a:xfrm>
            <a:off x="6240463" y="2028346"/>
            <a:ext cx="5368925"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ext Placeholder 22">
            <a:extLst>
              <a:ext uri="{FF2B5EF4-FFF2-40B4-BE49-F238E27FC236}">
                <a16:creationId xmlns:a16="http://schemas.microsoft.com/office/drawing/2014/main" id="{7E88AE75-9022-0C40-AABE-5A0B8F88A37D}"/>
              </a:ext>
            </a:extLst>
          </p:cNvPr>
          <p:cNvSpPr>
            <a:spLocks noGrp="1"/>
          </p:cNvSpPr>
          <p:nvPr>
            <p:ph type="body" sz="quarter" idx="10" hasCustomPrompt="1"/>
          </p:nvPr>
        </p:nvSpPr>
        <p:spPr>
          <a:xfrm>
            <a:off x="584201" y="2017713"/>
            <a:ext cx="3481387" cy="2326791"/>
          </a:xfrm>
        </p:spPr>
        <p:txBody>
          <a:bodyPr/>
          <a:lstStyle>
            <a:lvl1pPr marL="0" indent="0">
              <a:lnSpc>
                <a:spcPct val="100000"/>
              </a:lnSpc>
              <a:buNone/>
              <a:defRPr sz="1800">
                <a:solidFill>
                  <a:schemeClr val="bg1"/>
                </a:solidFill>
              </a:defRPr>
            </a:lvl1pPr>
            <a:lvl2pPr marL="228600" indent="0">
              <a:buNone/>
              <a:defRPr sz="1800">
                <a:solidFill>
                  <a:schemeClr val="bg1"/>
                </a:solidFill>
              </a:defRPr>
            </a:lvl2pPr>
            <a:lvl3pPr marL="457200" indent="0">
              <a:buNone/>
              <a:defRPr sz="1800">
                <a:solidFill>
                  <a:schemeClr val="bg1"/>
                </a:solidFill>
              </a:defRPr>
            </a:lvl3pPr>
            <a:lvl4pPr marL="661988" indent="0">
              <a:buNone/>
              <a:defRPr sz="1800">
                <a:solidFill>
                  <a:schemeClr val="bg1"/>
                </a:solidFill>
              </a:defRPr>
            </a:lvl4pPr>
            <a:lvl5pPr marL="855663" indent="0">
              <a:buNone/>
              <a:defRPr sz="1800">
                <a:solidFill>
                  <a:schemeClr val="bg1"/>
                </a:solidFill>
              </a:defRPr>
            </a:lvl5pPr>
          </a:lstStyle>
          <a:p>
            <a:pPr>
              <a:lnSpc>
                <a:spcPct val="100000"/>
              </a:lnSpc>
            </a:pPr>
            <a:r>
              <a:rPr lang="en-US" sz="1800" b="0">
                <a:solidFill>
                  <a:schemeClr val="bg1"/>
                </a:solidFill>
                <a:latin typeface="Segoe UI" panose="020B0502040204020203" pitchFamily="34" charset="0"/>
                <a:cs typeface="Segoe UI" panose="020B0502040204020203" pitchFamily="34" charset="0"/>
              </a:rPr>
              <a:t>Provide more context and a detailed overview of what the project goals are, what you have or hope to accomplish.</a:t>
            </a:r>
          </a:p>
          <a:p>
            <a:pPr>
              <a:lnSpc>
                <a:spcPct val="100000"/>
              </a:lnSpc>
            </a:pPr>
            <a:endParaRPr lang="en-US" sz="1800" b="0">
              <a:solidFill>
                <a:schemeClr val="bg1"/>
              </a:solidFill>
              <a:latin typeface="Segoe UI" panose="020B0502040204020203" pitchFamily="34" charset="0"/>
              <a:cs typeface="Segoe UI" panose="020B0502040204020203" pitchFamily="34" charset="0"/>
            </a:endParaRPr>
          </a:p>
          <a:p>
            <a:pPr>
              <a:lnSpc>
                <a:spcPct val="100000"/>
              </a:lnSpc>
            </a:pPr>
            <a:r>
              <a:rPr lang="en-US" sz="1800" b="0">
                <a:solidFill>
                  <a:schemeClr val="bg1"/>
                </a:solidFill>
                <a:latin typeface="Segoe UI" panose="020B0502040204020203" pitchFamily="34" charset="0"/>
                <a:cs typeface="Segoe UI" panose="020B0502040204020203" pitchFamily="34" charset="0"/>
              </a:rPr>
              <a:t>This space accommodates multiple lines of text so there is enough room to give details.</a:t>
            </a:r>
          </a:p>
        </p:txBody>
      </p:sp>
      <p:sp>
        <p:nvSpPr>
          <p:cNvPr id="32" name="Text Placeholder 31">
            <a:extLst>
              <a:ext uri="{FF2B5EF4-FFF2-40B4-BE49-F238E27FC236}">
                <a16:creationId xmlns:a16="http://schemas.microsoft.com/office/drawing/2014/main" id="{A0CD7186-AF1B-F240-9FA1-9EE24D7F044C}"/>
              </a:ext>
            </a:extLst>
          </p:cNvPr>
          <p:cNvSpPr>
            <a:spLocks noGrp="1"/>
          </p:cNvSpPr>
          <p:nvPr>
            <p:ph type="body" sz="quarter" idx="11" hasCustomPrompt="1"/>
          </p:nvPr>
        </p:nvSpPr>
        <p:spPr>
          <a:xfrm>
            <a:off x="6240463" y="585788"/>
            <a:ext cx="1597025"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$2M</a:t>
            </a:r>
          </a:p>
        </p:txBody>
      </p:sp>
      <p:sp>
        <p:nvSpPr>
          <p:cNvPr id="33" name="Text Placeholder 31">
            <a:extLst>
              <a:ext uri="{FF2B5EF4-FFF2-40B4-BE49-F238E27FC236}">
                <a16:creationId xmlns:a16="http://schemas.microsoft.com/office/drawing/2014/main" id="{7587C738-B53A-F743-AF70-728C3FB00C7E}"/>
              </a:ext>
            </a:extLst>
          </p:cNvPr>
          <p:cNvSpPr>
            <a:spLocks noGrp="1"/>
          </p:cNvSpPr>
          <p:nvPr>
            <p:ph type="body" sz="quarter" idx="12" hasCustomPrompt="1"/>
          </p:nvPr>
        </p:nvSpPr>
        <p:spPr>
          <a:xfrm>
            <a:off x="8148638" y="585788"/>
            <a:ext cx="1560611"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70%</a:t>
            </a:r>
          </a:p>
        </p:txBody>
      </p:sp>
      <p:sp>
        <p:nvSpPr>
          <p:cNvPr id="34" name="Text Placeholder 31">
            <a:extLst>
              <a:ext uri="{FF2B5EF4-FFF2-40B4-BE49-F238E27FC236}">
                <a16:creationId xmlns:a16="http://schemas.microsoft.com/office/drawing/2014/main" id="{51CBA738-F416-D541-8E97-0F3A7416055D}"/>
              </a:ext>
            </a:extLst>
          </p:cNvPr>
          <p:cNvSpPr>
            <a:spLocks noGrp="1"/>
          </p:cNvSpPr>
          <p:nvPr>
            <p:ph type="body" sz="quarter" idx="13" hasCustomPrompt="1"/>
          </p:nvPr>
        </p:nvSpPr>
        <p:spPr>
          <a:xfrm>
            <a:off x="10013951" y="585788"/>
            <a:ext cx="1595438"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300</a:t>
            </a:r>
          </a:p>
        </p:txBody>
      </p:sp>
      <p:sp>
        <p:nvSpPr>
          <p:cNvPr id="36" name="Text Placeholder 35">
            <a:extLst>
              <a:ext uri="{FF2B5EF4-FFF2-40B4-BE49-F238E27FC236}">
                <a16:creationId xmlns:a16="http://schemas.microsoft.com/office/drawing/2014/main" id="{28B23554-69BF-764F-A44D-94C8151E6484}"/>
              </a:ext>
            </a:extLst>
          </p:cNvPr>
          <p:cNvSpPr>
            <a:spLocks noGrp="1"/>
          </p:cNvSpPr>
          <p:nvPr>
            <p:ph type="body" sz="quarter" idx="14" hasCustomPrompt="1"/>
          </p:nvPr>
        </p:nvSpPr>
        <p:spPr>
          <a:xfrm>
            <a:off x="6240463"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Financial</a:t>
            </a:r>
          </a:p>
          <a:p>
            <a:pPr lvl="0"/>
            <a:r>
              <a:rPr lang="en-US"/>
              <a:t>Value</a:t>
            </a:r>
          </a:p>
        </p:txBody>
      </p:sp>
      <p:sp>
        <p:nvSpPr>
          <p:cNvPr id="37" name="Text Placeholder 35">
            <a:extLst>
              <a:ext uri="{FF2B5EF4-FFF2-40B4-BE49-F238E27FC236}">
                <a16:creationId xmlns:a16="http://schemas.microsoft.com/office/drawing/2014/main" id="{F959484E-ADD1-F94C-8470-0C113E2E167A}"/>
              </a:ext>
            </a:extLst>
          </p:cNvPr>
          <p:cNvSpPr>
            <a:spLocks noGrp="1"/>
          </p:cNvSpPr>
          <p:nvPr>
            <p:ph type="body" sz="quarter" idx="15" hasCustomPrompt="1"/>
          </p:nvPr>
        </p:nvSpPr>
        <p:spPr>
          <a:xfrm>
            <a:off x="8148638"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Percentage</a:t>
            </a:r>
          </a:p>
          <a:p>
            <a:pPr lvl="0"/>
            <a:r>
              <a:rPr lang="en-US"/>
              <a:t>Value</a:t>
            </a:r>
          </a:p>
        </p:txBody>
      </p:sp>
      <p:sp>
        <p:nvSpPr>
          <p:cNvPr id="38" name="Text Placeholder 35">
            <a:extLst>
              <a:ext uri="{FF2B5EF4-FFF2-40B4-BE49-F238E27FC236}">
                <a16:creationId xmlns:a16="http://schemas.microsoft.com/office/drawing/2014/main" id="{3B6DEB9F-381E-D641-A8C9-29A7CC18D3E2}"/>
              </a:ext>
            </a:extLst>
          </p:cNvPr>
          <p:cNvSpPr>
            <a:spLocks noGrp="1"/>
          </p:cNvSpPr>
          <p:nvPr>
            <p:ph type="body" sz="quarter" idx="16" hasCustomPrompt="1"/>
          </p:nvPr>
        </p:nvSpPr>
        <p:spPr>
          <a:xfrm>
            <a:off x="10013950" y="1233489"/>
            <a:ext cx="1595438"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Additional</a:t>
            </a:r>
          </a:p>
          <a:p>
            <a:pPr lvl="0"/>
            <a:r>
              <a:rPr lang="en-US"/>
              <a:t>Value</a:t>
            </a:r>
          </a:p>
        </p:txBody>
      </p:sp>
      <p:sp>
        <p:nvSpPr>
          <p:cNvPr id="40" name="Text Placeholder 39">
            <a:extLst>
              <a:ext uri="{FF2B5EF4-FFF2-40B4-BE49-F238E27FC236}">
                <a16:creationId xmlns:a16="http://schemas.microsoft.com/office/drawing/2014/main" id="{F5A202A1-4A1F-5843-BD54-EC098D909269}"/>
              </a:ext>
            </a:extLst>
          </p:cNvPr>
          <p:cNvSpPr>
            <a:spLocks noGrp="1"/>
          </p:cNvSpPr>
          <p:nvPr>
            <p:ph type="body" sz="quarter" idx="17" hasCustomPrompt="1"/>
          </p:nvPr>
        </p:nvSpPr>
        <p:spPr>
          <a:xfrm>
            <a:off x="6240463" y="2017713"/>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a:t>Project goals</a:t>
            </a:r>
          </a:p>
        </p:txBody>
      </p:sp>
      <p:sp>
        <p:nvSpPr>
          <p:cNvPr id="42" name="Text Placeholder 41">
            <a:extLst>
              <a:ext uri="{FF2B5EF4-FFF2-40B4-BE49-F238E27FC236}">
                <a16:creationId xmlns:a16="http://schemas.microsoft.com/office/drawing/2014/main" id="{9E4D6518-F39B-D540-BBC8-F615FE1B6AF1}"/>
              </a:ext>
            </a:extLst>
          </p:cNvPr>
          <p:cNvSpPr>
            <a:spLocks noGrp="1"/>
          </p:cNvSpPr>
          <p:nvPr>
            <p:ph type="body" sz="quarter" idx="18" hasCustomPrompt="1"/>
          </p:nvPr>
        </p:nvSpPr>
        <p:spPr>
          <a:xfrm>
            <a:off x="6240463" y="2977115"/>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a:t>Descriptive text</a:t>
            </a:r>
          </a:p>
        </p:txBody>
      </p:sp>
      <p:sp>
        <p:nvSpPr>
          <p:cNvPr id="43" name="Text Placeholder 39">
            <a:extLst>
              <a:ext uri="{FF2B5EF4-FFF2-40B4-BE49-F238E27FC236}">
                <a16:creationId xmlns:a16="http://schemas.microsoft.com/office/drawing/2014/main" id="{BFD70A96-999C-1A46-83A7-D06801F55DB7}"/>
              </a:ext>
            </a:extLst>
          </p:cNvPr>
          <p:cNvSpPr>
            <a:spLocks noGrp="1"/>
          </p:cNvSpPr>
          <p:nvPr>
            <p:ph type="body" sz="quarter" idx="19" hasCustomPrompt="1"/>
          </p:nvPr>
        </p:nvSpPr>
        <p:spPr>
          <a:xfrm>
            <a:off x="6240463" y="4161319"/>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a:t>Project goals</a:t>
            </a:r>
          </a:p>
        </p:txBody>
      </p:sp>
      <p:sp>
        <p:nvSpPr>
          <p:cNvPr id="44" name="Text Placeholder 41">
            <a:extLst>
              <a:ext uri="{FF2B5EF4-FFF2-40B4-BE49-F238E27FC236}">
                <a16:creationId xmlns:a16="http://schemas.microsoft.com/office/drawing/2014/main" id="{F57534EE-A31A-3942-81EF-7420176EDD7B}"/>
              </a:ext>
            </a:extLst>
          </p:cNvPr>
          <p:cNvSpPr>
            <a:spLocks noGrp="1"/>
          </p:cNvSpPr>
          <p:nvPr>
            <p:ph type="body" sz="quarter" idx="20" hasCustomPrompt="1"/>
          </p:nvPr>
        </p:nvSpPr>
        <p:spPr>
          <a:xfrm>
            <a:off x="6240463" y="5120721"/>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a:t>Descriptive text</a:t>
            </a:r>
          </a:p>
        </p:txBody>
      </p:sp>
    </p:spTree>
    <p:extLst>
      <p:ext uri="{BB962C8B-B14F-4D97-AF65-F5344CB8AC3E}">
        <p14:creationId xmlns:p14="http://schemas.microsoft.com/office/powerpoint/2010/main" val="3455035362"/>
      </p:ext>
    </p:extLst>
  </p:cSld>
  <p:clrMapOvr>
    <a:masterClrMapping/>
  </p:clrMapOvr>
  <p:transition>
    <p:fade/>
  </p:transition>
  <p:extLst>
    <p:ext uri="{DCECCB84-F9BA-43D5-87BE-67443E8EF086}">
      <p15:sldGuideLst xmlns:p15="http://schemas.microsoft.com/office/powerpoint/2012/main">
        <p15:guide id="16" pos="3754" userDrawn="1">
          <p15:clr>
            <a:srgbClr val="A4A3A4"/>
          </p15:clr>
        </p15:guide>
        <p15:guide id="17" pos="3931" userDrawn="1">
          <p15:clr>
            <a:srgbClr val="A4A3A4"/>
          </p15:clr>
        </p15:guide>
        <p15:guide id="20" pos="4937">
          <p15:clr>
            <a:srgbClr val="A4A3A4"/>
          </p15:clr>
        </p15:guide>
        <p15:guide id="21" pos="5133" userDrawn="1">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777" userDrawn="1">
          <p15:clr>
            <a:srgbClr val="FBAE40"/>
          </p15:clr>
        </p15:guide>
        <p15:guide id="32" orient="horz" pos="1162" userDrawn="1">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eam Slide 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4065589"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4" y="585788"/>
            <a:ext cx="2824862" cy="850900"/>
          </a:xfrm>
        </p:spPr>
        <p:txBody>
          <a:bodyPr anchor="t">
            <a:noAutofit/>
          </a:bodyPr>
          <a:lstStyle>
            <a:lvl1pPr>
              <a:defRPr>
                <a:solidFill>
                  <a:schemeClr val="accent3"/>
                </a:solidFill>
              </a:defRPr>
            </a:lvl1pPr>
          </a:lstStyle>
          <a:p>
            <a:r>
              <a:rPr lang="en-US"/>
              <a:t>Hello</a:t>
            </a:r>
          </a:p>
        </p:txBody>
      </p:sp>
      <p:sp>
        <p:nvSpPr>
          <p:cNvPr id="25" name="Text Placeholder 24">
            <a:extLst>
              <a:ext uri="{FF2B5EF4-FFF2-40B4-BE49-F238E27FC236}">
                <a16:creationId xmlns:a16="http://schemas.microsoft.com/office/drawing/2014/main" id="{687B7084-FB17-304C-A2D7-1145E7FE9D5A}"/>
              </a:ext>
            </a:extLst>
          </p:cNvPr>
          <p:cNvSpPr>
            <a:spLocks noGrp="1"/>
          </p:cNvSpPr>
          <p:nvPr>
            <p:ph type="body" sz="quarter" idx="11" hasCustomPrompt="1"/>
          </p:nvPr>
        </p:nvSpPr>
        <p:spPr>
          <a:xfrm>
            <a:off x="7192963" y="1437685"/>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27" name="Text Placeholder 26">
            <a:extLst>
              <a:ext uri="{FF2B5EF4-FFF2-40B4-BE49-F238E27FC236}">
                <a16:creationId xmlns:a16="http://schemas.microsoft.com/office/drawing/2014/main" id="{0B58D5F9-9ECC-AE4D-AEE6-08C911DE2503}"/>
              </a:ext>
            </a:extLst>
          </p:cNvPr>
          <p:cNvSpPr>
            <a:spLocks noGrp="1"/>
          </p:cNvSpPr>
          <p:nvPr>
            <p:ph type="body" sz="quarter" idx="12" hasCustomPrompt="1"/>
          </p:nvPr>
        </p:nvSpPr>
        <p:spPr>
          <a:xfrm>
            <a:off x="7192963" y="1802269"/>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29" name="Text Placeholder 28">
            <a:extLst>
              <a:ext uri="{FF2B5EF4-FFF2-40B4-BE49-F238E27FC236}">
                <a16:creationId xmlns:a16="http://schemas.microsoft.com/office/drawing/2014/main" id="{688E32A6-35BF-E143-8E34-3EF1E3F217EA}"/>
              </a:ext>
            </a:extLst>
          </p:cNvPr>
          <p:cNvSpPr>
            <a:spLocks noGrp="1"/>
          </p:cNvSpPr>
          <p:nvPr>
            <p:ph type="body" sz="quarter" idx="13" hasCustomPrompt="1"/>
          </p:nvPr>
        </p:nvSpPr>
        <p:spPr>
          <a:xfrm>
            <a:off x="7192963" y="2200939"/>
            <a:ext cx="3835399" cy="1150185"/>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quis</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nostrud</a:t>
            </a:r>
            <a:r>
              <a:rPr lang="en-US" sz="1200" b="0">
                <a:solidFill>
                  <a:srgbClr val="505050"/>
                </a:solidFill>
                <a:latin typeface="Segoe UI" panose="020B0502040204020203" pitchFamily="34" charset="0"/>
                <a:cs typeface="Segoe UI" panose="020B0502040204020203" pitchFamily="34" charset="0"/>
              </a:rPr>
              <a:t> exercitation </a:t>
            </a:r>
            <a:r>
              <a:rPr lang="en-US" sz="1200" b="0" err="1">
                <a:solidFill>
                  <a:srgbClr val="505050"/>
                </a:solidFill>
                <a:latin typeface="Segoe UI" panose="020B0502040204020203" pitchFamily="34" charset="0"/>
                <a:cs typeface="Segoe UI" panose="020B0502040204020203" pitchFamily="34" charset="0"/>
              </a:rPr>
              <a:t>ullamco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laboris</a:t>
            </a:r>
            <a:r>
              <a:rPr lang="en-US" sz="1200" b="0">
                <a:solidFill>
                  <a:srgbClr val="505050"/>
                </a:solidFill>
                <a:latin typeface="Segoe UI" panose="020B0502040204020203" pitchFamily="34" charset="0"/>
                <a:cs typeface="Segoe UI" panose="020B0502040204020203" pitchFamily="34" charset="0"/>
              </a:rPr>
              <a:t> nisi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aliquip</a:t>
            </a:r>
            <a:r>
              <a:rPr lang="en-US" sz="1200" b="0">
                <a:solidFill>
                  <a:srgbClr val="505050"/>
                </a:solidFill>
                <a:latin typeface="Segoe UI" panose="020B0502040204020203" pitchFamily="34" charset="0"/>
                <a:cs typeface="Segoe UI" panose="020B0502040204020203" pitchFamily="34" charset="0"/>
              </a:rPr>
              <a:t> ex </a:t>
            </a:r>
            <a:r>
              <a:rPr lang="en-US" sz="1200" b="0" err="1">
                <a:solidFill>
                  <a:srgbClr val="505050"/>
                </a:solidFill>
                <a:latin typeface="Segoe UI" panose="020B0502040204020203" pitchFamily="34" charset="0"/>
                <a:cs typeface="Segoe UI" panose="020B0502040204020203" pitchFamily="34" charset="0"/>
              </a:rPr>
              <a:t>ea</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commodo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consequat</a:t>
            </a:r>
            <a:r>
              <a:rPr lang="en-US" sz="1200" b="0">
                <a:solidFill>
                  <a:srgbClr val="505050"/>
                </a:solidFill>
                <a:latin typeface="Segoe UI" panose="020B0502040204020203" pitchFamily="34" charset="0"/>
                <a:cs typeface="Segoe UI" panose="020B0502040204020203" pitchFamily="34" charset="0"/>
              </a:rPr>
              <a:t>. </a:t>
            </a:r>
          </a:p>
        </p:txBody>
      </p:sp>
      <p:sp>
        <p:nvSpPr>
          <p:cNvPr id="30" name="Text Placeholder 24">
            <a:extLst>
              <a:ext uri="{FF2B5EF4-FFF2-40B4-BE49-F238E27FC236}">
                <a16:creationId xmlns:a16="http://schemas.microsoft.com/office/drawing/2014/main" id="{0B57611E-E7C7-324D-8BF8-320980FF4F27}"/>
              </a:ext>
            </a:extLst>
          </p:cNvPr>
          <p:cNvSpPr>
            <a:spLocks noGrp="1"/>
          </p:cNvSpPr>
          <p:nvPr>
            <p:ph type="body" sz="quarter" idx="14" hasCustomPrompt="1"/>
          </p:nvPr>
        </p:nvSpPr>
        <p:spPr>
          <a:xfrm>
            <a:off x="7192963" y="4292600"/>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31" name="Text Placeholder 26">
            <a:extLst>
              <a:ext uri="{FF2B5EF4-FFF2-40B4-BE49-F238E27FC236}">
                <a16:creationId xmlns:a16="http://schemas.microsoft.com/office/drawing/2014/main" id="{3340D410-0B5B-4B4B-AEA6-2655A1EB04FD}"/>
              </a:ext>
            </a:extLst>
          </p:cNvPr>
          <p:cNvSpPr>
            <a:spLocks noGrp="1"/>
          </p:cNvSpPr>
          <p:nvPr>
            <p:ph type="body" sz="quarter" idx="15" hasCustomPrompt="1"/>
          </p:nvPr>
        </p:nvSpPr>
        <p:spPr>
          <a:xfrm>
            <a:off x="7192963" y="4657184"/>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32" name="Text Placeholder 28">
            <a:extLst>
              <a:ext uri="{FF2B5EF4-FFF2-40B4-BE49-F238E27FC236}">
                <a16:creationId xmlns:a16="http://schemas.microsoft.com/office/drawing/2014/main" id="{BD35ACAE-2494-4842-AAF6-13BCA3369290}"/>
              </a:ext>
            </a:extLst>
          </p:cNvPr>
          <p:cNvSpPr>
            <a:spLocks noGrp="1"/>
          </p:cNvSpPr>
          <p:nvPr>
            <p:ph type="body" sz="quarter" idx="16" hasCustomPrompt="1"/>
          </p:nvPr>
        </p:nvSpPr>
        <p:spPr>
          <a:xfrm>
            <a:off x="7192963" y="5055854"/>
            <a:ext cx="3835400" cy="1213183"/>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quis</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nostrud</a:t>
            </a:r>
            <a:r>
              <a:rPr lang="en-US" sz="1200" b="0">
                <a:solidFill>
                  <a:srgbClr val="505050"/>
                </a:solidFill>
                <a:latin typeface="Segoe UI" panose="020B0502040204020203" pitchFamily="34" charset="0"/>
                <a:cs typeface="Segoe UI" panose="020B0502040204020203" pitchFamily="34" charset="0"/>
              </a:rPr>
              <a:t> exercitation </a:t>
            </a:r>
            <a:r>
              <a:rPr lang="en-US" sz="1200" b="0" err="1">
                <a:solidFill>
                  <a:srgbClr val="505050"/>
                </a:solidFill>
                <a:latin typeface="Segoe UI" panose="020B0502040204020203" pitchFamily="34" charset="0"/>
                <a:cs typeface="Segoe UI" panose="020B0502040204020203" pitchFamily="34" charset="0"/>
              </a:rPr>
              <a:t>ullamco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laboris</a:t>
            </a:r>
            <a:r>
              <a:rPr lang="en-US" sz="1200" b="0">
                <a:solidFill>
                  <a:srgbClr val="505050"/>
                </a:solidFill>
                <a:latin typeface="Segoe UI" panose="020B0502040204020203" pitchFamily="34" charset="0"/>
                <a:cs typeface="Segoe UI" panose="020B0502040204020203" pitchFamily="34" charset="0"/>
              </a:rPr>
              <a:t> nisi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aliquip</a:t>
            </a:r>
            <a:r>
              <a:rPr lang="en-US" sz="1200" b="0">
                <a:solidFill>
                  <a:srgbClr val="505050"/>
                </a:solidFill>
                <a:latin typeface="Segoe UI" panose="020B0502040204020203" pitchFamily="34" charset="0"/>
                <a:cs typeface="Segoe UI" panose="020B0502040204020203" pitchFamily="34" charset="0"/>
              </a:rPr>
              <a:t> ex </a:t>
            </a:r>
            <a:r>
              <a:rPr lang="en-US" sz="1200" b="0" err="1">
                <a:solidFill>
                  <a:srgbClr val="505050"/>
                </a:solidFill>
                <a:latin typeface="Segoe UI" panose="020B0502040204020203" pitchFamily="34" charset="0"/>
                <a:cs typeface="Segoe UI" panose="020B0502040204020203" pitchFamily="34" charset="0"/>
              </a:rPr>
              <a:t>ea</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commodo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consequat</a:t>
            </a:r>
            <a:r>
              <a:rPr lang="en-US" sz="1200" b="0">
                <a:solidFill>
                  <a:srgbClr val="505050"/>
                </a:solidFill>
                <a:latin typeface="Segoe UI" panose="020B0502040204020203" pitchFamily="34" charset="0"/>
                <a:cs typeface="Segoe UI" panose="020B0502040204020203" pitchFamily="34" charset="0"/>
              </a:rPr>
              <a:t>. </a:t>
            </a:r>
          </a:p>
        </p:txBody>
      </p:sp>
      <p:sp>
        <p:nvSpPr>
          <p:cNvPr id="40" name="Picture Placeholder 39">
            <a:extLst>
              <a:ext uri="{FF2B5EF4-FFF2-40B4-BE49-F238E27FC236}">
                <a16:creationId xmlns:a16="http://schemas.microsoft.com/office/drawing/2014/main" id="{BA73218E-471B-984D-AF23-10EDB19E9A7F}"/>
              </a:ext>
            </a:extLst>
          </p:cNvPr>
          <p:cNvSpPr>
            <a:spLocks noGrp="1"/>
          </p:cNvSpPr>
          <p:nvPr>
            <p:ph type="pic" sz="quarter" idx="17"/>
          </p:nvPr>
        </p:nvSpPr>
        <p:spPr>
          <a:xfrm>
            <a:off x="5314950" y="1436687"/>
            <a:ext cx="1576800" cy="1576800"/>
          </a:xfrm>
          <a:prstGeom prst="ellipse">
            <a:avLst/>
          </a:prstGeom>
        </p:spPr>
        <p:txBody>
          <a:bodyPr/>
          <a:lstStyle>
            <a:lvl1pPr>
              <a:defRPr sz="1000"/>
            </a:lvl1pPr>
          </a:lstStyle>
          <a:p>
            <a:r>
              <a:rPr lang="en-US"/>
              <a:t>Click icon to add picture</a:t>
            </a:r>
          </a:p>
        </p:txBody>
      </p:sp>
      <p:sp>
        <p:nvSpPr>
          <p:cNvPr id="41" name="Picture Placeholder 39">
            <a:extLst>
              <a:ext uri="{FF2B5EF4-FFF2-40B4-BE49-F238E27FC236}">
                <a16:creationId xmlns:a16="http://schemas.microsoft.com/office/drawing/2014/main" id="{0DF309B0-7379-4C44-A541-B4343B549DC2}"/>
              </a:ext>
            </a:extLst>
          </p:cNvPr>
          <p:cNvSpPr>
            <a:spLocks noGrp="1"/>
          </p:cNvSpPr>
          <p:nvPr>
            <p:ph type="pic" sz="quarter" idx="18"/>
          </p:nvPr>
        </p:nvSpPr>
        <p:spPr>
          <a:xfrm>
            <a:off x="5314950" y="4293096"/>
            <a:ext cx="1576800" cy="1576800"/>
          </a:xfrm>
          <a:prstGeom prst="ellipse">
            <a:avLst/>
          </a:prstGeom>
        </p:spPr>
        <p:txBody>
          <a:bodyPr/>
          <a:lstStyle>
            <a:lvl1pPr>
              <a:defRPr sz="1000"/>
            </a:lvl1pPr>
          </a:lstStyle>
          <a:p>
            <a:r>
              <a:rPr lang="en-US"/>
              <a:t>Click icon to add picture</a:t>
            </a:r>
          </a:p>
        </p:txBody>
      </p:sp>
    </p:spTree>
    <p:extLst>
      <p:ext uri="{BB962C8B-B14F-4D97-AF65-F5344CB8AC3E}">
        <p14:creationId xmlns:p14="http://schemas.microsoft.com/office/powerpoint/2010/main" val="835566677"/>
      </p:ext>
    </p:extLst>
  </p:cSld>
  <p:clrMapOvr>
    <a:masterClrMapping/>
  </p:clrMapOvr>
  <p:transition>
    <p:fade/>
  </p:transition>
  <p:extLst>
    <p:ext uri="{DCECCB84-F9BA-43D5-87BE-67443E8EF086}">
      <p15:sldGuideLst xmlns:p15="http://schemas.microsoft.com/office/powerpoint/2012/main">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8" pos="4342" userDrawn="1">
          <p15:clr>
            <a:srgbClr val="A4A3A4"/>
          </p15:clr>
        </p15:guide>
        <p15:guide id="19" pos="4531" userDrawn="1">
          <p15:clr>
            <a:srgbClr val="A4A3A4"/>
          </p15:clr>
        </p15:guide>
        <p15:guide id="28" orient="horz" pos="905">
          <p15:clr>
            <a:srgbClr val="5ACBF0"/>
          </p15:clr>
        </p15:guide>
        <p15:guide id="30" orient="horz" pos="288">
          <p15:clr>
            <a:srgbClr val="5ACBF0"/>
          </p15:clr>
        </p15:guide>
        <p15:guide id="31" orient="horz" pos="2704" userDrawn="1">
          <p15:clr>
            <a:srgbClr val="5ACBF0"/>
          </p15:clr>
        </p15:guide>
        <p15:guide id="32" pos="6947" userDrawn="1">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3_4-colum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EC7F020-426C-5E40-B5A3-0630A950B07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EFA85E99-F542-B24A-B446-DFECA22023E3}"/>
              </a:ext>
            </a:extLst>
          </p:cNvPr>
          <p:cNvSpPr>
            <a:spLocks noGrp="1"/>
          </p:cNvSpPr>
          <p:nvPr>
            <p:ph type="title" hasCustomPrompt="1"/>
          </p:nvPr>
        </p:nvSpPr>
        <p:spPr>
          <a:xfrm>
            <a:off x="588263" y="457200"/>
            <a:ext cx="11018520" cy="553998"/>
          </a:xfrm>
        </p:spPr>
        <p:txBody>
          <a:bodyPr>
            <a:spAutoFit/>
          </a:bodyPr>
          <a:lstStyle>
            <a:lvl1pPr>
              <a:defRPr>
                <a:solidFill>
                  <a:schemeClr val="accent3"/>
                </a:solidFill>
              </a:defRPr>
            </a:lvl1pPr>
          </a:lstStyle>
          <a:p>
            <a:r>
              <a:rPr lang="en-US"/>
              <a:t>The Team</a:t>
            </a:r>
          </a:p>
        </p:txBody>
      </p:sp>
      <p:sp>
        <p:nvSpPr>
          <p:cNvPr id="4" name="Text Placeholder 24">
            <a:extLst>
              <a:ext uri="{FF2B5EF4-FFF2-40B4-BE49-F238E27FC236}">
                <a16:creationId xmlns:a16="http://schemas.microsoft.com/office/drawing/2014/main" id="{DAB7DD0E-9CE8-8B49-86A4-00493B0A2C63}"/>
              </a:ext>
            </a:extLst>
          </p:cNvPr>
          <p:cNvSpPr>
            <a:spLocks noGrp="1"/>
          </p:cNvSpPr>
          <p:nvPr>
            <p:ph type="body" sz="quarter" idx="11" hasCustomPrompt="1"/>
          </p:nvPr>
        </p:nvSpPr>
        <p:spPr>
          <a:xfrm>
            <a:off x="601664" y="4408341"/>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5" name="Text Placeholder 26">
            <a:extLst>
              <a:ext uri="{FF2B5EF4-FFF2-40B4-BE49-F238E27FC236}">
                <a16:creationId xmlns:a16="http://schemas.microsoft.com/office/drawing/2014/main" id="{5B9FC220-0063-D14C-BAC7-29C374D5E3B9}"/>
              </a:ext>
            </a:extLst>
          </p:cNvPr>
          <p:cNvSpPr>
            <a:spLocks noGrp="1"/>
          </p:cNvSpPr>
          <p:nvPr>
            <p:ph type="body" sz="quarter" idx="12" hasCustomPrompt="1"/>
          </p:nvPr>
        </p:nvSpPr>
        <p:spPr>
          <a:xfrm>
            <a:off x="601664" y="4772925"/>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6" name="Text Placeholder 28">
            <a:extLst>
              <a:ext uri="{FF2B5EF4-FFF2-40B4-BE49-F238E27FC236}">
                <a16:creationId xmlns:a16="http://schemas.microsoft.com/office/drawing/2014/main" id="{F06C21F1-452A-864F-9F3D-BF7065232F59}"/>
              </a:ext>
            </a:extLst>
          </p:cNvPr>
          <p:cNvSpPr>
            <a:spLocks noGrp="1"/>
          </p:cNvSpPr>
          <p:nvPr>
            <p:ph type="body" sz="quarter" idx="13" hasCustomPrompt="1"/>
          </p:nvPr>
        </p:nvSpPr>
        <p:spPr>
          <a:xfrm>
            <a:off x="601664" y="5171595"/>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7" name="Text Placeholder 24">
            <a:extLst>
              <a:ext uri="{FF2B5EF4-FFF2-40B4-BE49-F238E27FC236}">
                <a16:creationId xmlns:a16="http://schemas.microsoft.com/office/drawing/2014/main" id="{CBF991A4-66F2-0E4F-8612-F380FB5985B0}"/>
              </a:ext>
            </a:extLst>
          </p:cNvPr>
          <p:cNvSpPr>
            <a:spLocks noGrp="1"/>
          </p:cNvSpPr>
          <p:nvPr>
            <p:ph type="body" sz="quarter" idx="14" hasCustomPrompt="1"/>
          </p:nvPr>
        </p:nvSpPr>
        <p:spPr>
          <a:xfrm>
            <a:off x="341312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8" name="Text Placeholder 26">
            <a:extLst>
              <a:ext uri="{FF2B5EF4-FFF2-40B4-BE49-F238E27FC236}">
                <a16:creationId xmlns:a16="http://schemas.microsoft.com/office/drawing/2014/main" id="{B204FDE1-FBCB-1E43-8DBA-A33A86502D94}"/>
              </a:ext>
            </a:extLst>
          </p:cNvPr>
          <p:cNvSpPr>
            <a:spLocks noGrp="1"/>
          </p:cNvSpPr>
          <p:nvPr>
            <p:ph type="body" sz="quarter" idx="15" hasCustomPrompt="1"/>
          </p:nvPr>
        </p:nvSpPr>
        <p:spPr>
          <a:xfrm>
            <a:off x="341312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9" name="Text Placeholder 28">
            <a:extLst>
              <a:ext uri="{FF2B5EF4-FFF2-40B4-BE49-F238E27FC236}">
                <a16:creationId xmlns:a16="http://schemas.microsoft.com/office/drawing/2014/main" id="{48D95D5C-AD2C-964E-B8BB-ECD883345B16}"/>
              </a:ext>
            </a:extLst>
          </p:cNvPr>
          <p:cNvSpPr>
            <a:spLocks noGrp="1"/>
          </p:cNvSpPr>
          <p:nvPr>
            <p:ph type="body" sz="quarter" idx="16" hasCustomPrompt="1"/>
          </p:nvPr>
        </p:nvSpPr>
        <p:spPr>
          <a:xfrm>
            <a:off x="341312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10" name="Text Placeholder 24">
            <a:extLst>
              <a:ext uri="{FF2B5EF4-FFF2-40B4-BE49-F238E27FC236}">
                <a16:creationId xmlns:a16="http://schemas.microsoft.com/office/drawing/2014/main" id="{B7C50AAD-D67F-C045-84A8-3B74373D32E9}"/>
              </a:ext>
            </a:extLst>
          </p:cNvPr>
          <p:cNvSpPr>
            <a:spLocks noGrp="1"/>
          </p:cNvSpPr>
          <p:nvPr>
            <p:ph type="body" sz="quarter" idx="17" hasCustomPrompt="1"/>
          </p:nvPr>
        </p:nvSpPr>
        <p:spPr>
          <a:xfrm>
            <a:off x="6256338"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11" name="Text Placeholder 26">
            <a:extLst>
              <a:ext uri="{FF2B5EF4-FFF2-40B4-BE49-F238E27FC236}">
                <a16:creationId xmlns:a16="http://schemas.microsoft.com/office/drawing/2014/main" id="{7B3F54B5-7211-D041-822C-DDBBC93FDE34}"/>
              </a:ext>
            </a:extLst>
          </p:cNvPr>
          <p:cNvSpPr>
            <a:spLocks noGrp="1"/>
          </p:cNvSpPr>
          <p:nvPr>
            <p:ph type="body" sz="quarter" idx="18" hasCustomPrompt="1"/>
          </p:nvPr>
        </p:nvSpPr>
        <p:spPr>
          <a:xfrm>
            <a:off x="6256338"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12" name="Text Placeholder 28">
            <a:extLst>
              <a:ext uri="{FF2B5EF4-FFF2-40B4-BE49-F238E27FC236}">
                <a16:creationId xmlns:a16="http://schemas.microsoft.com/office/drawing/2014/main" id="{A80F42EC-DE4B-5144-99F7-4F92622AAE27}"/>
              </a:ext>
            </a:extLst>
          </p:cNvPr>
          <p:cNvSpPr>
            <a:spLocks noGrp="1"/>
          </p:cNvSpPr>
          <p:nvPr>
            <p:ph type="body" sz="quarter" idx="19" hasCustomPrompt="1"/>
          </p:nvPr>
        </p:nvSpPr>
        <p:spPr>
          <a:xfrm>
            <a:off x="6256338"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13" name="Text Placeholder 24">
            <a:extLst>
              <a:ext uri="{FF2B5EF4-FFF2-40B4-BE49-F238E27FC236}">
                <a16:creationId xmlns:a16="http://schemas.microsoft.com/office/drawing/2014/main" id="{96B9F418-E7FC-8B4D-B6DF-D05F59C88194}"/>
              </a:ext>
            </a:extLst>
          </p:cNvPr>
          <p:cNvSpPr>
            <a:spLocks noGrp="1"/>
          </p:cNvSpPr>
          <p:nvPr>
            <p:ph type="body" sz="quarter" idx="20" hasCustomPrompt="1"/>
          </p:nvPr>
        </p:nvSpPr>
        <p:spPr>
          <a:xfrm>
            <a:off x="907097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14" name="Text Placeholder 26">
            <a:extLst>
              <a:ext uri="{FF2B5EF4-FFF2-40B4-BE49-F238E27FC236}">
                <a16:creationId xmlns:a16="http://schemas.microsoft.com/office/drawing/2014/main" id="{3C77D641-147C-1940-8BCB-2C5F61CDAA9A}"/>
              </a:ext>
            </a:extLst>
          </p:cNvPr>
          <p:cNvSpPr>
            <a:spLocks noGrp="1"/>
          </p:cNvSpPr>
          <p:nvPr>
            <p:ph type="body" sz="quarter" idx="21" hasCustomPrompt="1"/>
          </p:nvPr>
        </p:nvSpPr>
        <p:spPr>
          <a:xfrm>
            <a:off x="907097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15" name="Text Placeholder 28">
            <a:extLst>
              <a:ext uri="{FF2B5EF4-FFF2-40B4-BE49-F238E27FC236}">
                <a16:creationId xmlns:a16="http://schemas.microsoft.com/office/drawing/2014/main" id="{68B31C8F-F786-E643-88DC-4AE14C437072}"/>
              </a:ext>
            </a:extLst>
          </p:cNvPr>
          <p:cNvSpPr>
            <a:spLocks noGrp="1"/>
          </p:cNvSpPr>
          <p:nvPr>
            <p:ph type="body" sz="quarter" idx="22" hasCustomPrompt="1"/>
          </p:nvPr>
        </p:nvSpPr>
        <p:spPr>
          <a:xfrm>
            <a:off x="907097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24" name="Picture Placeholder 16">
            <a:extLst>
              <a:ext uri="{FF2B5EF4-FFF2-40B4-BE49-F238E27FC236}">
                <a16:creationId xmlns:a16="http://schemas.microsoft.com/office/drawing/2014/main" id="{8644B5A4-4C62-164B-9FCA-E1A62ECDC6A0}"/>
              </a:ext>
            </a:extLst>
          </p:cNvPr>
          <p:cNvSpPr>
            <a:spLocks noGrp="1"/>
          </p:cNvSpPr>
          <p:nvPr>
            <p:ph type="pic" sz="quarter" idx="23"/>
          </p:nvPr>
        </p:nvSpPr>
        <p:spPr>
          <a:xfrm>
            <a:off x="774200" y="1785409"/>
            <a:ext cx="2160000" cy="2160000"/>
          </a:xfrm>
          <a:prstGeom prst="ellipse">
            <a:avLst/>
          </a:prstGeom>
          <a:ln>
            <a:noFill/>
          </a:ln>
        </p:spPr>
        <p:txBody>
          <a:bodyPr/>
          <a:lstStyle/>
          <a:p>
            <a:r>
              <a:rPr lang="en-US"/>
              <a:t>Click icon to add picture</a:t>
            </a:r>
          </a:p>
        </p:txBody>
      </p:sp>
      <p:sp>
        <p:nvSpPr>
          <p:cNvPr id="26" name="Picture Placeholder 16">
            <a:extLst>
              <a:ext uri="{FF2B5EF4-FFF2-40B4-BE49-F238E27FC236}">
                <a16:creationId xmlns:a16="http://schemas.microsoft.com/office/drawing/2014/main" id="{7216C99D-59E0-D148-8FD5-A06B5D098A96}"/>
              </a:ext>
            </a:extLst>
          </p:cNvPr>
          <p:cNvSpPr>
            <a:spLocks noGrp="1"/>
          </p:cNvSpPr>
          <p:nvPr>
            <p:ph type="pic" sz="quarter" idx="24"/>
          </p:nvPr>
        </p:nvSpPr>
        <p:spPr>
          <a:xfrm>
            <a:off x="3603125" y="1785409"/>
            <a:ext cx="2160000" cy="2160000"/>
          </a:xfrm>
          <a:prstGeom prst="ellipse">
            <a:avLst/>
          </a:prstGeom>
          <a:ln>
            <a:noFill/>
          </a:ln>
        </p:spPr>
        <p:txBody>
          <a:bodyPr/>
          <a:lstStyle/>
          <a:p>
            <a:r>
              <a:rPr lang="en-US"/>
              <a:t>Click icon to add picture</a:t>
            </a:r>
          </a:p>
        </p:txBody>
      </p:sp>
      <p:sp>
        <p:nvSpPr>
          <p:cNvPr id="28" name="Picture Placeholder 16">
            <a:extLst>
              <a:ext uri="{FF2B5EF4-FFF2-40B4-BE49-F238E27FC236}">
                <a16:creationId xmlns:a16="http://schemas.microsoft.com/office/drawing/2014/main" id="{D4B99A33-76D9-4843-8919-AD5FEF9A31F2}"/>
              </a:ext>
            </a:extLst>
          </p:cNvPr>
          <p:cNvSpPr>
            <a:spLocks noGrp="1"/>
          </p:cNvSpPr>
          <p:nvPr>
            <p:ph type="pic" sz="quarter" idx="25"/>
          </p:nvPr>
        </p:nvSpPr>
        <p:spPr>
          <a:xfrm>
            <a:off x="6428875" y="1785409"/>
            <a:ext cx="2160000" cy="2160000"/>
          </a:xfrm>
          <a:prstGeom prst="ellipse">
            <a:avLst/>
          </a:prstGeom>
          <a:ln>
            <a:noFill/>
          </a:ln>
        </p:spPr>
        <p:txBody>
          <a:bodyPr/>
          <a:lstStyle/>
          <a:p>
            <a:r>
              <a:rPr lang="en-US"/>
              <a:t>Click icon to add picture</a:t>
            </a:r>
          </a:p>
        </p:txBody>
      </p:sp>
      <p:sp>
        <p:nvSpPr>
          <p:cNvPr id="30" name="Picture Placeholder 16">
            <a:extLst>
              <a:ext uri="{FF2B5EF4-FFF2-40B4-BE49-F238E27FC236}">
                <a16:creationId xmlns:a16="http://schemas.microsoft.com/office/drawing/2014/main" id="{961589AC-2E68-5C4F-BF84-D883C8663119}"/>
              </a:ext>
            </a:extLst>
          </p:cNvPr>
          <p:cNvSpPr>
            <a:spLocks noGrp="1"/>
          </p:cNvSpPr>
          <p:nvPr>
            <p:ph type="pic" sz="quarter" idx="26"/>
          </p:nvPr>
        </p:nvSpPr>
        <p:spPr>
          <a:xfrm>
            <a:off x="9260975" y="1785409"/>
            <a:ext cx="2160000" cy="2160000"/>
          </a:xfrm>
          <a:prstGeom prst="ellipse">
            <a:avLst/>
          </a:prstGeom>
          <a:ln>
            <a:noFill/>
          </a:ln>
        </p:spPr>
        <p:txBody>
          <a:bodyPr/>
          <a:lstStyle/>
          <a:p>
            <a:r>
              <a:rPr lang="en-US"/>
              <a:t>Click icon to add picture</a:t>
            </a:r>
          </a:p>
        </p:txBody>
      </p:sp>
    </p:spTree>
    <p:extLst>
      <p:ext uri="{BB962C8B-B14F-4D97-AF65-F5344CB8AC3E}">
        <p14:creationId xmlns:p14="http://schemas.microsoft.com/office/powerpoint/2010/main" val="648551354"/>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0" pos="1967">
          <p15:clr>
            <a:srgbClr val="A4A3A4"/>
          </p15:clr>
        </p15:guide>
        <p15:guide id="11" pos="2150">
          <p15:clr>
            <a:srgbClr val="A4A3A4"/>
          </p15:clr>
        </p15:guide>
        <p15:guide id="16" pos="3749">
          <p15:clr>
            <a:srgbClr val="A4A3A4"/>
          </p15:clr>
        </p15:guide>
        <p15:guide id="17" pos="3932">
          <p15:clr>
            <a:srgbClr val="A4A3A4"/>
          </p15:clr>
        </p15:guide>
        <p15:guide id="22" pos="5529">
          <p15:clr>
            <a:srgbClr val="A4A3A4"/>
          </p15:clr>
        </p15:guide>
        <p15:guide id="23" pos="5714">
          <p15:clr>
            <a:srgbClr val="A4A3A4"/>
          </p15:clr>
        </p15:guide>
        <p15:guide id="28" pos="3840">
          <p15:clr>
            <a:srgbClr val="F26B43"/>
          </p15:clr>
        </p15:guide>
        <p15:guide id="29" pos="5576">
          <p15:clr>
            <a:srgbClr val="F26B43"/>
          </p15:clr>
        </p15:guide>
        <p15:guide id="30" pos="2105">
          <p15:clr>
            <a:srgbClr val="F26B43"/>
          </p15:clr>
        </p15:guide>
        <p15:guide id="31" orient="horz" pos="2772" userDrawn="1">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Profile Slide">
    <p:bg>
      <p:bgRef idx="1001">
        <a:schemeClr val="bg2"/>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accent3"/>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err="1"/>
              <a:t>Firstname</a:t>
            </a:r>
            <a:r>
              <a:rPr lang="en-US"/>
              <a:t> </a:t>
            </a:r>
            <a:r>
              <a:rPr lang="en-US" err="1"/>
              <a:t>Lastname</a:t>
            </a:r>
            <a:endParaRPr lang="en-US"/>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tx1"/>
                </a:solidFill>
              </a:defRPr>
            </a:lvl1pPr>
          </a:lstStyle>
          <a:p>
            <a:pPr lvl="0"/>
            <a:r>
              <a:rPr lang="en-US"/>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tx1"/>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tx1"/>
                </a:solidFill>
                <a:latin typeface="+mj-lt"/>
              </a:defRPr>
            </a:lvl1pPr>
          </a:lstStyle>
          <a:p>
            <a:pPr lvl="0"/>
            <a:r>
              <a:rPr lang="en-US"/>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tx1"/>
                </a:solidFill>
                <a:latin typeface="+mj-lt"/>
              </a:defRPr>
            </a:lvl1pPr>
          </a:lstStyle>
          <a:p>
            <a:pPr lvl="0"/>
            <a:r>
              <a:rPr lang="en-US"/>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tx1"/>
                </a:solidFill>
              </a:defRPr>
            </a:lvl1pPr>
          </a:lstStyle>
          <a:p>
            <a:pPr lvl="0"/>
            <a:r>
              <a:rPr lang="en-US"/>
              <a:t>One</a:t>
            </a:r>
          </a:p>
          <a:p>
            <a:pPr lvl="0"/>
            <a:r>
              <a:rPr lang="en-US"/>
              <a:t>Two</a:t>
            </a:r>
          </a:p>
          <a:p>
            <a:pPr lvl="0"/>
            <a:r>
              <a:rPr lang="en-US"/>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tx1"/>
                </a:solidFill>
              </a:defRPr>
            </a:lvl1pPr>
          </a:lstStyle>
          <a:p>
            <a:pPr lvl="0"/>
            <a:r>
              <a:rPr lang="en-US"/>
              <a:t>Four</a:t>
            </a:r>
          </a:p>
          <a:p>
            <a:pPr lvl="0"/>
            <a:r>
              <a:rPr lang="en-US"/>
              <a:t>Five</a:t>
            </a:r>
          </a:p>
          <a:p>
            <a:pPr lvl="0"/>
            <a:r>
              <a:rPr lang="en-US"/>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tx1"/>
                </a:solidFill>
              </a:defRPr>
            </a:lvl1pPr>
          </a:lstStyle>
          <a:p>
            <a:pPr lvl="0"/>
            <a:r>
              <a:rPr lang="en-US"/>
              <a:t>Seven</a:t>
            </a:r>
          </a:p>
          <a:p>
            <a:pPr lvl="0"/>
            <a:r>
              <a:rPr lang="en-US"/>
              <a:t>Eight</a:t>
            </a:r>
          </a:p>
          <a:p>
            <a:pPr lvl="0"/>
            <a:r>
              <a:rPr lang="en-US"/>
              <a:t>Nine</a:t>
            </a:r>
          </a:p>
        </p:txBody>
      </p:sp>
    </p:spTree>
    <p:extLst>
      <p:ext uri="{BB962C8B-B14F-4D97-AF65-F5344CB8AC3E}">
        <p14:creationId xmlns:p14="http://schemas.microsoft.com/office/powerpoint/2010/main" val="156213940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userDrawn="1">
          <p15:clr>
            <a:srgbClr val="FBAE40"/>
          </p15:clr>
        </p15:guide>
        <p15:guide id="25" orient="horz" pos="709" userDrawn="1">
          <p15:clr>
            <a:srgbClr val="FBAE40"/>
          </p15:clr>
        </p15:guide>
        <p15:guide id="26" pos="6834" userDrawn="1">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Profile Slide 2">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tx1"/>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err="1"/>
              <a:t>Firstname</a:t>
            </a:r>
            <a:r>
              <a:rPr lang="en-US"/>
              <a:t> </a:t>
            </a:r>
            <a:r>
              <a:rPr lang="en-US" err="1"/>
              <a:t>Lastname</a:t>
            </a:r>
            <a:endParaRPr lang="en-US"/>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accent6"/>
                </a:solidFill>
              </a:defRPr>
            </a:lvl1pPr>
          </a:lstStyle>
          <a:p>
            <a:pPr lvl="0"/>
            <a:r>
              <a:rPr lang="en-US"/>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accent6"/>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accent6"/>
                </a:solidFill>
                <a:latin typeface="+mj-lt"/>
              </a:defRPr>
            </a:lvl1pPr>
          </a:lstStyle>
          <a:p>
            <a:pPr lvl="0"/>
            <a:r>
              <a:rPr lang="en-US"/>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accent6"/>
                </a:solidFill>
                <a:latin typeface="+mj-lt"/>
              </a:defRPr>
            </a:lvl1pPr>
          </a:lstStyle>
          <a:p>
            <a:pPr lvl="0"/>
            <a:r>
              <a:rPr lang="en-US"/>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accent6"/>
                </a:solidFill>
              </a:defRPr>
            </a:lvl1pPr>
          </a:lstStyle>
          <a:p>
            <a:pPr lvl="0"/>
            <a:r>
              <a:rPr lang="en-US"/>
              <a:t>One</a:t>
            </a:r>
          </a:p>
          <a:p>
            <a:pPr lvl="0"/>
            <a:r>
              <a:rPr lang="en-US"/>
              <a:t>Two</a:t>
            </a:r>
          </a:p>
          <a:p>
            <a:pPr lvl="0"/>
            <a:r>
              <a:rPr lang="en-US"/>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accent6"/>
                </a:solidFill>
              </a:defRPr>
            </a:lvl1pPr>
          </a:lstStyle>
          <a:p>
            <a:pPr lvl="0"/>
            <a:r>
              <a:rPr lang="en-US"/>
              <a:t>Four</a:t>
            </a:r>
          </a:p>
          <a:p>
            <a:pPr lvl="0"/>
            <a:r>
              <a:rPr lang="en-US"/>
              <a:t>Five</a:t>
            </a:r>
          </a:p>
          <a:p>
            <a:pPr lvl="0"/>
            <a:r>
              <a:rPr lang="en-US"/>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accent6"/>
                </a:solidFill>
              </a:defRPr>
            </a:lvl1pPr>
          </a:lstStyle>
          <a:p>
            <a:pPr lvl="0"/>
            <a:r>
              <a:rPr lang="en-US"/>
              <a:t>Seven</a:t>
            </a:r>
          </a:p>
          <a:p>
            <a:pPr lvl="0"/>
            <a:r>
              <a:rPr lang="en-US"/>
              <a:t>Eight</a:t>
            </a:r>
          </a:p>
          <a:p>
            <a:pPr lvl="0"/>
            <a:r>
              <a:rPr lang="en-US"/>
              <a:t>Nine</a:t>
            </a:r>
          </a:p>
        </p:txBody>
      </p:sp>
    </p:spTree>
    <p:extLst>
      <p:ext uri="{BB962C8B-B14F-4D97-AF65-F5344CB8AC3E}">
        <p14:creationId xmlns:p14="http://schemas.microsoft.com/office/powerpoint/2010/main" val="380117858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userDrawn="1">
          <p15:clr>
            <a:srgbClr val="FBAE40"/>
          </p15:clr>
        </p15:guide>
        <p15:guide id="25" orient="horz" pos="709" userDrawn="1">
          <p15:clr>
            <a:srgbClr val="FBAE40"/>
          </p15:clr>
        </p15:guide>
        <p15:guide id="26" pos="6834" userDrawn="1">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Large Number Divider 1">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4941888" y="585788"/>
            <a:ext cx="6667500" cy="690119"/>
          </a:xfrm>
        </p:spPr>
        <p:txBody>
          <a:bodyPr anchor="t">
            <a:noAutofit/>
          </a:bodyPr>
          <a:lstStyle>
            <a:lvl1pPr marL="0" indent="0">
              <a:spcAft>
                <a:spcPts val="600"/>
              </a:spcAft>
              <a:buFont typeface="Wingdings" panose="05000000000000000000" pitchFamily="2" charset="2"/>
              <a:buNone/>
              <a:defRPr sz="3600">
                <a:solidFill>
                  <a:schemeClr val="tx1"/>
                </a:solidFill>
                <a:latin typeface="+mj-lt"/>
              </a:defRPr>
            </a:lvl1pPr>
          </a:lstStyle>
          <a:p>
            <a:pPr lvl="0"/>
            <a:r>
              <a:rPr lang="en-US"/>
              <a:t>Section 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1</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Tree>
    <p:extLst>
      <p:ext uri="{BB962C8B-B14F-4D97-AF65-F5344CB8AC3E}">
        <p14:creationId xmlns:p14="http://schemas.microsoft.com/office/powerpoint/2010/main" val="309218211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1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E8663993-2CF4-0843-9834-2078442DBA7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9006332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2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25F75097-07A2-DA4F-AFC5-71B04739FCB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68473859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3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96CEF9B0-0F7A-414C-9382-56532822A96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55035194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4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0B03ADF2-CBA0-AB48-AC2A-77EAF2C81AA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77247137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End Slide Black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3694579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userDrawn="1">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5_Large Number Divider 1">
    <p:bg>
      <p:bgRef idx="1001">
        <a:schemeClr val="bg2"/>
      </p:bgRef>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1</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9" name="Title 1">
            <a:extLst>
              <a:ext uri="{FF2B5EF4-FFF2-40B4-BE49-F238E27FC236}">
                <a16:creationId xmlns:a16="http://schemas.microsoft.com/office/drawing/2014/main" id="{939C9626-6AB7-9442-8C32-698E08BC85A7}"/>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74459593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6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649666AF-1BFD-C547-B312-5E30EBC9B839}"/>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7228313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7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443D24FC-F71D-C245-A2DA-55D32F6AA87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57784161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8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DA3A573E-5425-E24C-AC5B-D2C67E89FC53}"/>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422873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9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AD9EEC05-DC95-844E-868F-EEEB231AD96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58932719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00802985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2438410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97853416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65668527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2063983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113" Type="http://schemas.openxmlformats.org/officeDocument/2006/relationships/slideLayout" Target="../slideLayouts/slideLayout113.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54" Type="http://schemas.openxmlformats.org/officeDocument/2006/relationships/slideLayout" Target="../slideLayouts/slideLayout54.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6" Type="http://schemas.openxmlformats.org/officeDocument/2006/relationships/slideLayout" Target="../slideLayouts/slideLayout106.xml"/><Relationship Id="rId114" Type="http://schemas.openxmlformats.org/officeDocument/2006/relationships/slideLayout" Target="../slideLayouts/slideLayout114.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110" Type="http://schemas.openxmlformats.org/officeDocument/2006/relationships/slideLayout" Target="../slideLayouts/slideLayout110.xml"/><Relationship Id="rId115" Type="http://schemas.openxmlformats.org/officeDocument/2006/relationships/theme" Target="../theme/theme1.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116" Type="http://schemas.openxmlformats.org/officeDocument/2006/relationships/image" Target="../media/image1.emf"/><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111" Type="http://schemas.openxmlformats.org/officeDocument/2006/relationships/slideLayout" Target="../slideLayouts/slideLayout111.xml"/></Relationships>
</file>

<file path=ppt/slideMasters/_rels/slideMaster2.xml.rels><?xml version="1.0" encoding="UTF-8" standalone="yes"?>
<Relationships xmlns="http://schemas.openxmlformats.org/package/2006/relationships"><Relationship Id="rId26" Type="http://schemas.openxmlformats.org/officeDocument/2006/relationships/slideLayout" Target="../slideLayouts/slideLayout140.xml"/><Relationship Id="rId21" Type="http://schemas.openxmlformats.org/officeDocument/2006/relationships/slideLayout" Target="../slideLayouts/slideLayout135.xml"/><Relationship Id="rId42" Type="http://schemas.openxmlformats.org/officeDocument/2006/relationships/slideLayout" Target="../slideLayouts/slideLayout156.xml"/><Relationship Id="rId47" Type="http://schemas.openxmlformats.org/officeDocument/2006/relationships/slideLayout" Target="../slideLayouts/slideLayout161.xml"/><Relationship Id="rId63" Type="http://schemas.openxmlformats.org/officeDocument/2006/relationships/slideLayout" Target="../slideLayouts/slideLayout177.xml"/><Relationship Id="rId68" Type="http://schemas.openxmlformats.org/officeDocument/2006/relationships/slideLayout" Target="../slideLayouts/slideLayout182.xml"/><Relationship Id="rId84" Type="http://schemas.openxmlformats.org/officeDocument/2006/relationships/slideLayout" Target="../slideLayouts/slideLayout198.xml"/><Relationship Id="rId89" Type="http://schemas.openxmlformats.org/officeDocument/2006/relationships/slideLayout" Target="../slideLayouts/slideLayout203.xml"/><Relationship Id="rId112" Type="http://schemas.openxmlformats.org/officeDocument/2006/relationships/slideLayout" Target="../slideLayouts/slideLayout226.xml"/><Relationship Id="rId16" Type="http://schemas.openxmlformats.org/officeDocument/2006/relationships/slideLayout" Target="../slideLayouts/slideLayout130.xml"/><Relationship Id="rId107" Type="http://schemas.openxmlformats.org/officeDocument/2006/relationships/slideLayout" Target="../slideLayouts/slideLayout221.xml"/><Relationship Id="rId11" Type="http://schemas.openxmlformats.org/officeDocument/2006/relationships/slideLayout" Target="../slideLayouts/slideLayout125.xml"/><Relationship Id="rId32" Type="http://schemas.openxmlformats.org/officeDocument/2006/relationships/slideLayout" Target="../slideLayouts/slideLayout146.xml"/><Relationship Id="rId37" Type="http://schemas.openxmlformats.org/officeDocument/2006/relationships/slideLayout" Target="../slideLayouts/slideLayout151.xml"/><Relationship Id="rId53" Type="http://schemas.openxmlformats.org/officeDocument/2006/relationships/slideLayout" Target="../slideLayouts/slideLayout167.xml"/><Relationship Id="rId58" Type="http://schemas.openxmlformats.org/officeDocument/2006/relationships/slideLayout" Target="../slideLayouts/slideLayout172.xml"/><Relationship Id="rId74" Type="http://schemas.openxmlformats.org/officeDocument/2006/relationships/slideLayout" Target="../slideLayouts/slideLayout188.xml"/><Relationship Id="rId79" Type="http://schemas.openxmlformats.org/officeDocument/2006/relationships/slideLayout" Target="../slideLayouts/slideLayout193.xml"/><Relationship Id="rId102" Type="http://schemas.openxmlformats.org/officeDocument/2006/relationships/slideLayout" Target="../slideLayouts/slideLayout216.xml"/><Relationship Id="rId5" Type="http://schemas.openxmlformats.org/officeDocument/2006/relationships/slideLayout" Target="../slideLayouts/slideLayout119.xml"/><Relationship Id="rId90" Type="http://schemas.openxmlformats.org/officeDocument/2006/relationships/slideLayout" Target="../slideLayouts/slideLayout204.xml"/><Relationship Id="rId95" Type="http://schemas.openxmlformats.org/officeDocument/2006/relationships/slideLayout" Target="../slideLayouts/slideLayout209.xml"/><Relationship Id="rId22" Type="http://schemas.openxmlformats.org/officeDocument/2006/relationships/slideLayout" Target="../slideLayouts/slideLayout136.xml"/><Relationship Id="rId27" Type="http://schemas.openxmlformats.org/officeDocument/2006/relationships/slideLayout" Target="../slideLayouts/slideLayout141.xml"/><Relationship Id="rId43" Type="http://schemas.openxmlformats.org/officeDocument/2006/relationships/slideLayout" Target="../slideLayouts/slideLayout157.xml"/><Relationship Id="rId48" Type="http://schemas.openxmlformats.org/officeDocument/2006/relationships/slideLayout" Target="../slideLayouts/slideLayout162.xml"/><Relationship Id="rId64" Type="http://schemas.openxmlformats.org/officeDocument/2006/relationships/slideLayout" Target="../slideLayouts/slideLayout178.xml"/><Relationship Id="rId69" Type="http://schemas.openxmlformats.org/officeDocument/2006/relationships/slideLayout" Target="../slideLayouts/slideLayout183.xml"/><Relationship Id="rId113" Type="http://schemas.openxmlformats.org/officeDocument/2006/relationships/slideLayout" Target="../slideLayouts/slideLayout227.xml"/><Relationship Id="rId80" Type="http://schemas.openxmlformats.org/officeDocument/2006/relationships/slideLayout" Target="../slideLayouts/slideLayout194.xml"/><Relationship Id="rId85" Type="http://schemas.openxmlformats.org/officeDocument/2006/relationships/slideLayout" Target="../slideLayouts/slideLayout199.xml"/><Relationship Id="rId12" Type="http://schemas.openxmlformats.org/officeDocument/2006/relationships/slideLayout" Target="../slideLayouts/slideLayout126.xml"/><Relationship Id="rId17" Type="http://schemas.openxmlformats.org/officeDocument/2006/relationships/slideLayout" Target="../slideLayouts/slideLayout131.xml"/><Relationship Id="rId33" Type="http://schemas.openxmlformats.org/officeDocument/2006/relationships/slideLayout" Target="../slideLayouts/slideLayout147.xml"/><Relationship Id="rId38" Type="http://schemas.openxmlformats.org/officeDocument/2006/relationships/slideLayout" Target="../slideLayouts/slideLayout152.xml"/><Relationship Id="rId59" Type="http://schemas.openxmlformats.org/officeDocument/2006/relationships/slideLayout" Target="../slideLayouts/slideLayout173.xml"/><Relationship Id="rId103" Type="http://schemas.openxmlformats.org/officeDocument/2006/relationships/slideLayout" Target="../slideLayouts/slideLayout217.xml"/><Relationship Id="rId108" Type="http://schemas.openxmlformats.org/officeDocument/2006/relationships/slideLayout" Target="../slideLayouts/slideLayout222.xml"/><Relationship Id="rId54" Type="http://schemas.openxmlformats.org/officeDocument/2006/relationships/slideLayout" Target="../slideLayouts/slideLayout168.xml"/><Relationship Id="rId70" Type="http://schemas.openxmlformats.org/officeDocument/2006/relationships/slideLayout" Target="../slideLayouts/slideLayout184.xml"/><Relationship Id="rId75" Type="http://schemas.openxmlformats.org/officeDocument/2006/relationships/slideLayout" Target="../slideLayouts/slideLayout189.xml"/><Relationship Id="rId91" Type="http://schemas.openxmlformats.org/officeDocument/2006/relationships/slideLayout" Target="../slideLayouts/slideLayout205.xml"/><Relationship Id="rId96" Type="http://schemas.openxmlformats.org/officeDocument/2006/relationships/slideLayout" Target="../slideLayouts/slideLayout210.xml"/><Relationship Id="rId1" Type="http://schemas.openxmlformats.org/officeDocument/2006/relationships/slideLayout" Target="../slideLayouts/slideLayout115.xml"/><Relationship Id="rId6" Type="http://schemas.openxmlformats.org/officeDocument/2006/relationships/slideLayout" Target="../slideLayouts/slideLayout120.xml"/><Relationship Id="rId15" Type="http://schemas.openxmlformats.org/officeDocument/2006/relationships/slideLayout" Target="../slideLayouts/slideLayout129.xml"/><Relationship Id="rId23" Type="http://schemas.openxmlformats.org/officeDocument/2006/relationships/slideLayout" Target="../slideLayouts/slideLayout137.xml"/><Relationship Id="rId28" Type="http://schemas.openxmlformats.org/officeDocument/2006/relationships/slideLayout" Target="../slideLayouts/slideLayout142.xml"/><Relationship Id="rId36" Type="http://schemas.openxmlformats.org/officeDocument/2006/relationships/slideLayout" Target="../slideLayouts/slideLayout150.xml"/><Relationship Id="rId49" Type="http://schemas.openxmlformats.org/officeDocument/2006/relationships/slideLayout" Target="../slideLayouts/slideLayout163.xml"/><Relationship Id="rId57" Type="http://schemas.openxmlformats.org/officeDocument/2006/relationships/slideLayout" Target="../slideLayouts/slideLayout171.xml"/><Relationship Id="rId106" Type="http://schemas.openxmlformats.org/officeDocument/2006/relationships/slideLayout" Target="../slideLayouts/slideLayout220.xml"/><Relationship Id="rId114" Type="http://schemas.openxmlformats.org/officeDocument/2006/relationships/theme" Target="../theme/theme2.xml"/><Relationship Id="rId10" Type="http://schemas.openxmlformats.org/officeDocument/2006/relationships/slideLayout" Target="../slideLayouts/slideLayout124.xml"/><Relationship Id="rId31" Type="http://schemas.openxmlformats.org/officeDocument/2006/relationships/slideLayout" Target="../slideLayouts/slideLayout145.xml"/><Relationship Id="rId44" Type="http://schemas.openxmlformats.org/officeDocument/2006/relationships/slideLayout" Target="../slideLayouts/slideLayout158.xml"/><Relationship Id="rId52" Type="http://schemas.openxmlformats.org/officeDocument/2006/relationships/slideLayout" Target="../slideLayouts/slideLayout166.xml"/><Relationship Id="rId60" Type="http://schemas.openxmlformats.org/officeDocument/2006/relationships/slideLayout" Target="../slideLayouts/slideLayout174.xml"/><Relationship Id="rId65" Type="http://schemas.openxmlformats.org/officeDocument/2006/relationships/slideLayout" Target="../slideLayouts/slideLayout179.xml"/><Relationship Id="rId73" Type="http://schemas.openxmlformats.org/officeDocument/2006/relationships/slideLayout" Target="../slideLayouts/slideLayout187.xml"/><Relationship Id="rId78" Type="http://schemas.openxmlformats.org/officeDocument/2006/relationships/slideLayout" Target="../slideLayouts/slideLayout192.xml"/><Relationship Id="rId81" Type="http://schemas.openxmlformats.org/officeDocument/2006/relationships/slideLayout" Target="../slideLayouts/slideLayout195.xml"/><Relationship Id="rId86" Type="http://schemas.openxmlformats.org/officeDocument/2006/relationships/slideLayout" Target="../slideLayouts/slideLayout200.xml"/><Relationship Id="rId94" Type="http://schemas.openxmlformats.org/officeDocument/2006/relationships/slideLayout" Target="../slideLayouts/slideLayout208.xml"/><Relationship Id="rId99" Type="http://schemas.openxmlformats.org/officeDocument/2006/relationships/slideLayout" Target="../slideLayouts/slideLayout213.xml"/><Relationship Id="rId101" Type="http://schemas.openxmlformats.org/officeDocument/2006/relationships/slideLayout" Target="../slideLayouts/slideLayout215.xml"/><Relationship Id="rId4" Type="http://schemas.openxmlformats.org/officeDocument/2006/relationships/slideLayout" Target="../slideLayouts/slideLayout118.xml"/><Relationship Id="rId9" Type="http://schemas.openxmlformats.org/officeDocument/2006/relationships/slideLayout" Target="../slideLayouts/slideLayout123.xml"/><Relationship Id="rId13" Type="http://schemas.openxmlformats.org/officeDocument/2006/relationships/slideLayout" Target="../slideLayouts/slideLayout127.xml"/><Relationship Id="rId18" Type="http://schemas.openxmlformats.org/officeDocument/2006/relationships/slideLayout" Target="../slideLayouts/slideLayout132.xml"/><Relationship Id="rId39" Type="http://schemas.openxmlformats.org/officeDocument/2006/relationships/slideLayout" Target="../slideLayouts/slideLayout153.xml"/><Relationship Id="rId109" Type="http://schemas.openxmlformats.org/officeDocument/2006/relationships/slideLayout" Target="../slideLayouts/slideLayout223.xml"/><Relationship Id="rId34" Type="http://schemas.openxmlformats.org/officeDocument/2006/relationships/slideLayout" Target="../slideLayouts/slideLayout148.xml"/><Relationship Id="rId50" Type="http://schemas.openxmlformats.org/officeDocument/2006/relationships/slideLayout" Target="../slideLayouts/slideLayout164.xml"/><Relationship Id="rId55" Type="http://schemas.openxmlformats.org/officeDocument/2006/relationships/slideLayout" Target="../slideLayouts/slideLayout169.xml"/><Relationship Id="rId76" Type="http://schemas.openxmlformats.org/officeDocument/2006/relationships/slideLayout" Target="../slideLayouts/slideLayout190.xml"/><Relationship Id="rId97" Type="http://schemas.openxmlformats.org/officeDocument/2006/relationships/slideLayout" Target="../slideLayouts/slideLayout211.xml"/><Relationship Id="rId104" Type="http://schemas.openxmlformats.org/officeDocument/2006/relationships/slideLayout" Target="../slideLayouts/slideLayout218.xml"/><Relationship Id="rId7" Type="http://schemas.openxmlformats.org/officeDocument/2006/relationships/slideLayout" Target="../slideLayouts/slideLayout121.xml"/><Relationship Id="rId71" Type="http://schemas.openxmlformats.org/officeDocument/2006/relationships/slideLayout" Target="../slideLayouts/slideLayout185.xml"/><Relationship Id="rId92" Type="http://schemas.openxmlformats.org/officeDocument/2006/relationships/slideLayout" Target="../slideLayouts/slideLayout206.xml"/><Relationship Id="rId2" Type="http://schemas.openxmlformats.org/officeDocument/2006/relationships/slideLayout" Target="../slideLayouts/slideLayout116.xml"/><Relationship Id="rId29" Type="http://schemas.openxmlformats.org/officeDocument/2006/relationships/slideLayout" Target="../slideLayouts/slideLayout143.xml"/><Relationship Id="rId24" Type="http://schemas.openxmlformats.org/officeDocument/2006/relationships/slideLayout" Target="../slideLayouts/slideLayout138.xml"/><Relationship Id="rId40" Type="http://schemas.openxmlformats.org/officeDocument/2006/relationships/slideLayout" Target="../slideLayouts/slideLayout154.xml"/><Relationship Id="rId45" Type="http://schemas.openxmlformats.org/officeDocument/2006/relationships/slideLayout" Target="../slideLayouts/slideLayout159.xml"/><Relationship Id="rId66" Type="http://schemas.openxmlformats.org/officeDocument/2006/relationships/slideLayout" Target="../slideLayouts/slideLayout180.xml"/><Relationship Id="rId87" Type="http://schemas.openxmlformats.org/officeDocument/2006/relationships/slideLayout" Target="../slideLayouts/slideLayout201.xml"/><Relationship Id="rId110" Type="http://schemas.openxmlformats.org/officeDocument/2006/relationships/slideLayout" Target="../slideLayouts/slideLayout224.xml"/><Relationship Id="rId115" Type="http://schemas.openxmlformats.org/officeDocument/2006/relationships/image" Target="../media/image1.emf"/><Relationship Id="rId61" Type="http://schemas.openxmlformats.org/officeDocument/2006/relationships/slideLayout" Target="../slideLayouts/slideLayout175.xml"/><Relationship Id="rId82" Type="http://schemas.openxmlformats.org/officeDocument/2006/relationships/slideLayout" Target="../slideLayouts/slideLayout196.xml"/><Relationship Id="rId19" Type="http://schemas.openxmlformats.org/officeDocument/2006/relationships/slideLayout" Target="../slideLayouts/slideLayout133.xml"/><Relationship Id="rId14" Type="http://schemas.openxmlformats.org/officeDocument/2006/relationships/slideLayout" Target="../slideLayouts/slideLayout128.xml"/><Relationship Id="rId30" Type="http://schemas.openxmlformats.org/officeDocument/2006/relationships/slideLayout" Target="../slideLayouts/slideLayout144.xml"/><Relationship Id="rId35" Type="http://schemas.openxmlformats.org/officeDocument/2006/relationships/slideLayout" Target="../slideLayouts/slideLayout149.xml"/><Relationship Id="rId56" Type="http://schemas.openxmlformats.org/officeDocument/2006/relationships/slideLayout" Target="../slideLayouts/slideLayout170.xml"/><Relationship Id="rId77" Type="http://schemas.openxmlformats.org/officeDocument/2006/relationships/slideLayout" Target="../slideLayouts/slideLayout191.xml"/><Relationship Id="rId100" Type="http://schemas.openxmlformats.org/officeDocument/2006/relationships/slideLayout" Target="../slideLayouts/slideLayout214.xml"/><Relationship Id="rId105" Type="http://schemas.openxmlformats.org/officeDocument/2006/relationships/slideLayout" Target="../slideLayouts/slideLayout219.xml"/><Relationship Id="rId8" Type="http://schemas.openxmlformats.org/officeDocument/2006/relationships/slideLayout" Target="../slideLayouts/slideLayout122.xml"/><Relationship Id="rId51" Type="http://schemas.openxmlformats.org/officeDocument/2006/relationships/slideLayout" Target="../slideLayouts/slideLayout165.xml"/><Relationship Id="rId72" Type="http://schemas.openxmlformats.org/officeDocument/2006/relationships/slideLayout" Target="../slideLayouts/slideLayout186.xml"/><Relationship Id="rId93" Type="http://schemas.openxmlformats.org/officeDocument/2006/relationships/slideLayout" Target="../slideLayouts/slideLayout207.xml"/><Relationship Id="rId98" Type="http://schemas.openxmlformats.org/officeDocument/2006/relationships/slideLayout" Target="../slideLayouts/slideLayout212.xml"/><Relationship Id="rId3" Type="http://schemas.openxmlformats.org/officeDocument/2006/relationships/slideLayout" Target="../slideLayouts/slideLayout117.xml"/><Relationship Id="rId25" Type="http://schemas.openxmlformats.org/officeDocument/2006/relationships/slideLayout" Target="../slideLayouts/slideLayout139.xml"/><Relationship Id="rId46" Type="http://schemas.openxmlformats.org/officeDocument/2006/relationships/slideLayout" Target="../slideLayouts/slideLayout160.xml"/><Relationship Id="rId67" Type="http://schemas.openxmlformats.org/officeDocument/2006/relationships/slideLayout" Target="../slideLayouts/slideLayout181.xml"/><Relationship Id="rId20" Type="http://schemas.openxmlformats.org/officeDocument/2006/relationships/slideLayout" Target="../slideLayouts/slideLayout134.xml"/><Relationship Id="rId41" Type="http://schemas.openxmlformats.org/officeDocument/2006/relationships/slideLayout" Target="../slideLayouts/slideLayout155.xml"/><Relationship Id="rId62" Type="http://schemas.openxmlformats.org/officeDocument/2006/relationships/slideLayout" Target="../slideLayouts/slideLayout176.xml"/><Relationship Id="rId83" Type="http://schemas.openxmlformats.org/officeDocument/2006/relationships/slideLayout" Target="../slideLayouts/slideLayout197.xml"/><Relationship Id="rId88" Type="http://schemas.openxmlformats.org/officeDocument/2006/relationships/slideLayout" Target="../slideLayouts/slideLayout202.xml"/><Relationship Id="rId111" Type="http://schemas.openxmlformats.org/officeDocument/2006/relationships/slideLayout" Target="../slideLayouts/slideLayout225.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240.xml"/><Relationship Id="rId18" Type="http://schemas.openxmlformats.org/officeDocument/2006/relationships/slideLayout" Target="../slideLayouts/slideLayout245.xml"/><Relationship Id="rId26" Type="http://schemas.openxmlformats.org/officeDocument/2006/relationships/slideLayout" Target="../slideLayouts/slideLayout253.xml"/><Relationship Id="rId39" Type="http://schemas.openxmlformats.org/officeDocument/2006/relationships/theme" Target="../theme/theme3.xml"/><Relationship Id="rId21" Type="http://schemas.openxmlformats.org/officeDocument/2006/relationships/slideLayout" Target="../slideLayouts/slideLayout248.xml"/><Relationship Id="rId34" Type="http://schemas.openxmlformats.org/officeDocument/2006/relationships/slideLayout" Target="../slideLayouts/slideLayout261.xml"/><Relationship Id="rId7" Type="http://schemas.openxmlformats.org/officeDocument/2006/relationships/slideLayout" Target="../slideLayouts/slideLayout234.xml"/><Relationship Id="rId12" Type="http://schemas.openxmlformats.org/officeDocument/2006/relationships/slideLayout" Target="../slideLayouts/slideLayout239.xml"/><Relationship Id="rId17" Type="http://schemas.openxmlformats.org/officeDocument/2006/relationships/slideLayout" Target="../slideLayouts/slideLayout244.xml"/><Relationship Id="rId25" Type="http://schemas.openxmlformats.org/officeDocument/2006/relationships/slideLayout" Target="../slideLayouts/slideLayout252.xml"/><Relationship Id="rId33" Type="http://schemas.openxmlformats.org/officeDocument/2006/relationships/slideLayout" Target="../slideLayouts/slideLayout260.xml"/><Relationship Id="rId38" Type="http://schemas.openxmlformats.org/officeDocument/2006/relationships/slideLayout" Target="../slideLayouts/slideLayout265.xml"/><Relationship Id="rId2" Type="http://schemas.openxmlformats.org/officeDocument/2006/relationships/slideLayout" Target="../slideLayouts/slideLayout229.xml"/><Relationship Id="rId16" Type="http://schemas.openxmlformats.org/officeDocument/2006/relationships/slideLayout" Target="../slideLayouts/slideLayout243.xml"/><Relationship Id="rId20" Type="http://schemas.openxmlformats.org/officeDocument/2006/relationships/slideLayout" Target="../slideLayouts/slideLayout247.xml"/><Relationship Id="rId29" Type="http://schemas.openxmlformats.org/officeDocument/2006/relationships/slideLayout" Target="../slideLayouts/slideLayout256.xml"/><Relationship Id="rId1" Type="http://schemas.openxmlformats.org/officeDocument/2006/relationships/slideLayout" Target="../slideLayouts/slideLayout228.xml"/><Relationship Id="rId6" Type="http://schemas.openxmlformats.org/officeDocument/2006/relationships/slideLayout" Target="../slideLayouts/slideLayout233.xml"/><Relationship Id="rId11" Type="http://schemas.openxmlformats.org/officeDocument/2006/relationships/slideLayout" Target="../slideLayouts/slideLayout238.xml"/><Relationship Id="rId24" Type="http://schemas.openxmlformats.org/officeDocument/2006/relationships/slideLayout" Target="../slideLayouts/slideLayout251.xml"/><Relationship Id="rId32" Type="http://schemas.openxmlformats.org/officeDocument/2006/relationships/slideLayout" Target="../slideLayouts/slideLayout259.xml"/><Relationship Id="rId37" Type="http://schemas.openxmlformats.org/officeDocument/2006/relationships/slideLayout" Target="../slideLayouts/slideLayout264.xml"/><Relationship Id="rId40" Type="http://schemas.openxmlformats.org/officeDocument/2006/relationships/image" Target="../media/image38.png"/><Relationship Id="rId5" Type="http://schemas.openxmlformats.org/officeDocument/2006/relationships/slideLayout" Target="../slideLayouts/slideLayout232.xml"/><Relationship Id="rId15" Type="http://schemas.openxmlformats.org/officeDocument/2006/relationships/slideLayout" Target="../slideLayouts/slideLayout242.xml"/><Relationship Id="rId23" Type="http://schemas.openxmlformats.org/officeDocument/2006/relationships/slideLayout" Target="../slideLayouts/slideLayout250.xml"/><Relationship Id="rId28" Type="http://schemas.openxmlformats.org/officeDocument/2006/relationships/slideLayout" Target="../slideLayouts/slideLayout255.xml"/><Relationship Id="rId36" Type="http://schemas.openxmlformats.org/officeDocument/2006/relationships/slideLayout" Target="../slideLayouts/slideLayout263.xml"/><Relationship Id="rId10" Type="http://schemas.openxmlformats.org/officeDocument/2006/relationships/slideLayout" Target="../slideLayouts/slideLayout237.xml"/><Relationship Id="rId19" Type="http://schemas.openxmlformats.org/officeDocument/2006/relationships/slideLayout" Target="../slideLayouts/slideLayout246.xml"/><Relationship Id="rId31" Type="http://schemas.openxmlformats.org/officeDocument/2006/relationships/slideLayout" Target="../slideLayouts/slideLayout258.xml"/><Relationship Id="rId4" Type="http://schemas.openxmlformats.org/officeDocument/2006/relationships/slideLayout" Target="../slideLayouts/slideLayout231.xml"/><Relationship Id="rId9" Type="http://schemas.openxmlformats.org/officeDocument/2006/relationships/slideLayout" Target="../slideLayouts/slideLayout236.xml"/><Relationship Id="rId14" Type="http://schemas.openxmlformats.org/officeDocument/2006/relationships/slideLayout" Target="../slideLayouts/slideLayout241.xml"/><Relationship Id="rId22" Type="http://schemas.openxmlformats.org/officeDocument/2006/relationships/slideLayout" Target="../slideLayouts/slideLayout249.xml"/><Relationship Id="rId27" Type="http://schemas.openxmlformats.org/officeDocument/2006/relationships/slideLayout" Target="../slideLayouts/slideLayout254.xml"/><Relationship Id="rId30" Type="http://schemas.openxmlformats.org/officeDocument/2006/relationships/slideLayout" Target="../slideLayouts/slideLayout257.xml"/><Relationship Id="rId35" Type="http://schemas.openxmlformats.org/officeDocument/2006/relationships/slideLayout" Target="../slideLayouts/slideLayout262.xml"/><Relationship Id="rId8" Type="http://schemas.openxmlformats.org/officeDocument/2006/relationships/slideLayout" Target="../slideLayouts/slideLayout235.xml"/><Relationship Id="rId3" Type="http://schemas.openxmlformats.org/officeDocument/2006/relationships/slideLayout" Target="../slideLayouts/slideLayout23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16" cstate="screen">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80" r:id="rId1"/>
    <p:sldLayoutId id="2147484609" r:id="rId2"/>
    <p:sldLayoutId id="2147484577" r:id="rId3"/>
    <p:sldLayoutId id="2147485286" r:id="rId4"/>
    <p:sldLayoutId id="2147485390" r:id="rId5"/>
    <p:sldLayoutId id="2147484610" r:id="rId6"/>
    <p:sldLayoutId id="2147485389" r:id="rId7"/>
    <p:sldLayoutId id="2147485395" r:id="rId8"/>
    <p:sldLayoutId id="2147485396" r:id="rId9"/>
    <p:sldLayoutId id="2147484710" r:id="rId10"/>
    <p:sldLayoutId id="2147484240" r:id="rId11"/>
    <p:sldLayoutId id="2147484910" r:id="rId12"/>
    <p:sldLayoutId id="2147484911" r:id="rId13"/>
    <p:sldLayoutId id="2147485050" r:id="rId14"/>
    <p:sldLayoutId id="2147485165" r:id="rId15"/>
    <p:sldLayoutId id="2147484941" r:id="rId16"/>
    <p:sldLayoutId id="2147484942" r:id="rId17"/>
    <p:sldLayoutId id="2147485162" r:id="rId18"/>
    <p:sldLayoutId id="2147484639" r:id="rId19"/>
    <p:sldLayoutId id="2147484943" r:id="rId20"/>
    <p:sldLayoutId id="2147484603" r:id="rId21"/>
    <p:sldLayoutId id="2147485324" r:id="rId22"/>
    <p:sldLayoutId id="2147485326" r:id="rId23"/>
    <p:sldLayoutId id="2147485327" r:id="rId24"/>
    <p:sldLayoutId id="2147485328" r:id="rId25"/>
    <p:sldLayoutId id="2147485329" r:id="rId26"/>
    <p:sldLayoutId id="2147485330" r:id="rId27"/>
    <p:sldLayoutId id="2147485325" r:id="rId28"/>
    <p:sldLayoutId id="2147485331" r:id="rId29"/>
    <p:sldLayoutId id="2147485332" r:id="rId30"/>
    <p:sldLayoutId id="2147485366" r:id="rId31"/>
    <p:sldLayoutId id="2147485333" r:id="rId32"/>
    <p:sldLayoutId id="2147485334" r:id="rId33"/>
    <p:sldLayoutId id="2147485394" r:id="rId34"/>
    <p:sldLayoutId id="2147485340" r:id="rId35"/>
    <p:sldLayoutId id="2147485346" r:id="rId36"/>
    <p:sldLayoutId id="2147485349" r:id="rId37"/>
    <p:sldLayoutId id="2147485351" r:id="rId38"/>
    <p:sldLayoutId id="2147485369" r:id="rId39"/>
    <p:sldLayoutId id="2147485363" r:id="rId40"/>
    <p:sldLayoutId id="2147485370" r:id="rId41"/>
    <p:sldLayoutId id="2147484833" r:id="rId42"/>
    <p:sldLayoutId id="2147484834" r:id="rId43"/>
    <p:sldLayoutId id="2147484835" r:id="rId44"/>
    <p:sldLayoutId id="2147485385" r:id="rId45"/>
    <p:sldLayoutId id="2147485387" r:id="rId46"/>
    <p:sldLayoutId id="2147485382" r:id="rId47"/>
    <p:sldLayoutId id="2147484922" r:id="rId48"/>
    <p:sldLayoutId id="2147484923" r:id="rId49"/>
    <p:sldLayoutId id="2147485287" r:id="rId50"/>
    <p:sldLayoutId id="2147484924" r:id="rId51"/>
    <p:sldLayoutId id="2147484839" r:id="rId52"/>
    <p:sldLayoutId id="2147484840" r:id="rId53"/>
    <p:sldLayoutId id="2147485383" r:id="rId54"/>
    <p:sldLayoutId id="2147484841" r:id="rId55"/>
    <p:sldLayoutId id="2147484842" r:id="rId56"/>
    <p:sldLayoutId id="2147484843" r:id="rId57"/>
    <p:sldLayoutId id="2147484938" r:id="rId58"/>
    <p:sldLayoutId id="2147484939" r:id="rId59"/>
    <p:sldLayoutId id="2147484940" r:id="rId60"/>
    <p:sldLayoutId id="2147485161" r:id="rId61"/>
    <p:sldLayoutId id="2147485152" r:id="rId62"/>
    <p:sldLayoutId id="2147485153" r:id="rId63"/>
    <p:sldLayoutId id="2147485154" r:id="rId64"/>
    <p:sldLayoutId id="2147485379" r:id="rId65"/>
    <p:sldLayoutId id="2147485380" r:id="rId66"/>
    <p:sldLayoutId id="2147485381" r:id="rId67"/>
    <p:sldLayoutId id="2147484944" r:id="rId68"/>
    <p:sldLayoutId id="2147484945" r:id="rId69"/>
    <p:sldLayoutId id="2147485372" r:id="rId70"/>
    <p:sldLayoutId id="2147485373" r:id="rId71"/>
    <p:sldLayoutId id="2147485388" r:id="rId72"/>
    <p:sldLayoutId id="2147485296" r:id="rId73"/>
    <p:sldLayoutId id="2147485392" r:id="rId74"/>
    <p:sldLayoutId id="2147485393" r:id="rId75"/>
    <p:sldLayoutId id="2147485368" r:id="rId76"/>
    <p:sldLayoutId id="2147485367" r:id="rId77"/>
    <p:sldLayoutId id="2147485292" r:id="rId78"/>
    <p:sldLayoutId id="2147485294" r:id="rId79"/>
    <p:sldLayoutId id="2147485338" r:id="rId80"/>
    <p:sldLayoutId id="2147485339" r:id="rId81"/>
    <p:sldLayoutId id="2147485360" r:id="rId82"/>
    <p:sldLayoutId id="2147485364" r:id="rId83"/>
    <p:sldLayoutId id="2147485365" r:id="rId84"/>
    <p:sldLayoutId id="2147485352" r:id="rId85"/>
    <p:sldLayoutId id="2147485353" r:id="rId86"/>
    <p:sldLayoutId id="2147485354" r:id="rId87"/>
    <p:sldLayoutId id="2147485355" r:id="rId88"/>
    <p:sldLayoutId id="2147485356" r:id="rId89"/>
    <p:sldLayoutId id="2147485374" r:id="rId90"/>
    <p:sldLayoutId id="2147485375" r:id="rId91"/>
    <p:sldLayoutId id="2147485376" r:id="rId92"/>
    <p:sldLayoutId id="2147485377" r:id="rId93"/>
    <p:sldLayoutId id="2147485378" r:id="rId94"/>
    <p:sldLayoutId id="2147485137" r:id="rId95"/>
    <p:sldLayoutId id="2147485138" r:id="rId96"/>
    <p:sldLayoutId id="2147485139" r:id="rId97"/>
    <p:sldLayoutId id="2147485140" r:id="rId98"/>
    <p:sldLayoutId id="2147485141" r:id="rId99"/>
    <p:sldLayoutId id="2147485142" r:id="rId100"/>
    <p:sldLayoutId id="2147484249" r:id="rId101"/>
    <p:sldLayoutId id="2147484640" r:id="rId102"/>
    <p:sldLayoutId id="2147485288" r:id="rId103"/>
    <p:sldLayoutId id="2147485290" r:id="rId104"/>
    <p:sldLayoutId id="2147485289" r:id="rId105"/>
    <p:sldLayoutId id="2147485291" r:id="rId106"/>
    <p:sldLayoutId id="2147484584" r:id="rId107"/>
    <p:sldLayoutId id="2147484583" r:id="rId108"/>
    <p:sldLayoutId id="2147484671" r:id="rId109"/>
    <p:sldLayoutId id="2147484673" r:id="rId110"/>
    <p:sldLayoutId id="2147485391" r:id="rId111"/>
    <p:sldLayoutId id="2147484299" r:id="rId112"/>
    <p:sldLayoutId id="2147484263" r:id="rId113"/>
    <p:sldLayoutId id="2147485397" r:id="rId11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115" cstate="screen">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
        <p:nvSpPr>
          <p:cNvPr id="49" name="Title Placeholder 1">
            <a:extLst>
              <a:ext uri="{FF2B5EF4-FFF2-40B4-BE49-F238E27FC236}">
                <a16:creationId xmlns:a16="http://schemas.microsoft.com/office/drawing/2014/main" id="{113AE817-2BAA-40F5-B15E-365601E3CFD7}"/>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50" name="Text Placeholder 3">
            <a:extLst>
              <a:ext uri="{FF2B5EF4-FFF2-40B4-BE49-F238E27FC236}">
                <a16:creationId xmlns:a16="http://schemas.microsoft.com/office/drawing/2014/main" id="{A1B3C2AD-9B11-4D3E-AAFB-096BC0FD619F}"/>
              </a:ext>
            </a:extLst>
          </p:cNvPr>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51" name="GRID" hidden="1">
            <a:extLst>
              <a:ext uri="{FF2B5EF4-FFF2-40B4-BE49-F238E27FC236}">
                <a16:creationId xmlns:a16="http://schemas.microsoft.com/office/drawing/2014/main" id="{46E6D425-7B83-4909-B831-7B92E30786DC}"/>
              </a:ext>
            </a:extLst>
          </p:cNvPr>
          <p:cNvGrpSpPr/>
          <p:nvPr userDrawn="1"/>
        </p:nvGrpSpPr>
        <p:grpSpPr>
          <a:xfrm>
            <a:off x="0" y="0"/>
            <a:ext cx="12192000" cy="6858000"/>
            <a:chOff x="0" y="0"/>
            <a:chExt cx="12192000" cy="6858000"/>
          </a:xfrm>
        </p:grpSpPr>
        <p:cxnSp>
          <p:nvCxnSpPr>
            <p:cNvPr id="52" name="Straight Connector 51">
              <a:extLst>
                <a:ext uri="{FF2B5EF4-FFF2-40B4-BE49-F238E27FC236}">
                  <a16:creationId xmlns:a16="http://schemas.microsoft.com/office/drawing/2014/main" id="{79DF160B-35F3-49A1-B82A-6C8488DB1B9E}"/>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E8AD0A89-0BDA-41E7-A0DD-96CF052B3366}"/>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3CAA46C2-9D4B-4E4E-9128-5E5A683CFF29}"/>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7236110F-C26F-4FC8-99C3-A41DD36CFA5F}"/>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1EA65ACB-D308-4426-9328-8AA1514AF0FF}"/>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AAB808D2-89AE-4A2D-8EF5-0FD361D21B7E}"/>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5FEE431A-DEF4-4A0A-B9C2-69CDD47DF046}"/>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E1118ECD-C523-477B-8DA2-F3385C38603B}"/>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EC2DBD28-4F68-46ED-AEA3-41A50F7C37A8}"/>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C54F459A-BA20-43CC-A447-7A351F33AD99}"/>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010C7282-E651-4A54-9E03-746E7700BC71}"/>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7CB14679-442A-435C-8F24-0666A0761C6F}"/>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A88FDC76-F6B1-434D-8FCB-DE8001B70196}"/>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5052FD98-7422-45B1-AE6D-F1C95CC11574}"/>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BFF4A643-4858-41E1-A06E-E41C3C75E15E}"/>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BD1CFC53-506D-46E5-B627-A3FB399F6A4D}"/>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788F6D26-178E-43E6-9C2A-E9CB2493F4D8}"/>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FC9F3908-2ADD-410B-90E0-12B6BD190F31}"/>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77A626AD-E11F-4346-B655-6154D6A54B45}"/>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C205A1BB-A7C6-4253-98C4-692B0DFB9CF7}"/>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7E77622F-5E77-4273-BD71-0E44B5B62AEF}"/>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7329E6E4-C20E-4850-B93E-74CF7552ADDA}"/>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CEF82650-2625-4C8C-892D-BEF68E97118E}"/>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1D57B6B0-3633-4979-B509-D03F955A100F}"/>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E9578E06-BD77-499B-B344-EBFA6C25E680}"/>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9DCE0959-64CE-4A55-8F12-803893CF2733}"/>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5A79A2B2-828D-4E80-B954-E5D63FD87AB8}"/>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CB74591E-F93C-45B1-A3C9-9C4FF56B67D7}"/>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3B024887-0D5D-41AA-9699-9D71C595FA74}"/>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40A89ED1-E681-45A1-B036-0631D6541AE1}"/>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D38FF5E3-6372-43D1-BED1-B2432CED5903}"/>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961DBEC9-6045-483C-A9E7-C35547B0A5EE}"/>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B5A22F7D-CD33-40B0-8051-FABF5A9473B8}"/>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3A463ECD-FD2E-4CA1-9ADD-BFD277AD1D6F}"/>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86" name=".64 square" hidden="1">
            <a:extLst>
              <a:ext uri="{FF2B5EF4-FFF2-40B4-BE49-F238E27FC236}">
                <a16:creationId xmlns:a16="http://schemas.microsoft.com/office/drawing/2014/main" id="{0FDCCAD8-1BAE-4933-B2E7-79125F3E5C63}"/>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87" name=".32 square" hidden="1">
            <a:extLst>
              <a:ext uri="{FF2B5EF4-FFF2-40B4-BE49-F238E27FC236}">
                <a16:creationId xmlns:a16="http://schemas.microsoft.com/office/drawing/2014/main" id="{CB5CE881-1FF0-43A6-A344-3DA60B5631F2}"/>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8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4DC7AFA2-86B1-443C-BCD7-D0890BB59E73}"/>
              </a:ext>
              <a:ext uri="{C183D7F6-B498-43B3-948B-1728B52AA6E4}">
                <adec:decorative xmlns:adec="http://schemas.microsoft.com/office/drawing/2017/decorative" val="0"/>
              </a:ext>
            </a:extLst>
          </p:cNvPr>
          <p:cNvPicPr>
            <a:picLocks noChangeAspect="1"/>
          </p:cNvPicPr>
          <p:nvPr userDrawn="1"/>
        </p:nvPicPr>
        <p:blipFill rotWithShape="1">
          <a:blip r:embed="rId115" cstate="screen">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4003719430"/>
      </p:ext>
    </p:extLst>
  </p:cSld>
  <p:clrMap bg1="lt1" tx1="dk1" bg2="lt2" tx2="dk2" accent1="accent1" accent2="accent2" accent3="accent3" accent4="accent4" accent5="accent5" accent6="accent6" hlink="hlink" folHlink="folHlink"/>
  <p:sldLayoutIdLst>
    <p:sldLayoutId id="2147485399" r:id="rId1"/>
    <p:sldLayoutId id="2147485400" r:id="rId2"/>
    <p:sldLayoutId id="2147485401" r:id="rId3"/>
    <p:sldLayoutId id="2147485402" r:id="rId4"/>
    <p:sldLayoutId id="2147485403" r:id="rId5"/>
    <p:sldLayoutId id="2147485404" r:id="rId6"/>
    <p:sldLayoutId id="2147485405" r:id="rId7"/>
    <p:sldLayoutId id="2147485406" r:id="rId8"/>
    <p:sldLayoutId id="2147485407" r:id="rId9"/>
    <p:sldLayoutId id="2147485408" r:id="rId10"/>
    <p:sldLayoutId id="2147485409" r:id="rId11"/>
    <p:sldLayoutId id="2147485410" r:id="rId12"/>
    <p:sldLayoutId id="2147485411" r:id="rId13"/>
    <p:sldLayoutId id="2147485412" r:id="rId14"/>
    <p:sldLayoutId id="2147485413" r:id="rId15"/>
    <p:sldLayoutId id="2147485414" r:id="rId16"/>
    <p:sldLayoutId id="2147485415" r:id="rId17"/>
    <p:sldLayoutId id="2147485416" r:id="rId18"/>
    <p:sldLayoutId id="2147485417" r:id="rId19"/>
    <p:sldLayoutId id="2147485418" r:id="rId20"/>
    <p:sldLayoutId id="2147485419" r:id="rId21"/>
    <p:sldLayoutId id="2147485420" r:id="rId22"/>
    <p:sldLayoutId id="2147485421" r:id="rId23"/>
    <p:sldLayoutId id="2147485422" r:id="rId24"/>
    <p:sldLayoutId id="2147485423" r:id="rId25"/>
    <p:sldLayoutId id="2147485424" r:id="rId26"/>
    <p:sldLayoutId id="2147485425" r:id="rId27"/>
    <p:sldLayoutId id="2147485426" r:id="rId28"/>
    <p:sldLayoutId id="2147485427" r:id="rId29"/>
    <p:sldLayoutId id="2147485428" r:id="rId30"/>
    <p:sldLayoutId id="2147485429" r:id="rId31"/>
    <p:sldLayoutId id="2147485430" r:id="rId32"/>
    <p:sldLayoutId id="2147485431" r:id="rId33"/>
    <p:sldLayoutId id="2147485432" r:id="rId34"/>
    <p:sldLayoutId id="2147485433" r:id="rId35"/>
    <p:sldLayoutId id="2147485434" r:id="rId36"/>
    <p:sldLayoutId id="2147485435" r:id="rId37"/>
    <p:sldLayoutId id="2147485436" r:id="rId38"/>
    <p:sldLayoutId id="2147485437" r:id="rId39"/>
    <p:sldLayoutId id="2147485438" r:id="rId40"/>
    <p:sldLayoutId id="2147485439" r:id="rId41"/>
    <p:sldLayoutId id="2147485440" r:id="rId42"/>
    <p:sldLayoutId id="2147485441" r:id="rId43"/>
    <p:sldLayoutId id="2147485442" r:id="rId44"/>
    <p:sldLayoutId id="2147485443" r:id="rId45"/>
    <p:sldLayoutId id="2147485444" r:id="rId46"/>
    <p:sldLayoutId id="2147485445" r:id="rId47"/>
    <p:sldLayoutId id="2147485446" r:id="rId48"/>
    <p:sldLayoutId id="2147485447" r:id="rId49"/>
    <p:sldLayoutId id="2147485448" r:id="rId50"/>
    <p:sldLayoutId id="2147485449" r:id="rId51"/>
    <p:sldLayoutId id="2147485450" r:id="rId52"/>
    <p:sldLayoutId id="2147485451" r:id="rId53"/>
    <p:sldLayoutId id="2147485452" r:id="rId54"/>
    <p:sldLayoutId id="2147485453" r:id="rId55"/>
    <p:sldLayoutId id="2147485454" r:id="rId56"/>
    <p:sldLayoutId id="2147485455" r:id="rId57"/>
    <p:sldLayoutId id="2147485456" r:id="rId58"/>
    <p:sldLayoutId id="2147485457" r:id="rId59"/>
    <p:sldLayoutId id="2147485458" r:id="rId60"/>
    <p:sldLayoutId id="2147485459" r:id="rId61"/>
    <p:sldLayoutId id="2147485460" r:id="rId62"/>
    <p:sldLayoutId id="2147485461" r:id="rId63"/>
    <p:sldLayoutId id="2147485462" r:id="rId64"/>
    <p:sldLayoutId id="2147485463" r:id="rId65"/>
    <p:sldLayoutId id="2147485464" r:id="rId66"/>
    <p:sldLayoutId id="2147485465" r:id="rId67"/>
    <p:sldLayoutId id="2147485466" r:id="rId68"/>
    <p:sldLayoutId id="2147485467" r:id="rId69"/>
    <p:sldLayoutId id="2147485468" r:id="rId70"/>
    <p:sldLayoutId id="2147485469" r:id="rId71"/>
    <p:sldLayoutId id="2147485470" r:id="rId72"/>
    <p:sldLayoutId id="2147485471" r:id="rId73"/>
    <p:sldLayoutId id="2147485472" r:id="rId74"/>
    <p:sldLayoutId id="2147485473" r:id="rId75"/>
    <p:sldLayoutId id="2147485474" r:id="rId76"/>
    <p:sldLayoutId id="2147485475" r:id="rId77"/>
    <p:sldLayoutId id="2147485476" r:id="rId78"/>
    <p:sldLayoutId id="2147485477" r:id="rId79"/>
    <p:sldLayoutId id="2147485478" r:id="rId80"/>
    <p:sldLayoutId id="2147485479" r:id="rId81"/>
    <p:sldLayoutId id="2147485480" r:id="rId82"/>
    <p:sldLayoutId id="2147485481" r:id="rId83"/>
    <p:sldLayoutId id="2147485482" r:id="rId84"/>
    <p:sldLayoutId id="2147485483" r:id="rId85"/>
    <p:sldLayoutId id="2147485484" r:id="rId86"/>
    <p:sldLayoutId id="2147485485" r:id="rId87"/>
    <p:sldLayoutId id="2147485486" r:id="rId88"/>
    <p:sldLayoutId id="2147485487" r:id="rId89"/>
    <p:sldLayoutId id="2147485488" r:id="rId90"/>
    <p:sldLayoutId id="2147485489" r:id="rId91"/>
    <p:sldLayoutId id="2147485490" r:id="rId92"/>
    <p:sldLayoutId id="2147485491" r:id="rId93"/>
    <p:sldLayoutId id="2147485492" r:id="rId94"/>
    <p:sldLayoutId id="2147485493" r:id="rId95"/>
    <p:sldLayoutId id="2147485494" r:id="rId96"/>
    <p:sldLayoutId id="2147485495" r:id="rId97"/>
    <p:sldLayoutId id="2147485496" r:id="rId98"/>
    <p:sldLayoutId id="2147485497" r:id="rId99"/>
    <p:sldLayoutId id="2147485498" r:id="rId100"/>
    <p:sldLayoutId id="2147485499" r:id="rId101"/>
    <p:sldLayoutId id="2147485500" r:id="rId102"/>
    <p:sldLayoutId id="2147485501" r:id="rId103"/>
    <p:sldLayoutId id="2147485502" r:id="rId104"/>
    <p:sldLayoutId id="2147485503" r:id="rId105"/>
    <p:sldLayoutId id="2147485504" r:id="rId106"/>
    <p:sldLayoutId id="2147485505" r:id="rId107"/>
    <p:sldLayoutId id="2147485506" r:id="rId108"/>
    <p:sldLayoutId id="2147485507" r:id="rId109"/>
    <p:sldLayoutId id="2147485508" r:id="rId110"/>
    <p:sldLayoutId id="2147485509" r:id="rId111"/>
    <p:sldLayoutId id="2147485510" r:id="rId112"/>
    <p:sldLayoutId id="2147485511" r:id="rId11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368" userDrawn="1">
          <p15:clr>
            <a:srgbClr val="C35EA4"/>
          </p15:clr>
        </p15:guide>
        <p15:guide id="32" pos="7313" userDrawn="1">
          <p15:clr>
            <a:srgbClr val="C35EA4"/>
          </p15:clr>
        </p15:guide>
        <p15:guide id="33" orient="horz" pos="369" userDrawn="1">
          <p15:clr>
            <a:srgbClr val="C35EA4"/>
          </p15:clr>
        </p15:guide>
        <p15:guide id="34" orient="horz" pos="3949" userDrawn="1">
          <p15:clr>
            <a:srgbClr val="C35EA4"/>
          </p15:clr>
        </p15:guide>
        <p15:guide id="35" orient="horz" pos="184" userDrawn="1">
          <p15:clr>
            <a:srgbClr val="A4A3A4"/>
          </p15:clr>
        </p15:guide>
        <p15:guide id="36" pos="185" userDrawn="1">
          <p15:clr>
            <a:srgbClr val="A4A3A4"/>
          </p15:clr>
        </p15:guide>
        <p15:guide id="37" orient="horz" pos="4135" userDrawn="1">
          <p15:clr>
            <a:srgbClr val="A4A3A4"/>
          </p15:clr>
        </p15:guide>
        <p15:guide id="38" pos="7495" userDrawn="1">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51" name="Picture 50">
            <a:extLst>
              <a:ext uri="{FF2B5EF4-FFF2-40B4-BE49-F238E27FC236}">
                <a16:creationId xmlns:a16="http://schemas.microsoft.com/office/drawing/2014/main" id="{467FCB69-E8FC-43B1-9D20-24836226607C}"/>
              </a:ext>
            </a:extLst>
          </p:cNvPr>
          <p:cNvPicPr>
            <a:picLocks noChangeAspect="1"/>
          </p:cNvPicPr>
          <p:nvPr userDrawn="1"/>
        </p:nvPicPr>
        <p:blipFill>
          <a:blip r:embed="rId40" cstate="screen">
            <a:extLst>
              <a:ext uri="{28A0092B-C50C-407E-A947-70E740481C1C}">
                <a14:useLocalDpi xmlns:a14="http://schemas.microsoft.com/office/drawing/2010/main"/>
              </a:ext>
            </a:extLst>
          </a:blip>
          <a:stretch>
            <a:fillRect/>
          </a:stretch>
        </p:blipFill>
        <p:spPr>
          <a:xfrm>
            <a:off x="12330030" y="-72426"/>
            <a:ext cx="1227865" cy="6949440"/>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5300" r:id="rId1"/>
    <p:sldLayoutId id="2147485304" r:id="rId2"/>
    <p:sldLayoutId id="2147485513" r:id="rId3"/>
    <p:sldLayoutId id="2147485273" r:id="rId4"/>
    <p:sldLayoutId id="2147485514" r:id="rId5"/>
    <p:sldLayoutId id="2147485515" r:id="rId6"/>
    <p:sldLayoutId id="2147485516" r:id="rId7"/>
    <p:sldLayoutId id="2147485517" r:id="rId8"/>
    <p:sldLayoutId id="2147485518" r:id="rId9"/>
    <p:sldLayoutId id="2147485519" r:id="rId10"/>
    <p:sldLayoutId id="2147485520" r:id="rId11"/>
    <p:sldLayoutId id="2147485521" r:id="rId12"/>
    <p:sldLayoutId id="2147485306" r:id="rId13"/>
    <p:sldLayoutId id="2147485305" r:id="rId14"/>
    <p:sldLayoutId id="2147485522" r:id="rId15"/>
    <p:sldLayoutId id="2147485523" r:id="rId16"/>
    <p:sldLayoutId id="2147485524" r:id="rId17"/>
    <p:sldLayoutId id="2147485525" r:id="rId18"/>
    <p:sldLayoutId id="2147485526" r:id="rId19"/>
    <p:sldLayoutId id="2147485527" r:id="rId20"/>
    <p:sldLayoutId id="2147485528" r:id="rId21"/>
    <p:sldLayoutId id="2147485529" r:id="rId22"/>
    <p:sldLayoutId id="2147485530" r:id="rId23"/>
    <p:sldLayoutId id="2147485531" r:id="rId24"/>
    <p:sldLayoutId id="2147485532" r:id="rId25"/>
    <p:sldLayoutId id="2147485533" r:id="rId26"/>
    <p:sldLayoutId id="2147485534" r:id="rId27"/>
    <p:sldLayoutId id="2147485535" r:id="rId28"/>
    <p:sldLayoutId id="2147485536" r:id="rId29"/>
    <p:sldLayoutId id="2147485537" r:id="rId30"/>
    <p:sldLayoutId id="2147485538" r:id="rId31"/>
    <p:sldLayoutId id="2147485539" r:id="rId32"/>
    <p:sldLayoutId id="2147485540" r:id="rId33"/>
    <p:sldLayoutId id="2147485277" r:id="rId34"/>
    <p:sldLayoutId id="2147485274" r:id="rId35"/>
    <p:sldLayoutId id="2147485275" r:id="rId36"/>
    <p:sldLayoutId id="2147485541" r:id="rId37"/>
    <p:sldLayoutId id="2147485542" r:id="rId38"/>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guide id="31" orient="horz" pos="369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www.wizards.com/" TargetMode="External"/><Relationship Id="rId2" Type="http://schemas.openxmlformats.org/officeDocument/2006/relationships/notesSlide" Target="../notesSlides/notesSlide1.xml"/><Relationship Id="rId1" Type="http://schemas.openxmlformats.org/officeDocument/2006/relationships/slideLayout" Target="../slideLayouts/slideLayout192.xml"/></Relationships>
</file>

<file path=ppt/slides/_rels/slide10.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10.xml"/><Relationship Id="rId1" Type="http://schemas.openxmlformats.org/officeDocument/2006/relationships/slideLayout" Target="../slideLayouts/slideLayout160.xml"/></Relationships>
</file>

<file path=ppt/slides/_rels/slide11.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notesSlide" Target="../notesSlides/notesSlide11.xml"/><Relationship Id="rId1" Type="http://schemas.openxmlformats.org/officeDocument/2006/relationships/slideLayout" Target="../slideLayouts/slideLayout160.xml"/></Relationships>
</file>

<file path=ppt/slides/_rels/slide1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2.xml"/><Relationship Id="rId1" Type="http://schemas.openxmlformats.org/officeDocument/2006/relationships/slideLayout" Target="../slideLayouts/slideLayout159.xml"/></Relationships>
</file>

<file path=ppt/slides/_rels/slide13.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13.xml"/><Relationship Id="rId1" Type="http://schemas.openxmlformats.org/officeDocument/2006/relationships/slideLayout" Target="../slideLayouts/slideLayout16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4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49.xml"/></Relationships>
</file>

<file path=ppt/slides/_rels/slide16.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notesSlide" Target="../notesSlides/notesSlide16.xml"/><Relationship Id="rId1" Type="http://schemas.openxmlformats.org/officeDocument/2006/relationships/slideLayout" Target="../slideLayouts/slideLayout167.xml"/></Relationships>
</file>

<file path=ppt/slides/_rels/slide1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7.xml"/><Relationship Id="rId1" Type="http://schemas.openxmlformats.org/officeDocument/2006/relationships/slideLayout" Target="../slideLayouts/slideLayout167.xml"/><Relationship Id="rId4" Type="http://schemas.openxmlformats.org/officeDocument/2006/relationships/image" Target="../media/image73.png"/></Relationships>
</file>

<file path=ppt/slides/_rels/slide18.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74.png"/><Relationship Id="rId7" Type="http://schemas.openxmlformats.org/officeDocument/2006/relationships/image" Target="../media/image77.png"/><Relationship Id="rId2" Type="http://schemas.openxmlformats.org/officeDocument/2006/relationships/notesSlide" Target="../notesSlides/notesSlide18.xml"/><Relationship Id="rId1" Type="http://schemas.openxmlformats.org/officeDocument/2006/relationships/slideLayout" Target="../slideLayouts/slideLayout167.xml"/><Relationship Id="rId6" Type="http://schemas.openxmlformats.org/officeDocument/2006/relationships/image" Target="../media/image76.jpeg"/><Relationship Id="rId5" Type="http://schemas.openxmlformats.org/officeDocument/2006/relationships/image" Target="../media/image75.png"/><Relationship Id="rId4" Type="http://schemas.microsoft.com/office/2007/relationships/hdphoto" Target="../media/hdphoto1.wdp"/></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49.xml"/></Relationships>
</file>

<file path=ppt/slides/_rels/slide2.xml.rels><?xml version="1.0" encoding="UTF-8" standalone="yes"?>
<Relationships xmlns="http://schemas.openxmlformats.org/package/2006/relationships"><Relationship Id="rId3" Type="http://schemas.openxmlformats.org/officeDocument/2006/relationships/image" Target="../media/image57.jpeg"/><Relationship Id="rId7" Type="http://schemas.openxmlformats.org/officeDocument/2006/relationships/image" Target="../media/image61.png"/><Relationship Id="rId2" Type="http://schemas.openxmlformats.org/officeDocument/2006/relationships/notesSlide" Target="../notesSlides/notesSlide2.xml"/><Relationship Id="rId1" Type="http://schemas.openxmlformats.org/officeDocument/2006/relationships/slideLayout" Target="../slideLayouts/slideLayout192.xml"/><Relationship Id="rId6" Type="http://schemas.openxmlformats.org/officeDocument/2006/relationships/image" Target="../media/image60.jpeg"/><Relationship Id="rId5" Type="http://schemas.openxmlformats.org/officeDocument/2006/relationships/image" Target="../media/image59.jpeg"/><Relationship Id="rId4" Type="http://schemas.openxmlformats.org/officeDocument/2006/relationships/image" Target="../media/image58.jpeg"/></Relationships>
</file>

<file path=ppt/slides/_rels/slide20.xml.rels><?xml version="1.0" encoding="UTF-8" standalone="yes"?>
<Relationships xmlns="http://schemas.openxmlformats.org/package/2006/relationships"><Relationship Id="rId8" Type="http://schemas.openxmlformats.org/officeDocument/2006/relationships/image" Target="../media/image83.svg"/><Relationship Id="rId13" Type="http://schemas.openxmlformats.org/officeDocument/2006/relationships/image" Target="../media/image88.png"/><Relationship Id="rId3" Type="http://schemas.openxmlformats.org/officeDocument/2006/relationships/image" Target="../media/image78.png"/><Relationship Id="rId7" Type="http://schemas.openxmlformats.org/officeDocument/2006/relationships/image" Target="../media/image82.png"/><Relationship Id="rId12" Type="http://schemas.openxmlformats.org/officeDocument/2006/relationships/image" Target="../media/image87.svg"/><Relationship Id="rId2" Type="http://schemas.openxmlformats.org/officeDocument/2006/relationships/notesSlide" Target="../notesSlides/notesSlide20.xml"/><Relationship Id="rId1" Type="http://schemas.openxmlformats.org/officeDocument/2006/relationships/slideLayout" Target="../slideLayouts/slideLayout149.xml"/><Relationship Id="rId6" Type="http://schemas.openxmlformats.org/officeDocument/2006/relationships/image" Target="../media/image81.svg"/><Relationship Id="rId11" Type="http://schemas.openxmlformats.org/officeDocument/2006/relationships/image" Target="../media/image86.png"/><Relationship Id="rId5" Type="http://schemas.openxmlformats.org/officeDocument/2006/relationships/image" Target="../media/image80.png"/><Relationship Id="rId10" Type="http://schemas.openxmlformats.org/officeDocument/2006/relationships/image" Target="../media/image85.svg"/><Relationship Id="rId4" Type="http://schemas.openxmlformats.org/officeDocument/2006/relationships/image" Target="../media/image79.svg"/><Relationship Id="rId9" Type="http://schemas.openxmlformats.org/officeDocument/2006/relationships/image" Target="../media/image84.png"/><Relationship Id="rId14" Type="http://schemas.openxmlformats.org/officeDocument/2006/relationships/image" Target="../media/image89.sv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9.xml"/></Relationships>
</file>

<file path=ppt/slides/_rels/slide22.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notesSlide" Target="../notesSlides/notesSlide22.xml"/><Relationship Id="rId1" Type="http://schemas.openxmlformats.org/officeDocument/2006/relationships/slideLayout" Target="../slideLayouts/slideLayout167.xml"/></Relationships>
</file>

<file path=ppt/slides/_rels/slide23.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notesSlide" Target="../notesSlides/notesSlide23.xml"/><Relationship Id="rId1" Type="http://schemas.openxmlformats.org/officeDocument/2006/relationships/slideLayout" Target="../slideLayouts/slideLayout16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7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49.xml"/></Relationships>
</file>

<file path=ppt/slides/_rels/slide26.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notesSlide" Target="../notesSlides/notesSlide26.xml"/><Relationship Id="rId1" Type="http://schemas.openxmlformats.org/officeDocument/2006/relationships/slideLayout" Target="../slideLayouts/slideLayout19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3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49.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56.xml"/></Relationships>
</file>

<file path=ppt/slides/_rels/slide3.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3.xml"/><Relationship Id="rId1" Type="http://schemas.openxmlformats.org/officeDocument/2006/relationships/slideLayout" Target="../slideLayouts/slideLayout224.xml"/><Relationship Id="rId4" Type="http://schemas.openxmlformats.org/officeDocument/2006/relationships/image" Target="../media/image61.png"/></Relationships>
</file>

<file path=ppt/slides/_rels/slide30.xml.rels><?xml version="1.0" encoding="UTF-8" standalone="yes"?>
<Relationships xmlns="http://schemas.openxmlformats.org/package/2006/relationships"><Relationship Id="rId3" Type="http://schemas.openxmlformats.org/officeDocument/2006/relationships/image" Target="../media/image93.jpeg"/><Relationship Id="rId2" Type="http://schemas.openxmlformats.org/officeDocument/2006/relationships/notesSlide" Target="../notesSlides/notesSlide30.xml"/><Relationship Id="rId1" Type="http://schemas.openxmlformats.org/officeDocument/2006/relationships/slideLayout" Target="../slideLayouts/slideLayout167.xml"/></Relationships>
</file>

<file path=ppt/slides/_rels/slide31.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31.xml"/><Relationship Id="rId1" Type="http://schemas.openxmlformats.org/officeDocument/2006/relationships/slideLayout" Target="../slideLayouts/slideLayout159.xml"/></Relationships>
</file>

<file path=ppt/slides/_rels/slide32.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notesSlide" Target="../notesSlides/notesSlide32.xml"/><Relationship Id="rId1" Type="http://schemas.openxmlformats.org/officeDocument/2006/relationships/slideLayout" Target="../slideLayouts/slideLayout224.xml"/><Relationship Id="rId4" Type="http://schemas.openxmlformats.org/officeDocument/2006/relationships/image" Target="../media/image61.png"/></Relationships>
</file>

<file path=ppt/slides/_rels/slide33.xml.rels><?xml version="1.0" encoding="UTF-8" standalone="yes"?>
<Relationships xmlns="http://schemas.openxmlformats.org/package/2006/relationships"><Relationship Id="rId3" Type="http://schemas.openxmlformats.org/officeDocument/2006/relationships/hyperlink" Target="https://www.jstor.org/stable/2666999" TargetMode="External"/><Relationship Id="rId7" Type="http://schemas.openxmlformats.org/officeDocument/2006/relationships/hyperlink" Target="https://cmls-global.com/wp-content/uploads/2018/02/Developing-Management-Skills-for-Decisions-Making.pdf" TargetMode="External"/><Relationship Id="rId2" Type="http://schemas.openxmlformats.org/officeDocument/2006/relationships/notesSlide" Target="../notesSlides/notesSlide33.xml"/><Relationship Id="rId1" Type="http://schemas.openxmlformats.org/officeDocument/2006/relationships/slideLayout" Target="../slideLayouts/slideLayout224.xml"/><Relationship Id="rId6" Type="http://schemas.openxmlformats.org/officeDocument/2006/relationships/hyperlink" Target="https://hbr.org/video/2838341939001/leaders-need-three-kinds-of-focus" TargetMode="External"/><Relationship Id="rId5" Type="http://schemas.openxmlformats.org/officeDocument/2006/relationships/hyperlink" Target="https://www.amazon.com/Working-Emotional-Intelligence-Daniel-Goleman/dp/0553378589" TargetMode="External"/><Relationship Id="rId4" Type="http://schemas.openxmlformats.org/officeDocument/2006/relationships/hyperlink" Target="https://bpspsychub.onlinelibrary.wiley.com/doi/abs/10.1111/joop.12064"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xml"/><Relationship Id="rId1" Type="http://schemas.openxmlformats.org/officeDocument/2006/relationships/slideLayout" Target="../slideLayouts/slideLayout167.xml"/><Relationship Id="rId4" Type="http://schemas.openxmlformats.org/officeDocument/2006/relationships/hyperlink" Target="http://www.wizards.com/"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5.xml"/><Relationship Id="rId1" Type="http://schemas.openxmlformats.org/officeDocument/2006/relationships/slideLayout" Target="../slideLayouts/slideLayout15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9.xml"/></Relationships>
</file>

<file path=ppt/slides/_rels/slide7.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7.xml"/><Relationship Id="rId1" Type="http://schemas.openxmlformats.org/officeDocument/2006/relationships/slideLayout" Target="../slideLayouts/slideLayout16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93.xml"/></Relationships>
</file>

<file path=ppt/slides/_rels/slide9.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9.xml"/><Relationship Id="rId1" Type="http://schemas.openxmlformats.org/officeDocument/2006/relationships/slideLayout" Target="../slideLayouts/slideLayout159.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EEB035E-0E9F-2A45-BC6B-E37355BA4962}"/>
              </a:ext>
            </a:extLst>
          </p:cNvPr>
          <p:cNvSpPr>
            <a:spLocks noGrp="1"/>
          </p:cNvSpPr>
          <p:nvPr>
            <p:ph type="body" sz="quarter" idx="11"/>
          </p:nvPr>
        </p:nvSpPr>
        <p:spPr>
          <a:xfrm>
            <a:off x="4671500" y="1229031"/>
            <a:ext cx="7015613" cy="3116771"/>
          </a:xfrm>
        </p:spPr>
        <p:txBody>
          <a:bodyPr/>
          <a:lstStyle/>
          <a:p>
            <a:endParaRPr lang="en-US" dirty="0">
              <a:cs typeface="Segoe UI"/>
            </a:endParaRPr>
          </a:p>
          <a:p>
            <a:br>
              <a:rPr lang="en-US" sz="4400" dirty="0">
                <a:cs typeface="Segoe UI"/>
              </a:rPr>
            </a:br>
            <a:r>
              <a:rPr lang="en-US" sz="4400" dirty="0">
                <a:cs typeface="Segoe UI"/>
              </a:rPr>
              <a:t>What can we learn about </a:t>
            </a:r>
            <a:br>
              <a:rPr lang="en-US" sz="4400" dirty="0">
                <a:cs typeface="Segoe UI"/>
              </a:rPr>
            </a:br>
            <a:r>
              <a:rPr lang="en-US" sz="4400" dirty="0">
                <a:cs typeface="Segoe UI"/>
              </a:rPr>
              <a:t>communication, teamwork, </a:t>
            </a:r>
            <a:br>
              <a:rPr lang="en-US" sz="4400" dirty="0">
                <a:cs typeface="Segoe UI"/>
              </a:rPr>
            </a:br>
            <a:r>
              <a:rPr lang="en-US" sz="4400" dirty="0">
                <a:cs typeface="Segoe UI"/>
              </a:rPr>
              <a:t>and diversity from TTRPGs?</a:t>
            </a:r>
          </a:p>
        </p:txBody>
      </p:sp>
      <p:sp>
        <p:nvSpPr>
          <p:cNvPr id="5" name="TextBox 4">
            <a:extLst>
              <a:ext uri="{FF2B5EF4-FFF2-40B4-BE49-F238E27FC236}">
                <a16:creationId xmlns:a16="http://schemas.microsoft.com/office/drawing/2014/main" id="{B9807FD0-8A69-447B-A071-048AB1FB4A44}"/>
              </a:ext>
            </a:extLst>
          </p:cNvPr>
          <p:cNvSpPr txBox="1"/>
          <p:nvPr/>
        </p:nvSpPr>
        <p:spPr>
          <a:xfrm>
            <a:off x="588263" y="5899706"/>
            <a:ext cx="11101977" cy="646331"/>
          </a:xfrm>
          <a:prstGeom prst="rect">
            <a:avLst/>
          </a:prstGeom>
          <a:noFill/>
        </p:spPr>
        <p:txBody>
          <a:bodyPr wrap="square">
            <a:spAutoFit/>
          </a:bodyPr>
          <a:lstStyle/>
          <a:p>
            <a:r>
              <a:rPr lang="en-US" sz="1200" b="1" i="0">
                <a:effectLst/>
                <a:latin typeface="Open Sans" panose="020B0606030504020204" pitchFamily="34" charset="0"/>
              </a:rPr>
              <a:t>Legal Stuff: </a:t>
            </a:r>
            <a:r>
              <a:rPr lang="en-US" sz="1200" i="0">
                <a:effectLst/>
                <a:latin typeface="Open Sans" panose="020B0606030504020204" pitchFamily="34" charset="0"/>
              </a:rPr>
              <a:t>This content and group is not affiliated with, endorsed, sponsored, or specifically approved by Wizards of the Coast LLC. </a:t>
            </a:r>
            <a:r>
              <a:rPr lang="en-US" sz="1200" b="0" i="0">
                <a:effectLst/>
                <a:latin typeface="Open Sans" panose="020B0606030504020204" pitchFamily="34" charset="0"/>
              </a:rPr>
              <a:t>Dungeons &amp; Dragons® is a trademark[s] of Wizards of the Coast. For more information about Wizards of the Coast or any of Wizards' trademarks or other intellectual property, please visit their website at (</a:t>
            </a:r>
            <a:r>
              <a:rPr lang="en-US" sz="1200" b="1" i="0" u="none" strike="noStrike">
                <a:effectLst/>
                <a:latin typeface="Open Sans" panose="020B0606030504020204" pitchFamily="34" charset="0"/>
                <a:hlinkClick r:id="rId3">
                  <a:extLst>
                    <a:ext uri="{A12FA001-AC4F-418D-AE19-62706E023703}">
                      <ahyp:hlinkClr xmlns:ahyp="http://schemas.microsoft.com/office/drawing/2018/hyperlinkcolor" val="tx"/>
                    </a:ext>
                  </a:extLst>
                </a:hlinkClick>
              </a:rPr>
              <a:t>www.wizards.com</a:t>
            </a:r>
            <a:r>
              <a:rPr lang="en-US" sz="1200" b="0" i="0">
                <a:effectLst/>
                <a:latin typeface="Open Sans" panose="020B0606030504020204" pitchFamily="34" charset="0"/>
              </a:rPr>
              <a:t>).</a:t>
            </a:r>
            <a:endParaRPr lang="en-US" sz="1200"/>
          </a:p>
        </p:txBody>
      </p:sp>
      <p:sp>
        <p:nvSpPr>
          <p:cNvPr id="7" name="TextBox 6">
            <a:extLst>
              <a:ext uri="{FF2B5EF4-FFF2-40B4-BE49-F238E27FC236}">
                <a16:creationId xmlns:a16="http://schemas.microsoft.com/office/drawing/2014/main" id="{DF404BB6-8E43-55F9-243B-E10566F9CCAC}"/>
              </a:ext>
            </a:extLst>
          </p:cNvPr>
          <p:cNvSpPr txBox="1"/>
          <p:nvPr/>
        </p:nvSpPr>
        <p:spPr>
          <a:xfrm>
            <a:off x="588263" y="2787416"/>
            <a:ext cx="3625928" cy="861774"/>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2800"/>
              <a:t>Tabletop role-playing games (TTRPGs)</a:t>
            </a:r>
            <a:endParaRPr lang="en-US"/>
          </a:p>
        </p:txBody>
      </p:sp>
    </p:spTree>
    <p:extLst>
      <p:ext uri="{BB962C8B-B14F-4D97-AF65-F5344CB8AC3E}">
        <p14:creationId xmlns:p14="http://schemas.microsoft.com/office/powerpoint/2010/main" val="1518936596"/>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3B2E58"/>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D22E30-1505-490A-B019-71DF802DF919}"/>
              </a:ext>
            </a:extLst>
          </p:cNvPr>
          <p:cNvSpPr>
            <a:spLocks noGrp="1"/>
          </p:cNvSpPr>
          <p:nvPr>
            <p:ph type="title" idx="4294967295"/>
          </p:nvPr>
        </p:nvSpPr>
        <p:spPr>
          <a:xfrm>
            <a:off x="584200" y="457200"/>
            <a:ext cx="4416425" cy="553998"/>
          </a:xfrm>
        </p:spPr>
        <p:txBody>
          <a:bodyPr wrap="square" anchor="t">
            <a:noAutofit/>
          </a:bodyPr>
          <a:lstStyle/>
          <a:p>
            <a:r>
              <a:rPr lang="en-US" sz="4800">
                <a:solidFill>
                  <a:srgbClr val="D59DFF"/>
                </a:solidFill>
              </a:rPr>
              <a:t>Motivation</a:t>
            </a:r>
          </a:p>
        </p:txBody>
      </p:sp>
      <p:sp>
        <p:nvSpPr>
          <p:cNvPr id="17" name="Text Placeholder 3">
            <a:extLst>
              <a:ext uri="{FF2B5EF4-FFF2-40B4-BE49-F238E27FC236}">
                <a16:creationId xmlns:a16="http://schemas.microsoft.com/office/drawing/2014/main" id="{8B26849F-662C-4E83-911C-39CB9633B2F3}"/>
              </a:ext>
            </a:extLst>
          </p:cNvPr>
          <p:cNvSpPr>
            <a:spLocks noGrp="1"/>
          </p:cNvSpPr>
          <p:nvPr>
            <p:ph type="body" sz="quarter" idx="11"/>
          </p:nvPr>
        </p:nvSpPr>
        <p:spPr>
          <a:xfrm>
            <a:off x="584200" y="1776053"/>
            <a:ext cx="4511676" cy="4049712"/>
          </a:xfrm>
        </p:spPr>
        <p:txBody>
          <a:bodyPr wrap="square">
            <a:noAutofit/>
          </a:bodyPr>
          <a:lstStyle/>
          <a:p>
            <a:pPr marL="457200" indent="-457200">
              <a:buFont typeface="Arial" panose="020B0604020202020204" pitchFamily="34" charset="0"/>
              <a:buChar char="•"/>
            </a:pPr>
            <a:r>
              <a:rPr lang="en-US" sz="3600">
                <a:solidFill>
                  <a:schemeClr val="bg1"/>
                </a:solidFill>
              </a:rPr>
              <a:t>Creative work is intrinsically more motivating</a:t>
            </a:r>
          </a:p>
          <a:p>
            <a:pPr marL="457200" indent="-457200">
              <a:buFont typeface="Arial" panose="020B0604020202020204" pitchFamily="34" charset="0"/>
              <a:buChar char="•"/>
            </a:pPr>
            <a:r>
              <a:rPr lang="en-US" sz="3600">
                <a:solidFill>
                  <a:schemeClr val="bg1"/>
                </a:solidFill>
              </a:rPr>
              <a:t>Allow for process ownership and creativity</a:t>
            </a:r>
          </a:p>
          <a:p>
            <a:pPr marL="457200" indent="-457200">
              <a:buFont typeface="Arial" panose="020B0604020202020204" pitchFamily="34" charset="0"/>
              <a:buChar char="•"/>
            </a:pPr>
            <a:r>
              <a:rPr lang="en-US" sz="3600">
                <a:solidFill>
                  <a:schemeClr val="bg1"/>
                </a:solidFill>
              </a:rPr>
              <a:t>Empower creatives</a:t>
            </a:r>
          </a:p>
        </p:txBody>
      </p:sp>
      <p:pic>
        <p:nvPicPr>
          <p:cNvPr id="2050" name="Picture 2" descr="a long winding road in the mountains of a medieval adventure">
            <a:extLst>
              <a:ext uri="{FF2B5EF4-FFF2-40B4-BE49-F238E27FC236}">
                <a16:creationId xmlns:a16="http://schemas.microsoft.com/office/drawing/2014/main" id="{C8E8072F-4802-48E3-158F-540576D0AB0A}"/>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334000" y="0"/>
            <a:ext cx="6858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B5CBD0E-DAA4-B12E-1BF6-F234E0760B75}"/>
              </a:ext>
            </a:extLst>
          </p:cNvPr>
          <p:cNvSpPr txBox="1"/>
          <p:nvPr/>
        </p:nvSpPr>
        <p:spPr>
          <a:xfrm>
            <a:off x="-812438" y="6409350"/>
            <a:ext cx="5950203" cy="369332"/>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r"/>
            <a:r>
              <a:rPr lang="en-US" sz="2400">
                <a:solidFill>
                  <a:schemeClr val="bg2"/>
                </a:solidFill>
                <a:ea typeface="+mn-lt"/>
                <a:cs typeface="+mn-lt"/>
              </a:rPr>
              <a:t>www.aka.ms/TTRPGsForFunAndProfit</a:t>
            </a:r>
            <a:endParaRPr lang="en-US" sz="2400">
              <a:solidFill>
                <a:schemeClr val="bg2"/>
              </a:solidFill>
              <a:cs typeface="Segoe UI"/>
            </a:endParaRPr>
          </a:p>
        </p:txBody>
      </p:sp>
    </p:spTree>
    <p:extLst>
      <p:ext uri="{BB962C8B-B14F-4D97-AF65-F5344CB8AC3E}">
        <p14:creationId xmlns:p14="http://schemas.microsoft.com/office/powerpoint/2010/main" val="37108450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3B2E58"/>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D22E30-1505-490A-B019-71DF802DF919}"/>
              </a:ext>
            </a:extLst>
          </p:cNvPr>
          <p:cNvSpPr>
            <a:spLocks noGrp="1"/>
          </p:cNvSpPr>
          <p:nvPr>
            <p:ph type="title" idx="4294967295"/>
          </p:nvPr>
        </p:nvSpPr>
        <p:spPr>
          <a:xfrm>
            <a:off x="584200" y="457199"/>
            <a:ext cx="4714875" cy="575035"/>
          </a:xfrm>
        </p:spPr>
        <p:txBody>
          <a:bodyPr wrap="square" anchor="t">
            <a:noAutofit/>
          </a:bodyPr>
          <a:lstStyle/>
          <a:p>
            <a:r>
              <a:rPr lang="en-US" sz="4800">
                <a:solidFill>
                  <a:srgbClr val="D59DFF"/>
                </a:solidFill>
              </a:rPr>
              <a:t>Problem Solving</a:t>
            </a:r>
          </a:p>
        </p:txBody>
      </p:sp>
      <p:sp>
        <p:nvSpPr>
          <p:cNvPr id="17" name="Text Placeholder 3">
            <a:extLst>
              <a:ext uri="{FF2B5EF4-FFF2-40B4-BE49-F238E27FC236}">
                <a16:creationId xmlns:a16="http://schemas.microsoft.com/office/drawing/2014/main" id="{8B26849F-662C-4E83-911C-39CB9633B2F3}"/>
              </a:ext>
            </a:extLst>
          </p:cNvPr>
          <p:cNvSpPr>
            <a:spLocks noGrp="1"/>
          </p:cNvSpPr>
          <p:nvPr>
            <p:ph type="body" sz="quarter" idx="11"/>
          </p:nvPr>
        </p:nvSpPr>
        <p:spPr>
          <a:xfrm>
            <a:off x="584200" y="1776053"/>
            <a:ext cx="4511676" cy="4049712"/>
          </a:xfrm>
        </p:spPr>
        <p:txBody>
          <a:bodyPr vert="horz" wrap="square" lIns="0" tIns="0" rIns="0" bIns="0" rtlCol="0" anchor="t">
            <a:noAutofit/>
          </a:bodyPr>
          <a:lstStyle/>
          <a:p>
            <a:pPr marL="457200" indent="-457200">
              <a:buFont typeface="Arial" panose="020B0604020202020204" pitchFamily="34" charset="0"/>
              <a:buChar char="•"/>
            </a:pPr>
            <a:r>
              <a:rPr lang="en-US" sz="3600">
                <a:solidFill>
                  <a:schemeClr val="bg1"/>
                </a:solidFill>
                <a:cs typeface="Segoe UI"/>
              </a:rPr>
              <a:t>Emphasize creative motivation </a:t>
            </a:r>
            <a:r>
              <a:rPr lang="en-US" sz="3600" i="1">
                <a:solidFill>
                  <a:schemeClr val="bg1"/>
                </a:solidFill>
                <a:cs typeface="Segoe UI"/>
              </a:rPr>
              <a:t>and</a:t>
            </a:r>
            <a:r>
              <a:rPr lang="en-US" sz="3600">
                <a:solidFill>
                  <a:schemeClr val="bg1"/>
                </a:solidFill>
                <a:cs typeface="Segoe UI"/>
              </a:rPr>
              <a:t> how to solve problems</a:t>
            </a:r>
            <a:endParaRPr lang="en-US" sz="3600">
              <a:solidFill>
                <a:schemeClr val="bg1"/>
              </a:solidFill>
            </a:endParaRPr>
          </a:p>
          <a:p>
            <a:pPr marL="457200" indent="-457200">
              <a:buFont typeface="Arial" panose="020B0604020202020204" pitchFamily="34" charset="0"/>
              <a:buChar char="•"/>
            </a:pPr>
            <a:r>
              <a:rPr lang="en-US" sz="3600">
                <a:solidFill>
                  <a:schemeClr val="bg1"/>
                </a:solidFill>
                <a:cs typeface="Segoe UI"/>
              </a:rPr>
              <a:t>TTRPGs abstract problems, so we can easily learn &amp; see solutions</a:t>
            </a:r>
            <a:endParaRPr lang="en-US" sz="3600">
              <a:solidFill>
                <a:schemeClr val="bg1"/>
              </a:solidFill>
            </a:endParaRPr>
          </a:p>
        </p:txBody>
      </p:sp>
      <p:pic>
        <p:nvPicPr>
          <p:cNvPr id="2" name="Picture 2" descr="dragons playing dungeons and dragons ">
            <a:extLst>
              <a:ext uri="{FF2B5EF4-FFF2-40B4-BE49-F238E27FC236}">
                <a16:creationId xmlns:a16="http://schemas.microsoft.com/office/drawing/2014/main" id="{59ADF49A-38C8-FD93-35FE-0DACB47DDDF6}"/>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334000" y="0"/>
            <a:ext cx="6858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CD5FEC1D-5DE5-8580-15C2-46C43F6B9705}"/>
              </a:ext>
            </a:extLst>
          </p:cNvPr>
          <p:cNvSpPr txBox="1"/>
          <p:nvPr/>
        </p:nvSpPr>
        <p:spPr>
          <a:xfrm>
            <a:off x="-762742" y="6376219"/>
            <a:ext cx="5950203" cy="369332"/>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r"/>
            <a:r>
              <a:rPr lang="en-US" sz="2400">
                <a:solidFill>
                  <a:schemeClr val="bg2"/>
                </a:solidFill>
                <a:ea typeface="+mn-lt"/>
                <a:cs typeface="+mn-lt"/>
              </a:rPr>
              <a:t>www.aka.ms/TTRPGsForFunAndProfit</a:t>
            </a:r>
            <a:endParaRPr lang="en-US" sz="2400">
              <a:solidFill>
                <a:schemeClr val="bg2"/>
              </a:solidFill>
              <a:cs typeface="Segoe UI"/>
            </a:endParaRPr>
          </a:p>
        </p:txBody>
      </p:sp>
    </p:spTree>
    <p:extLst>
      <p:ext uri="{BB962C8B-B14F-4D97-AF65-F5344CB8AC3E}">
        <p14:creationId xmlns:p14="http://schemas.microsoft.com/office/powerpoint/2010/main" val="17596736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3B2E58"/>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D22E30-1505-490A-B019-71DF802DF919}"/>
              </a:ext>
            </a:extLst>
          </p:cNvPr>
          <p:cNvSpPr>
            <a:spLocks noGrp="1"/>
          </p:cNvSpPr>
          <p:nvPr>
            <p:ph type="title" idx="4294967295"/>
          </p:nvPr>
        </p:nvSpPr>
        <p:spPr>
          <a:xfrm>
            <a:off x="7043161" y="457200"/>
            <a:ext cx="5148839" cy="553998"/>
          </a:xfrm>
        </p:spPr>
        <p:txBody>
          <a:bodyPr wrap="square" anchor="t">
            <a:noAutofit/>
          </a:bodyPr>
          <a:lstStyle/>
          <a:p>
            <a:r>
              <a:rPr lang="en-US" sz="4400">
                <a:solidFill>
                  <a:srgbClr val="D59DFF"/>
                </a:solidFill>
                <a:cs typeface="Segoe UI Semibold"/>
              </a:rPr>
              <a:t>Conflict Resolution</a:t>
            </a:r>
            <a:endParaRPr lang="en-US" sz="3200"/>
          </a:p>
        </p:txBody>
      </p:sp>
      <p:sp>
        <p:nvSpPr>
          <p:cNvPr id="17" name="Text Placeholder 3">
            <a:extLst>
              <a:ext uri="{FF2B5EF4-FFF2-40B4-BE49-F238E27FC236}">
                <a16:creationId xmlns:a16="http://schemas.microsoft.com/office/drawing/2014/main" id="{8B26849F-662C-4E83-911C-39CB9633B2F3}"/>
              </a:ext>
            </a:extLst>
          </p:cNvPr>
          <p:cNvSpPr>
            <a:spLocks noGrp="1"/>
          </p:cNvSpPr>
          <p:nvPr>
            <p:ph type="body" sz="quarter" idx="11"/>
          </p:nvPr>
        </p:nvSpPr>
        <p:spPr>
          <a:xfrm>
            <a:off x="7072745" y="1436688"/>
            <a:ext cx="4730460" cy="3545586"/>
          </a:xfrm>
          <a:noFill/>
        </p:spPr>
        <p:txBody>
          <a:bodyPr vert="horz" wrap="square" lIns="0" tIns="0" rIns="0" bIns="0" rtlCol="0" anchor="t">
            <a:spAutoFit/>
          </a:bodyPr>
          <a:lstStyle/>
          <a:p>
            <a:pPr marL="457200" indent="-457200">
              <a:buFont typeface="Arial,Sans-Serif" panose="020B0604020202020204" pitchFamily="34" charset="0"/>
              <a:buChar char="•"/>
            </a:pPr>
            <a:r>
              <a:rPr lang="en-US" sz="3600">
                <a:solidFill>
                  <a:schemeClr val="bg1"/>
                </a:solidFill>
                <a:cs typeface="Segoe UI"/>
              </a:rPr>
              <a:t>Remind team of goals</a:t>
            </a:r>
          </a:p>
          <a:p>
            <a:pPr marL="457200" indent="-457200">
              <a:buFont typeface="Arial,Sans-Serif" panose="020B0604020202020204" pitchFamily="34" charset="0"/>
              <a:buChar char="•"/>
            </a:pPr>
            <a:r>
              <a:rPr lang="en-US" sz="3600">
                <a:solidFill>
                  <a:schemeClr val="bg1"/>
                </a:solidFill>
                <a:cs typeface="Segoe UI"/>
              </a:rPr>
              <a:t>Balance open discussion with decisiveness</a:t>
            </a:r>
            <a:endParaRPr lang="en-US">
              <a:solidFill>
                <a:schemeClr val="bg1"/>
              </a:solidFill>
            </a:endParaRPr>
          </a:p>
          <a:p>
            <a:pPr marL="457200" indent="-457200">
              <a:buFont typeface="Arial,Sans-Serif" panose="020B0604020202020204" pitchFamily="34" charset="0"/>
              <a:buChar char="•"/>
            </a:pPr>
            <a:r>
              <a:rPr lang="en-US" sz="3600">
                <a:solidFill>
                  <a:schemeClr val="bg1"/>
                </a:solidFill>
                <a:cs typeface="Segoe UI"/>
              </a:rPr>
              <a:t>Emphasize empathy</a:t>
            </a:r>
            <a:endParaRPr lang="en-US" sz="3600">
              <a:solidFill>
                <a:schemeClr val="bg1"/>
              </a:solidFill>
            </a:endParaRPr>
          </a:p>
        </p:txBody>
      </p:sp>
      <p:pic>
        <p:nvPicPr>
          <p:cNvPr id="4" name="Picture 3" descr="Cartoon of two dragons holding hands&#10;&#10;Description automatically generated">
            <a:extLst>
              <a:ext uri="{FF2B5EF4-FFF2-40B4-BE49-F238E27FC236}">
                <a16:creationId xmlns:a16="http://schemas.microsoft.com/office/drawing/2014/main" id="{D329062F-E96E-CEA7-48F0-1E37DD029602}"/>
              </a:ext>
            </a:extLst>
          </p:cNvPr>
          <p:cNvPicPr>
            <a:picLocks noChangeAspect="1"/>
          </p:cNvPicPr>
          <p:nvPr/>
        </p:nvPicPr>
        <p:blipFill>
          <a:blip r:embed="rId3"/>
          <a:stretch>
            <a:fillRect/>
          </a:stretch>
        </p:blipFill>
        <p:spPr>
          <a:xfrm>
            <a:off x="0" y="1"/>
            <a:ext cx="6844145" cy="6857999"/>
          </a:xfrm>
          <a:prstGeom prst="rect">
            <a:avLst/>
          </a:prstGeom>
        </p:spPr>
      </p:pic>
      <p:sp>
        <p:nvSpPr>
          <p:cNvPr id="5" name="TextBox 4">
            <a:extLst>
              <a:ext uri="{FF2B5EF4-FFF2-40B4-BE49-F238E27FC236}">
                <a16:creationId xmlns:a16="http://schemas.microsoft.com/office/drawing/2014/main" id="{07E07E57-F38D-250D-30FA-A4DBD36045B0}"/>
              </a:ext>
            </a:extLst>
          </p:cNvPr>
          <p:cNvSpPr txBox="1"/>
          <p:nvPr/>
        </p:nvSpPr>
        <p:spPr>
          <a:xfrm>
            <a:off x="6095258" y="6425915"/>
            <a:ext cx="5950203" cy="369332"/>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r"/>
            <a:r>
              <a:rPr lang="en-US" sz="2400">
                <a:solidFill>
                  <a:schemeClr val="bg2"/>
                </a:solidFill>
                <a:ea typeface="+mn-lt"/>
                <a:cs typeface="+mn-lt"/>
              </a:rPr>
              <a:t>www.aka.ms/TTRPGsForFunAndProfit</a:t>
            </a:r>
            <a:endParaRPr lang="en-US" sz="2400">
              <a:solidFill>
                <a:schemeClr val="bg2"/>
              </a:solidFill>
              <a:cs typeface="Segoe UI"/>
            </a:endParaRPr>
          </a:p>
        </p:txBody>
      </p:sp>
    </p:spTree>
    <p:extLst>
      <p:ext uri="{BB962C8B-B14F-4D97-AF65-F5344CB8AC3E}">
        <p14:creationId xmlns:p14="http://schemas.microsoft.com/office/powerpoint/2010/main" val="8464780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3B2E58"/>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13C851-C93D-C04E-BCDC-7C9DE582E530}"/>
              </a:ext>
            </a:extLst>
          </p:cNvPr>
          <p:cNvSpPr>
            <a:spLocks noGrp="1"/>
          </p:cNvSpPr>
          <p:nvPr>
            <p:ph type="title"/>
          </p:nvPr>
        </p:nvSpPr>
        <p:spPr>
          <a:xfrm>
            <a:off x="584359" y="591967"/>
            <a:ext cx="11018520" cy="553998"/>
          </a:xfrm>
        </p:spPr>
        <p:txBody>
          <a:bodyPr/>
          <a:lstStyle/>
          <a:p>
            <a:r>
              <a:rPr lang="en-US">
                <a:solidFill>
                  <a:srgbClr val="D59DFF"/>
                </a:solidFill>
                <a:cs typeface="Segoe UI"/>
              </a:rPr>
              <a:t>Professional Communication</a:t>
            </a:r>
            <a:endParaRPr lang="en-US">
              <a:solidFill>
                <a:srgbClr val="D59DFF"/>
              </a:solidFill>
            </a:endParaRPr>
          </a:p>
        </p:txBody>
      </p:sp>
      <p:pic>
        <p:nvPicPr>
          <p:cNvPr id="6146" name="Picture 2" descr="many cute dragons at a table playing dungeons and dragons, one of them is the dungeon master, in a dark and purple room ">
            <a:extLst>
              <a:ext uri="{FF2B5EF4-FFF2-40B4-BE49-F238E27FC236}">
                <a16:creationId xmlns:a16="http://schemas.microsoft.com/office/drawing/2014/main" id="{39CF28F5-2FBD-F6CA-8D43-DBA33B6CA8BE}"/>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3622171" y="1145965"/>
            <a:ext cx="4947657" cy="4947657"/>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7721C975-B984-D12A-0DF6-B487B9948BF0}"/>
              </a:ext>
            </a:extLst>
          </p:cNvPr>
          <p:cNvSpPr/>
          <p:nvPr/>
        </p:nvSpPr>
        <p:spPr bwMode="auto">
          <a:xfrm>
            <a:off x="-2839" y="6155870"/>
            <a:ext cx="12190579" cy="91439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7" name="Title 1">
            <a:extLst>
              <a:ext uri="{FF2B5EF4-FFF2-40B4-BE49-F238E27FC236}">
                <a16:creationId xmlns:a16="http://schemas.microsoft.com/office/drawing/2014/main" id="{7F993666-B3B4-E60E-C401-2198E72A2500}"/>
              </a:ext>
            </a:extLst>
          </p:cNvPr>
          <p:cNvSpPr txBox="1">
            <a:spLocks/>
          </p:cNvSpPr>
          <p:nvPr/>
        </p:nvSpPr>
        <p:spPr>
          <a:xfrm>
            <a:off x="1974" y="6280366"/>
            <a:ext cx="12156983" cy="276999"/>
          </a:xfrm>
          <a:prstGeom prst="rect">
            <a:avLst/>
          </a:prstGeom>
        </p:spPr>
        <p:txBody>
          <a:bodyPr vert="horz" wrap="square" lIns="0" tIns="0" rIns="0" bIns="0" rtlCol="0" anchor="ctr">
            <a:spAutoFit/>
          </a:bodyPr>
          <a:lstStyle>
            <a:lvl1pPr algn="ctr"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sz="1800">
                <a:solidFill>
                  <a:srgbClr val="3B2E58"/>
                </a:solidFill>
                <a:latin typeface="Segoe UI"/>
                <a:cs typeface="Segoe UI"/>
              </a:rPr>
              <a:t>Teamwork | </a:t>
            </a:r>
            <a:r>
              <a:rPr lang="en-US" sz="1800" b="1">
                <a:solidFill>
                  <a:schemeClr val="bg1"/>
                </a:solidFill>
                <a:latin typeface="Segoe UI"/>
                <a:cs typeface="Segoe UI"/>
              </a:rPr>
              <a:t>Professional Communication </a:t>
            </a:r>
            <a:r>
              <a:rPr lang="en-US" sz="1800">
                <a:solidFill>
                  <a:srgbClr val="3B2E58"/>
                </a:solidFill>
                <a:latin typeface="Segoe UI"/>
                <a:cs typeface="Segoe UI"/>
              </a:rPr>
              <a:t>| Diversity | Emotional Intelligence | Bringing to Work | Q&amp;A</a:t>
            </a:r>
          </a:p>
        </p:txBody>
      </p:sp>
    </p:spTree>
    <p:extLst>
      <p:ext uri="{BB962C8B-B14F-4D97-AF65-F5344CB8AC3E}">
        <p14:creationId xmlns:p14="http://schemas.microsoft.com/office/powerpoint/2010/main" val="537042295"/>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32F90B-C85B-BB4C-AFA1-2BAE8CA1FAE5}"/>
              </a:ext>
            </a:extLst>
          </p:cNvPr>
          <p:cNvSpPr>
            <a:spLocks noGrp="1"/>
          </p:cNvSpPr>
          <p:nvPr>
            <p:ph type="title"/>
          </p:nvPr>
        </p:nvSpPr>
        <p:spPr>
          <a:xfrm>
            <a:off x="588263" y="118646"/>
            <a:ext cx="11269908" cy="1231106"/>
          </a:xfrm>
        </p:spPr>
        <p:txBody>
          <a:bodyPr/>
          <a:lstStyle/>
          <a:p>
            <a:r>
              <a:rPr lang="en-US" sz="4000"/>
              <a:t>Preparing to Improvise &amp; Human Communication</a:t>
            </a:r>
          </a:p>
        </p:txBody>
      </p:sp>
      <p:grpSp>
        <p:nvGrpSpPr>
          <p:cNvPr id="80" name="Group 79" descr="Icon location">
            <a:extLst>
              <a:ext uri="{FF2B5EF4-FFF2-40B4-BE49-F238E27FC236}">
                <a16:creationId xmlns:a16="http://schemas.microsoft.com/office/drawing/2014/main" id="{BFD27888-1EB9-432B-937A-875260BE08E4}"/>
              </a:ext>
            </a:extLst>
          </p:cNvPr>
          <p:cNvGrpSpPr/>
          <p:nvPr/>
        </p:nvGrpSpPr>
        <p:grpSpPr>
          <a:xfrm>
            <a:off x="1387478" y="2524610"/>
            <a:ext cx="1060911" cy="1060911"/>
            <a:chOff x="6240463" y="3560884"/>
            <a:chExt cx="659875" cy="659875"/>
          </a:xfrm>
        </p:grpSpPr>
        <p:grpSp>
          <p:nvGrpSpPr>
            <p:cNvPr id="81" name="Group 80">
              <a:extLst>
                <a:ext uri="{FF2B5EF4-FFF2-40B4-BE49-F238E27FC236}">
                  <a16:creationId xmlns:a16="http://schemas.microsoft.com/office/drawing/2014/main" id="{A1B80821-C810-4F49-85BF-8D907455D961}"/>
                </a:ext>
              </a:extLst>
            </p:cNvPr>
            <p:cNvGrpSpPr/>
            <p:nvPr/>
          </p:nvGrpSpPr>
          <p:grpSpPr>
            <a:xfrm>
              <a:off x="6240463" y="3560884"/>
              <a:ext cx="659875" cy="659875"/>
              <a:chOff x="584200" y="3560884"/>
              <a:chExt cx="659875" cy="659875"/>
            </a:xfrm>
          </p:grpSpPr>
          <p:sp>
            <p:nvSpPr>
              <p:cNvPr id="83" name="Oval 82">
                <a:extLst>
                  <a:ext uri="{FF2B5EF4-FFF2-40B4-BE49-F238E27FC236}">
                    <a16:creationId xmlns:a16="http://schemas.microsoft.com/office/drawing/2014/main" id="{9183411D-8602-4313-BC22-0BF2A03FF835}"/>
                  </a:ext>
                </a:extLst>
              </p:cNvPr>
              <p:cNvSpPr/>
              <p:nvPr/>
            </p:nvSpPr>
            <p:spPr bwMode="auto">
              <a:xfrm>
                <a:off x="584200" y="3560884"/>
                <a:ext cx="659875" cy="659875"/>
              </a:xfrm>
              <a:prstGeom prst="ellipse">
                <a:avLst/>
              </a:prstGeom>
              <a:solidFill>
                <a:schemeClr val="accent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800">
                  <a:solidFill>
                    <a:srgbClr val="FFFFFF"/>
                  </a:solidFill>
                  <a:latin typeface="+mj-lt"/>
                  <a:ea typeface="Segoe UI" pitchFamily="34" charset="0"/>
                  <a:cs typeface="Segoe UI" pitchFamily="34" charset="0"/>
                </a:endParaRPr>
              </a:p>
            </p:txBody>
          </p:sp>
          <p:sp>
            <p:nvSpPr>
              <p:cNvPr id="84" name="Oval 83">
                <a:extLst>
                  <a:ext uri="{FF2B5EF4-FFF2-40B4-BE49-F238E27FC236}">
                    <a16:creationId xmlns:a16="http://schemas.microsoft.com/office/drawing/2014/main" id="{9967E262-9F0F-4D65-AAD6-6C84404D6E4D}"/>
                  </a:ext>
                </a:extLst>
              </p:cNvPr>
              <p:cNvSpPr/>
              <p:nvPr/>
            </p:nvSpPr>
            <p:spPr bwMode="auto">
              <a:xfrm>
                <a:off x="624585" y="3601269"/>
                <a:ext cx="579104" cy="579104"/>
              </a:xfrm>
              <a:prstGeom prst="ellipse">
                <a:avLst/>
              </a:prstGeom>
              <a:solidFill>
                <a:schemeClr val="tx2"/>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800">
                  <a:solidFill>
                    <a:srgbClr val="FFFFFF"/>
                  </a:solidFill>
                  <a:latin typeface="+mj-lt"/>
                  <a:ea typeface="Segoe UI" pitchFamily="34" charset="0"/>
                  <a:cs typeface="Segoe UI" pitchFamily="34" charset="0"/>
                </a:endParaRPr>
              </a:p>
            </p:txBody>
          </p:sp>
        </p:grpSp>
        <p:sp>
          <p:nvSpPr>
            <p:cNvPr id="82" name="Brush" title="Icon of a paintbrush">
              <a:extLst>
                <a:ext uri="{FF2B5EF4-FFF2-40B4-BE49-F238E27FC236}">
                  <a16:creationId xmlns:a16="http://schemas.microsoft.com/office/drawing/2014/main" id="{370B4CA6-03C8-4F5E-96B1-18773674E9C8}"/>
                </a:ext>
              </a:extLst>
            </p:cNvPr>
            <p:cNvSpPr>
              <a:spLocks noChangeAspect="1" noEditPoints="1"/>
            </p:cNvSpPr>
            <p:nvPr/>
          </p:nvSpPr>
          <p:spPr bwMode="auto">
            <a:xfrm>
              <a:off x="6359853" y="3732895"/>
              <a:ext cx="389618" cy="281697"/>
            </a:xfrm>
            <a:custGeom>
              <a:avLst/>
              <a:gdLst>
                <a:gd name="T0" fmla="*/ 873 w 3144"/>
                <a:gd name="T1" fmla="*/ 1898 h 2272"/>
                <a:gd name="T2" fmla="*/ 1247 w 3144"/>
                <a:gd name="T3" fmla="*/ 1523 h 2272"/>
                <a:gd name="T4" fmla="*/ 1621 w 3144"/>
                <a:gd name="T5" fmla="*/ 1898 h 2272"/>
                <a:gd name="T6" fmla="*/ 1247 w 3144"/>
                <a:gd name="T7" fmla="*/ 2272 h 2272"/>
                <a:gd name="T8" fmla="*/ 499 w 3144"/>
                <a:gd name="T9" fmla="*/ 2272 h 2272"/>
                <a:gd name="T10" fmla="*/ 873 w 3144"/>
                <a:gd name="T11" fmla="*/ 1898 h 2272"/>
                <a:gd name="T12" fmla="*/ 1621 w 3144"/>
                <a:gd name="T13" fmla="*/ 1898 h 2272"/>
                <a:gd name="T14" fmla="*/ 3041 w 3144"/>
                <a:gd name="T15" fmla="*/ 478 h 2272"/>
                <a:gd name="T16" fmla="*/ 3041 w 3144"/>
                <a:gd name="T17" fmla="*/ 104 h 2272"/>
                <a:gd name="T18" fmla="*/ 2667 w 3144"/>
                <a:gd name="T19" fmla="*/ 104 h 2272"/>
                <a:gd name="T20" fmla="*/ 1247 w 3144"/>
                <a:gd name="T21" fmla="*/ 1523 h 2272"/>
                <a:gd name="T22" fmla="*/ 2066 w 3144"/>
                <a:gd name="T23" fmla="*/ 1453 h 2272"/>
                <a:gd name="T24" fmla="*/ 1691 w 3144"/>
                <a:gd name="T25" fmla="*/ 1079 h 2272"/>
                <a:gd name="T26" fmla="*/ 0 w 3144"/>
                <a:gd name="T27" fmla="*/ 2272 h 2272"/>
                <a:gd name="T28" fmla="*/ 499 w 3144"/>
                <a:gd name="T29" fmla="*/ 2272 h 2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44" h="2272">
                  <a:moveTo>
                    <a:pt x="873" y="1898"/>
                  </a:moveTo>
                  <a:cubicBezTo>
                    <a:pt x="873" y="1691"/>
                    <a:pt x="1040" y="1523"/>
                    <a:pt x="1247" y="1523"/>
                  </a:cubicBezTo>
                  <a:cubicBezTo>
                    <a:pt x="1454" y="1523"/>
                    <a:pt x="1621" y="1691"/>
                    <a:pt x="1621" y="1898"/>
                  </a:cubicBezTo>
                  <a:cubicBezTo>
                    <a:pt x="1621" y="2104"/>
                    <a:pt x="1454" y="2272"/>
                    <a:pt x="1247" y="2272"/>
                  </a:cubicBezTo>
                  <a:cubicBezTo>
                    <a:pt x="499" y="2272"/>
                    <a:pt x="499" y="2272"/>
                    <a:pt x="499" y="2272"/>
                  </a:cubicBezTo>
                  <a:cubicBezTo>
                    <a:pt x="705" y="2272"/>
                    <a:pt x="873" y="2104"/>
                    <a:pt x="873" y="1898"/>
                  </a:cubicBezTo>
                  <a:moveTo>
                    <a:pt x="1621" y="1898"/>
                  </a:moveTo>
                  <a:cubicBezTo>
                    <a:pt x="3041" y="478"/>
                    <a:pt x="3041" y="478"/>
                    <a:pt x="3041" y="478"/>
                  </a:cubicBezTo>
                  <a:cubicBezTo>
                    <a:pt x="3144" y="375"/>
                    <a:pt x="3144" y="207"/>
                    <a:pt x="3041" y="104"/>
                  </a:cubicBezTo>
                  <a:cubicBezTo>
                    <a:pt x="2938" y="0"/>
                    <a:pt x="2770" y="0"/>
                    <a:pt x="2667" y="104"/>
                  </a:cubicBezTo>
                  <a:cubicBezTo>
                    <a:pt x="1247" y="1523"/>
                    <a:pt x="1247" y="1523"/>
                    <a:pt x="1247" y="1523"/>
                  </a:cubicBezTo>
                  <a:moveTo>
                    <a:pt x="2066" y="1453"/>
                  </a:moveTo>
                  <a:cubicBezTo>
                    <a:pt x="1979" y="1295"/>
                    <a:pt x="1850" y="1165"/>
                    <a:pt x="1691" y="1079"/>
                  </a:cubicBezTo>
                  <a:moveTo>
                    <a:pt x="0" y="2272"/>
                  </a:moveTo>
                  <a:cubicBezTo>
                    <a:pt x="499" y="2272"/>
                    <a:pt x="499" y="2272"/>
                    <a:pt x="499" y="2272"/>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57" name="Text Placeholder 3">
            <a:extLst>
              <a:ext uri="{FF2B5EF4-FFF2-40B4-BE49-F238E27FC236}">
                <a16:creationId xmlns:a16="http://schemas.microsoft.com/office/drawing/2014/main" id="{433F8392-5480-FF42-9547-66A97587E76C}"/>
              </a:ext>
            </a:extLst>
          </p:cNvPr>
          <p:cNvSpPr txBox="1">
            <a:spLocks/>
          </p:cNvSpPr>
          <p:nvPr/>
        </p:nvSpPr>
        <p:spPr>
          <a:xfrm>
            <a:off x="2564091" y="2669967"/>
            <a:ext cx="3682064" cy="875070"/>
          </a:xfrm>
          <a:prstGeom prst="rect">
            <a:avLst/>
          </a:prstGeom>
        </p:spPr>
        <p:txBody>
          <a:bodyPr vert="horz" wrap="square" lIns="0" tIns="0" rIns="0" bIns="0" rtlCol="0" anchor="ctr">
            <a:noAutofit/>
          </a:bodyPr>
          <a:lstStyle>
            <a:lvl1pPr marL="231775" marR="0" indent="-231775" algn="l" defTabSz="932742" rtl="0" eaLnBrk="1" fontAlgn="auto" latinLnBrk="0" hangingPunct="1">
              <a:lnSpc>
                <a:spcPct val="100000"/>
              </a:lnSpc>
              <a:spcBef>
                <a:spcPct val="20000"/>
              </a:spcBef>
              <a:spcAft>
                <a:spcPts val="60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solidFill>
                  <a:schemeClr val="accent1"/>
                </a:solidFill>
                <a:latin typeface="+mj-lt"/>
              </a:rPr>
              <a:t>Prepare to deliver</a:t>
            </a:r>
          </a:p>
        </p:txBody>
      </p:sp>
      <p:grpSp>
        <p:nvGrpSpPr>
          <p:cNvPr id="37" name="Group 36" descr="Icon location">
            <a:extLst>
              <a:ext uri="{FF2B5EF4-FFF2-40B4-BE49-F238E27FC236}">
                <a16:creationId xmlns:a16="http://schemas.microsoft.com/office/drawing/2014/main" id="{B5B53A7F-9FEA-CD4C-B253-38FB1C372D2D}"/>
              </a:ext>
            </a:extLst>
          </p:cNvPr>
          <p:cNvGrpSpPr/>
          <p:nvPr/>
        </p:nvGrpSpPr>
        <p:grpSpPr>
          <a:xfrm>
            <a:off x="1388787" y="4288323"/>
            <a:ext cx="1060911" cy="1060911"/>
            <a:chOff x="8128000" y="3560884"/>
            <a:chExt cx="659875" cy="659875"/>
          </a:xfrm>
        </p:grpSpPr>
        <p:grpSp>
          <p:nvGrpSpPr>
            <p:cNvPr id="38" name="Group 37">
              <a:extLst>
                <a:ext uri="{FF2B5EF4-FFF2-40B4-BE49-F238E27FC236}">
                  <a16:creationId xmlns:a16="http://schemas.microsoft.com/office/drawing/2014/main" id="{3D9AAD17-1F1C-7547-99C1-43B3B21F5B36}"/>
                </a:ext>
              </a:extLst>
            </p:cNvPr>
            <p:cNvGrpSpPr/>
            <p:nvPr/>
          </p:nvGrpSpPr>
          <p:grpSpPr>
            <a:xfrm>
              <a:off x="8128000" y="3560884"/>
              <a:ext cx="659875" cy="659875"/>
              <a:chOff x="584200" y="3560884"/>
              <a:chExt cx="659875" cy="659875"/>
            </a:xfrm>
          </p:grpSpPr>
          <p:sp>
            <p:nvSpPr>
              <p:cNvPr id="40" name="Oval 39">
                <a:extLst>
                  <a:ext uri="{FF2B5EF4-FFF2-40B4-BE49-F238E27FC236}">
                    <a16:creationId xmlns:a16="http://schemas.microsoft.com/office/drawing/2014/main" id="{6A4BC42F-7CC8-F04C-A0A3-31ECFF2217E9}"/>
                  </a:ext>
                </a:extLst>
              </p:cNvPr>
              <p:cNvSpPr/>
              <p:nvPr/>
            </p:nvSpPr>
            <p:spPr bwMode="auto">
              <a:xfrm>
                <a:off x="584200" y="3560884"/>
                <a:ext cx="659875" cy="659875"/>
              </a:xfrm>
              <a:prstGeom prst="ellipse">
                <a:avLst/>
              </a:prstGeom>
              <a:solidFill>
                <a:schemeClr val="accent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800">
                  <a:solidFill>
                    <a:srgbClr val="FFFFFF"/>
                  </a:solidFill>
                  <a:latin typeface="+mj-lt"/>
                  <a:ea typeface="Segoe UI" pitchFamily="34" charset="0"/>
                  <a:cs typeface="Segoe UI" pitchFamily="34" charset="0"/>
                </a:endParaRPr>
              </a:p>
            </p:txBody>
          </p:sp>
          <p:sp>
            <p:nvSpPr>
              <p:cNvPr id="41" name="Oval 40">
                <a:extLst>
                  <a:ext uri="{FF2B5EF4-FFF2-40B4-BE49-F238E27FC236}">
                    <a16:creationId xmlns:a16="http://schemas.microsoft.com/office/drawing/2014/main" id="{C9F74016-CE2C-664F-86AF-F4071FCF510E}"/>
                  </a:ext>
                </a:extLst>
              </p:cNvPr>
              <p:cNvSpPr/>
              <p:nvPr/>
            </p:nvSpPr>
            <p:spPr bwMode="auto">
              <a:xfrm>
                <a:off x="624585" y="3601269"/>
                <a:ext cx="579104" cy="579104"/>
              </a:xfrm>
              <a:prstGeom prst="ellipse">
                <a:avLst/>
              </a:prstGeom>
              <a:solidFill>
                <a:schemeClr val="tx2"/>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800">
                  <a:solidFill>
                    <a:srgbClr val="FFFFFF"/>
                  </a:solidFill>
                  <a:latin typeface="+mj-lt"/>
                  <a:ea typeface="Segoe UI" pitchFamily="34" charset="0"/>
                  <a:cs typeface="Segoe UI" pitchFamily="34" charset="0"/>
                </a:endParaRPr>
              </a:p>
            </p:txBody>
          </p:sp>
        </p:grpSp>
        <p:sp>
          <p:nvSpPr>
            <p:cNvPr id="39" name="chip" title="Icon of a computer chip">
              <a:extLst>
                <a:ext uri="{FF2B5EF4-FFF2-40B4-BE49-F238E27FC236}">
                  <a16:creationId xmlns:a16="http://schemas.microsoft.com/office/drawing/2014/main" id="{992A9720-D8DB-4D44-90A6-C4D7E8D8C5E5}"/>
                </a:ext>
              </a:extLst>
            </p:cNvPr>
            <p:cNvSpPr>
              <a:spLocks noChangeAspect="1" noEditPoints="1"/>
            </p:cNvSpPr>
            <p:nvPr/>
          </p:nvSpPr>
          <p:spPr bwMode="auto">
            <a:xfrm>
              <a:off x="8277448" y="3710048"/>
              <a:ext cx="358356" cy="365760"/>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grpSp>
        <p:nvGrpSpPr>
          <p:cNvPr id="4" name="Group 3" descr="Icon location">
            <a:extLst>
              <a:ext uri="{FF2B5EF4-FFF2-40B4-BE49-F238E27FC236}">
                <a16:creationId xmlns:a16="http://schemas.microsoft.com/office/drawing/2014/main" id="{4248EDD4-3878-4E41-AE41-C9369457A7BA}"/>
              </a:ext>
            </a:extLst>
          </p:cNvPr>
          <p:cNvGrpSpPr/>
          <p:nvPr/>
        </p:nvGrpSpPr>
        <p:grpSpPr>
          <a:xfrm>
            <a:off x="6360455" y="4278798"/>
            <a:ext cx="1060911" cy="1060911"/>
            <a:chOff x="3413125" y="4529663"/>
            <a:chExt cx="658800" cy="658800"/>
          </a:xfrm>
        </p:grpSpPr>
        <p:grpSp>
          <p:nvGrpSpPr>
            <p:cNvPr id="53" name="Group 52" descr="Icon location">
              <a:extLst>
                <a:ext uri="{FF2B5EF4-FFF2-40B4-BE49-F238E27FC236}">
                  <a16:creationId xmlns:a16="http://schemas.microsoft.com/office/drawing/2014/main" id="{29BB2362-9A12-0743-A54C-FC4AD30BED6E}"/>
                </a:ext>
              </a:extLst>
            </p:cNvPr>
            <p:cNvGrpSpPr/>
            <p:nvPr/>
          </p:nvGrpSpPr>
          <p:grpSpPr>
            <a:xfrm>
              <a:off x="3413125" y="4529663"/>
              <a:ext cx="658800" cy="658800"/>
              <a:chOff x="584200" y="3560884"/>
              <a:chExt cx="659875" cy="659875"/>
            </a:xfrm>
          </p:grpSpPr>
          <p:sp>
            <p:nvSpPr>
              <p:cNvPr id="55" name="Oval 54">
                <a:extLst>
                  <a:ext uri="{FF2B5EF4-FFF2-40B4-BE49-F238E27FC236}">
                    <a16:creationId xmlns:a16="http://schemas.microsoft.com/office/drawing/2014/main" id="{E6B16101-1D7E-994C-A9F6-C2C442DFFD44}"/>
                  </a:ext>
                </a:extLst>
              </p:cNvPr>
              <p:cNvSpPr/>
              <p:nvPr/>
            </p:nvSpPr>
            <p:spPr bwMode="auto">
              <a:xfrm>
                <a:off x="584200" y="3560884"/>
                <a:ext cx="659875" cy="659875"/>
              </a:xfrm>
              <a:prstGeom prst="ellipse">
                <a:avLst/>
              </a:prstGeom>
              <a:solidFill>
                <a:schemeClr val="accent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800">
                  <a:solidFill>
                    <a:srgbClr val="FFFFFF"/>
                  </a:solidFill>
                  <a:latin typeface="+mj-lt"/>
                  <a:ea typeface="Segoe UI" pitchFamily="34" charset="0"/>
                  <a:cs typeface="Segoe UI" pitchFamily="34" charset="0"/>
                </a:endParaRPr>
              </a:p>
            </p:txBody>
          </p:sp>
          <p:sp>
            <p:nvSpPr>
              <p:cNvPr id="56" name="Oval 55">
                <a:extLst>
                  <a:ext uri="{FF2B5EF4-FFF2-40B4-BE49-F238E27FC236}">
                    <a16:creationId xmlns:a16="http://schemas.microsoft.com/office/drawing/2014/main" id="{110477E6-1C98-B54B-9E30-DC4EEC5E2C78}"/>
                  </a:ext>
                </a:extLst>
              </p:cNvPr>
              <p:cNvSpPr/>
              <p:nvPr/>
            </p:nvSpPr>
            <p:spPr bwMode="auto">
              <a:xfrm>
                <a:off x="624585" y="3601269"/>
                <a:ext cx="579104" cy="579104"/>
              </a:xfrm>
              <a:prstGeom prst="ellipse">
                <a:avLst/>
              </a:prstGeom>
              <a:solidFill>
                <a:schemeClr val="tx2"/>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800">
                  <a:solidFill>
                    <a:srgbClr val="FFFFFF"/>
                  </a:solidFill>
                  <a:latin typeface="+mj-lt"/>
                  <a:ea typeface="Segoe UI" pitchFamily="34" charset="0"/>
                  <a:cs typeface="Segoe UI" pitchFamily="34" charset="0"/>
                </a:endParaRPr>
              </a:p>
            </p:txBody>
          </p:sp>
        </p:grpSp>
        <p:sp>
          <p:nvSpPr>
            <p:cNvPr id="75" name="people_11" title="Icon of two people with a chat bubble">
              <a:extLst>
                <a:ext uri="{FF2B5EF4-FFF2-40B4-BE49-F238E27FC236}">
                  <a16:creationId xmlns:a16="http://schemas.microsoft.com/office/drawing/2014/main" id="{2A98C731-3017-2A4E-A88A-BFB1A3DB81E1}"/>
                </a:ext>
              </a:extLst>
            </p:cNvPr>
            <p:cNvSpPr>
              <a:spLocks noChangeAspect="1" noEditPoints="1"/>
            </p:cNvSpPr>
            <p:nvPr/>
          </p:nvSpPr>
          <p:spPr bwMode="auto">
            <a:xfrm>
              <a:off x="3576489" y="4695049"/>
              <a:ext cx="347959" cy="334151"/>
            </a:xfrm>
            <a:custGeom>
              <a:avLst/>
              <a:gdLst>
                <a:gd name="T0" fmla="*/ 72 w 348"/>
                <a:gd name="T1" fmla="*/ 196 h 334"/>
                <a:gd name="T2" fmla="*/ 128 w 348"/>
                <a:gd name="T3" fmla="*/ 140 h 334"/>
                <a:gd name="T4" fmla="*/ 184 w 348"/>
                <a:gd name="T5" fmla="*/ 196 h 334"/>
                <a:gd name="T6" fmla="*/ 128 w 348"/>
                <a:gd name="T7" fmla="*/ 252 h 334"/>
                <a:gd name="T8" fmla="*/ 72 w 348"/>
                <a:gd name="T9" fmla="*/ 196 h 334"/>
                <a:gd name="T10" fmla="*/ 210 w 348"/>
                <a:gd name="T11" fmla="*/ 334 h 334"/>
                <a:gd name="T12" fmla="*/ 128 w 348"/>
                <a:gd name="T13" fmla="*/ 252 h 334"/>
                <a:gd name="T14" fmla="*/ 47 w 348"/>
                <a:gd name="T15" fmla="*/ 334 h 334"/>
                <a:gd name="T16" fmla="*/ 265 w 348"/>
                <a:gd name="T17" fmla="*/ 118 h 334"/>
                <a:gd name="T18" fmla="*/ 321 w 348"/>
                <a:gd name="T19" fmla="*/ 62 h 334"/>
                <a:gd name="T20" fmla="*/ 265 w 348"/>
                <a:gd name="T21" fmla="*/ 6 h 334"/>
                <a:gd name="T22" fmla="*/ 209 w 348"/>
                <a:gd name="T23" fmla="*/ 62 h 334"/>
                <a:gd name="T24" fmla="*/ 265 w 348"/>
                <a:gd name="T25" fmla="*/ 118 h 334"/>
                <a:gd name="T26" fmla="*/ 348 w 348"/>
                <a:gd name="T27" fmla="*/ 200 h 334"/>
                <a:gd name="T28" fmla="*/ 266 w 348"/>
                <a:gd name="T29" fmla="*/ 118 h 334"/>
                <a:gd name="T30" fmla="*/ 184 w 348"/>
                <a:gd name="T31" fmla="*/ 200 h 334"/>
                <a:gd name="T32" fmla="*/ 141 w 348"/>
                <a:gd name="T33" fmla="*/ 71 h 334"/>
                <a:gd name="T34" fmla="*/ 141 w 348"/>
                <a:gd name="T35" fmla="*/ 31 h 334"/>
                <a:gd name="T36" fmla="*/ 110 w 348"/>
                <a:gd name="T37" fmla="*/ 0 h 334"/>
                <a:gd name="T38" fmla="*/ 29 w 348"/>
                <a:gd name="T39" fmla="*/ 0 h 334"/>
                <a:gd name="T40" fmla="*/ 29 w 348"/>
                <a:gd name="T41" fmla="*/ 0 h 334"/>
                <a:gd name="T42" fmla="*/ 0 w 348"/>
                <a:gd name="T43" fmla="*/ 31 h 334"/>
                <a:gd name="T44" fmla="*/ 0 w 348"/>
                <a:gd name="T45" fmla="*/ 71 h 334"/>
                <a:gd name="T46" fmla="*/ 0 w 348"/>
                <a:gd name="T47" fmla="*/ 71 h 334"/>
                <a:gd name="T48" fmla="*/ 29 w 348"/>
                <a:gd name="T49" fmla="*/ 102 h 334"/>
                <a:gd name="T50" fmla="*/ 29 w 348"/>
                <a:gd name="T51" fmla="*/ 102 h 334"/>
                <a:gd name="T52" fmla="*/ 110 w 348"/>
                <a:gd name="T53" fmla="*/ 102 h 334"/>
                <a:gd name="T54" fmla="*/ 179 w 348"/>
                <a:gd name="T55" fmla="*/ 102 h 334"/>
                <a:gd name="T56" fmla="*/ 141 w 348"/>
                <a:gd name="T57" fmla="*/ 71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8" h="334">
                  <a:moveTo>
                    <a:pt x="72" y="196"/>
                  </a:moveTo>
                  <a:cubicBezTo>
                    <a:pt x="72" y="165"/>
                    <a:pt x="97" y="140"/>
                    <a:pt x="128" y="140"/>
                  </a:cubicBezTo>
                  <a:cubicBezTo>
                    <a:pt x="159" y="140"/>
                    <a:pt x="184" y="165"/>
                    <a:pt x="184" y="196"/>
                  </a:cubicBezTo>
                  <a:cubicBezTo>
                    <a:pt x="184" y="227"/>
                    <a:pt x="159" y="252"/>
                    <a:pt x="128" y="252"/>
                  </a:cubicBezTo>
                  <a:cubicBezTo>
                    <a:pt x="97" y="252"/>
                    <a:pt x="72" y="227"/>
                    <a:pt x="72" y="196"/>
                  </a:cubicBezTo>
                  <a:close/>
                  <a:moveTo>
                    <a:pt x="210" y="334"/>
                  </a:moveTo>
                  <a:cubicBezTo>
                    <a:pt x="210" y="289"/>
                    <a:pt x="173" y="252"/>
                    <a:pt x="128" y="252"/>
                  </a:cubicBezTo>
                  <a:cubicBezTo>
                    <a:pt x="83" y="252"/>
                    <a:pt x="47" y="289"/>
                    <a:pt x="47" y="334"/>
                  </a:cubicBezTo>
                  <a:moveTo>
                    <a:pt x="265" y="118"/>
                  </a:moveTo>
                  <a:cubicBezTo>
                    <a:pt x="296" y="118"/>
                    <a:pt x="321" y="93"/>
                    <a:pt x="321" y="62"/>
                  </a:cubicBezTo>
                  <a:cubicBezTo>
                    <a:pt x="321" y="31"/>
                    <a:pt x="296" y="6"/>
                    <a:pt x="265" y="6"/>
                  </a:cubicBezTo>
                  <a:cubicBezTo>
                    <a:pt x="234" y="6"/>
                    <a:pt x="209" y="31"/>
                    <a:pt x="209" y="62"/>
                  </a:cubicBezTo>
                  <a:cubicBezTo>
                    <a:pt x="209" y="93"/>
                    <a:pt x="234" y="118"/>
                    <a:pt x="265" y="118"/>
                  </a:cubicBezTo>
                  <a:close/>
                  <a:moveTo>
                    <a:pt x="348" y="200"/>
                  </a:moveTo>
                  <a:cubicBezTo>
                    <a:pt x="348" y="155"/>
                    <a:pt x="311" y="118"/>
                    <a:pt x="266" y="118"/>
                  </a:cubicBezTo>
                  <a:cubicBezTo>
                    <a:pt x="221" y="118"/>
                    <a:pt x="184" y="155"/>
                    <a:pt x="184" y="200"/>
                  </a:cubicBezTo>
                  <a:moveTo>
                    <a:pt x="141" y="71"/>
                  </a:moveTo>
                  <a:cubicBezTo>
                    <a:pt x="141" y="31"/>
                    <a:pt x="141" y="31"/>
                    <a:pt x="141" y="31"/>
                  </a:cubicBezTo>
                  <a:cubicBezTo>
                    <a:pt x="141" y="14"/>
                    <a:pt x="127" y="0"/>
                    <a:pt x="110" y="0"/>
                  </a:cubicBezTo>
                  <a:cubicBezTo>
                    <a:pt x="29" y="0"/>
                    <a:pt x="29" y="0"/>
                    <a:pt x="29" y="0"/>
                  </a:cubicBezTo>
                  <a:cubicBezTo>
                    <a:pt x="29" y="0"/>
                    <a:pt x="29" y="0"/>
                    <a:pt x="29" y="0"/>
                  </a:cubicBezTo>
                  <a:cubicBezTo>
                    <a:pt x="13" y="1"/>
                    <a:pt x="0" y="15"/>
                    <a:pt x="0" y="31"/>
                  </a:cubicBezTo>
                  <a:cubicBezTo>
                    <a:pt x="0" y="71"/>
                    <a:pt x="0" y="71"/>
                    <a:pt x="0" y="71"/>
                  </a:cubicBezTo>
                  <a:cubicBezTo>
                    <a:pt x="0" y="71"/>
                    <a:pt x="0" y="71"/>
                    <a:pt x="0" y="71"/>
                  </a:cubicBezTo>
                  <a:cubicBezTo>
                    <a:pt x="0" y="88"/>
                    <a:pt x="13" y="101"/>
                    <a:pt x="29" y="102"/>
                  </a:cubicBezTo>
                  <a:cubicBezTo>
                    <a:pt x="29" y="102"/>
                    <a:pt x="29" y="102"/>
                    <a:pt x="29" y="102"/>
                  </a:cubicBezTo>
                  <a:cubicBezTo>
                    <a:pt x="110" y="102"/>
                    <a:pt x="110" y="102"/>
                    <a:pt x="110" y="102"/>
                  </a:cubicBezTo>
                  <a:cubicBezTo>
                    <a:pt x="179" y="102"/>
                    <a:pt x="179" y="102"/>
                    <a:pt x="179" y="102"/>
                  </a:cubicBezTo>
                  <a:lnTo>
                    <a:pt x="141" y="71"/>
                  </a:lnTo>
                  <a:close/>
                </a:path>
              </a:pathLst>
            </a:custGeom>
            <a:noFill/>
            <a:ln w="15875" cap="sq">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sp>
        <p:nvSpPr>
          <p:cNvPr id="5" name="Text Placeholder 3">
            <a:extLst>
              <a:ext uri="{FF2B5EF4-FFF2-40B4-BE49-F238E27FC236}">
                <a16:creationId xmlns:a16="http://schemas.microsoft.com/office/drawing/2014/main" id="{5E66F80C-E67C-4384-9950-18DE6C5B9587}"/>
              </a:ext>
            </a:extLst>
          </p:cNvPr>
          <p:cNvSpPr txBox="1">
            <a:spLocks/>
          </p:cNvSpPr>
          <p:nvPr/>
        </p:nvSpPr>
        <p:spPr>
          <a:xfrm>
            <a:off x="2514627" y="4423578"/>
            <a:ext cx="1761851" cy="875070"/>
          </a:xfrm>
          <a:prstGeom prst="rect">
            <a:avLst/>
          </a:prstGeom>
        </p:spPr>
        <p:txBody>
          <a:bodyPr vert="horz" wrap="square" lIns="0" tIns="0" rIns="0" bIns="0" rtlCol="0" anchor="ctr">
            <a:noAutofit/>
          </a:bodyPr>
          <a:lstStyle>
            <a:lvl1pPr marL="231775" marR="0" indent="-231775" algn="l" defTabSz="932742" rtl="0" eaLnBrk="1" fontAlgn="auto" latinLnBrk="0" hangingPunct="1">
              <a:lnSpc>
                <a:spcPct val="100000"/>
              </a:lnSpc>
              <a:spcBef>
                <a:spcPct val="20000"/>
              </a:spcBef>
              <a:spcAft>
                <a:spcPts val="60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solidFill>
                  <a:schemeClr val="accent1"/>
                </a:solidFill>
                <a:latin typeface="+mj-lt"/>
              </a:rPr>
              <a:t>Practice,</a:t>
            </a:r>
            <a:br>
              <a:rPr lang="en-US">
                <a:solidFill>
                  <a:schemeClr val="accent1"/>
                </a:solidFill>
                <a:latin typeface="+mj-lt"/>
              </a:rPr>
            </a:br>
            <a:r>
              <a:rPr lang="en-US">
                <a:solidFill>
                  <a:schemeClr val="accent1"/>
                </a:solidFill>
                <a:latin typeface="+mj-lt"/>
              </a:rPr>
              <a:t>Practice,</a:t>
            </a:r>
            <a:br>
              <a:rPr lang="en-US">
                <a:solidFill>
                  <a:schemeClr val="accent1"/>
                </a:solidFill>
                <a:latin typeface="+mj-lt"/>
              </a:rPr>
            </a:br>
            <a:r>
              <a:rPr lang="en-US">
                <a:solidFill>
                  <a:schemeClr val="accent1"/>
                </a:solidFill>
                <a:latin typeface="+mj-lt"/>
              </a:rPr>
              <a:t>Practice</a:t>
            </a:r>
          </a:p>
        </p:txBody>
      </p:sp>
      <p:grpSp>
        <p:nvGrpSpPr>
          <p:cNvPr id="27" name="Group 26" descr="Icon location">
            <a:extLst>
              <a:ext uri="{FF2B5EF4-FFF2-40B4-BE49-F238E27FC236}">
                <a16:creationId xmlns:a16="http://schemas.microsoft.com/office/drawing/2014/main" id="{BC6737E9-9D06-4544-A63F-14A8B7C4D4CE}"/>
              </a:ext>
            </a:extLst>
          </p:cNvPr>
          <p:cNvGrpSpPr/>
          <p:nvPr/>
        </p:nvGrpSpPr>
        <p:grpSpPr>
          <a:xfrm>
            <a:off x="6360455" y="2515085"/>
            <a:ext cx="1060911" cy="1060911"/>
            <a:chOff x="2470150" y="3560884"/>
            <a:chExt cx="659875" cy="659875"/>
          </a:xfrm>
        </p:grpSpPr>
        <p:grpSp>
          <p:nvGrpSpPr>
            <p:cNvPr id="28" name="Group 27">
              <a:extLst>
                <a:ext uri="{FF2B5EF4-FFF2-40B4-BE49-F238E27FC236}">
                  <a16:creationId xmlns:a16="http://schemas.microsoft.com/office/drawing/2014/main" id="{A2893A94-A1FF-AC40-B4A1-AB66B17961FA}"/>
                </a:ext>
              </a:extLst>
            </p:cNvPr>
            <p:cNvGrpSpPr/>
            <p:nvPr/>
          </p:nvGrpSpPr>
          <p:grpSpPr>
            <a:xfrm>
              <a:off x="2470150" y="3560884"/>
              <a:ext cx="659875" cy="659875"/>
              <a:chOff x="584200" y="3560884"/>
              <a:chExt cx="659875" cy="659875"/>
            </a:xfrm>
          </p:grpSpPr>
          <p:sp>
            <p:nvSpPr>
              <p:cNvPr id="30" name="Oval 29">
                <a:extLst>
                  <a:ext uri="{FF2B5EF4-FFF2-40B4-BE49-F238E27FC236}">
                    <a16:creationId xmlns:a16="http://schemas.microsoft.com/office/drawing/2014/main" id="{B9328C02-EF7B-274A-AF5E-739BD904F880}"/>
                  </a:ext>
                </a:extLst>
              </p:cNvPr>
              <p:cNvSpPr/>
              <p:nvPr/>
            </p:nvSpPr>
            <p:spPr bwMode="auto">
              <a:xfrm>
                <a:off x="584200" y="3560884"/>
                <a:ext cx="659875" cy="659875"/>
              </a:xfrm>
              <a:prstGeom prst="ellipse">
                <a:avLst/>
              </a:prstGeom>
              <a:solidFill>
                <a:schemeClr val="accent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800">
                  <a:solidFill>
                    <a:srgbClr val="FFFFFF"/>
                  </a:solidFill>
                  <a:latin typeface="+mj-lt"/>
                  <a:ea typeface="Segoe UI" pitchFamily="34" charset="0"/>
                  <a:cs typeface="Segoe UI" pitchFamily="34" charset="0"/>
                </a:endParaRPr>
              </a:p>
            </p:txBody>
          </p:sp>
          <p:sp>
            <p:nvSpPr>
              <p:cNvPr id="31" name="Oval 30">
                <a:extLst>
                  <a:ext uri="{FF2B5EF4-FFF2-40B4-BE49-F238E27FC236}">
                    <a16:creationId xmlns:a16="http://schemas.microsoft.com/office/drawing/2014/main" id="{23E72D67-ACD3-374B-8B49-2167B0289F6D}"/>
                  </a:ext>
                </a:extLst>
              </p:cNvPr>
              <p:cNvSpPr/>
              <p:nvPr/>
            </p:nvSpPr>
            <p:spPr bwMode="auto">
              <a:xfrm>
                <a:off x="624585" y="3601269"/>
                <a:ext cx="579104" cy="579104"/>
              </a:xfrm>
              <a:prstGeom prst="ellipse">
                <a:avLst/>
              </a:prstGeom>
              <a:solidFill>
                <a:schemeClr val="tx2"/>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800">
                  <a:solidFill>
                    <a:srgbClr val="FFFFFF"/>
                  </a:solidFill>
                  <a:latin typeface="+mj-lt"/>
                  <a:ea typeface="Segoe UI" pitchFamily="34" charset="0"/>
                  <a:cs typeface="Segoe UI" pitchFamily="34" charset="0"/>
                </a:endParaRPr>
              </a:p>
            </p:txBody>
          </p:sp>
        </p:grpSp>
        <p:sp>
          <p:nvSpPr>
            <p:cNvPr id="29" name="Brain_3" title="Icon of a brain">
              <a:extLst>
                <a:ext uri="{FF2B5EF4-FFF2-40B4-BE49-F238E27FC236}">
                  <a16:creationId xmlns:a16="http://schemas.microsoft.com/office/drawing/2014/main" id="{E63FD142-D2EF-4348-8A85-7187EEE3ED71}"/>
                </a:ext>
              </a:extLst>
            </p:cNvPr>
            <p:cNvSpPr>
              <a:spLocks noChangeAspect="1" noEditPoints="1"/>
            </p:cNvSpPr>
            <p:nvPr/>
          </p:nvSpPr>
          <p:spPr bwMode="auto">
            <a:xfrm>
              <a:off x="2627289" y="3701581"/>
              <a:ext cx="340157" cy="365760"/>
            </a:xfrm>
            <a:custGeom>
              <a:avLst/>
              <a:gdLst>
                <a:gd name="T0" fmla="*/ 68 w 315"/>
                <a:gd name="T1" fmla="*/ 292 h 338"/>
                <a:gd name="T2" fmla="*/ 24 w 315"/>
                <a:gd name="T3" fmla="*/ 231 h 338"/>
                <a:gd name="T4" fmla="*/ 28 w 315"/>
                <a:gd name="T5" fmla="*/ 126 h 338"/>
                <a:gd name="T6" fmla="*/ 68 w 315"/>
                <a:gd name="T7" fmla="*/ 46 h 338"/>
                <a:gd name="T8" fmla="*/ 113 w 315"/>
                <a:gd name="T9" fmla="*/ 0 h 338"/>
                <a:gd name="T10" fmla="*/ 158 w 315"/>
                <a:gd name="T11" fmla="*/ 293 h 338"/>
                <a:gd name="T12" fmla="*/ 248 w 315"/>
                <a:gd name="T13" fmla="*/ 292 h 338"/>
                <a:gd name="T14" fmla="*/ 292 w 315"/>
                <a:gd name="T15" fmla="*/ 231 h 338"/>
                <a:gd name="T16" fmla="*/ 287 w 315"/>
                <a:gd name="T17" fmla="*/ 126 h 338"/>
                <a:gd name="T18" fmla="*/ 248 w 315"/>
                <a:gd name="T19" fmla="*/ 46 h 338"/>
                <a:gd name="T20" fmla="*/ 203 w 315"/>
                <a:gd name="T21" fmla="*/ 0 h 338"/>
                <a:gd name="T22" fmla="*/ 158 w 315"/>
                <a:gd name="T23" fmla="*/ 293 h 338"/>
                <a:gd name="T24" fmla="*/ 90 w 315"/>
                <a:gd name="T25" fmla="*/ 293 h 338"/>
                <a:gd name="T26" fmla="*/ 248 w 315"/>
                <a:gd name="T27" fmla="*/ 293 h 338"/>
                <a:gd name="T28" fmla="*/ 68 w 315"/>
                <a:gd name="T29" fmla="*/ 180 h 338"/>
                <a:gd name="T30" fmla="*/ 90 w 315"/>
                <a:gd name="T31" fmla="*/ 203 h 338"/>
                <a:gd name="T32" fmla="*/ 158 w 315"/>
                <a:gd name="T33" fmla="*/ 225 h 338"/>
                <a:gd name="T34" fmla="*/ 225 w 315"/>
                <a:gd name="T35" fmla="*/ 203 h 338"/>
                <a:gd name="T36" fmla="*/ 248 w 315"/>
                <a:gd name="T37" fmla="*/ 180 h 338"/>
                <a:gd name="T38" fmla="*/ 79 w 315"/>
                <a:gd name="T39" fmla="*/ 90 h 338"/>
                <a:gd name="T40" fmla="*/ 113 w 315"/>
                <a:gd name="T41" fmla="*/ 113 h 338"/>
                <a:gd name="T42" fmla="*/ 135 w 315"/>
                <a:gd name="T43" fmla="*/ 135 h 338"/>
                <a:gd name="T44" fmla="*/ 203 w 315"/>
                <a:gd name="T45" fmla="*/ 113 h 338"/>
                <a:gd name="T46" fmla="*/ 225 w 315"/>
                <a:gd name="T47" fmla="*/ 90 h 338"/>
                <a:gd name="T48" fmla="*/ 24 w 315"/>
                <a:gd name="T49" fmla="*/ 231 h 338"/>
                <a:gd name="T50" fmla="*/ 248 w 315"/>
                <a:gd name="T51" fmla="*/ 248 h 338"/>
                <a:gd name="T52" fmla="*/ 28 w 315"/>
                <a:gd name="T53" fmla="*/ 126 h 338"/>
                <a:gd name="T54" fmla="*/ 243 w 315"/>
                <a:gd name="T55" fmla="*/ 126 h 338"/>
                <a:gd name="T56" fmla="*/ 68 w 315"/>
                <a:gd name="T57" fmla="*/ 45 h 338"/>
                <a:gd name="T58" fmla="*/ 248 w 315"/>
                <a:gd name="T59" fmla="*/ 45 h 338"/>
                <a:gd name="T60" fmla="*/ 135 w 315"/>
                <a:gd name="T61" fmla="*/ 293 h 338"/>
                <a:gd name="T62" fmla="*/ 68 w 315"/>
                <a:gd name="T63" fmla="*/ 293 h 338"/>
                <a:gd name="T64" fmla="*/ 101 w 315"/>
                <a:gd name="T65" fmla="*/ 338 h 338"/>
                <a:gd name="T66" fmla="*/ 158 w 315"/>
                <a:gd name="T67" fmla="*/ 315 h 338"/>
                <a:gd name="T68" fmla="*/ 158 w 315"/>
                <a:gd name="T69" fmla="*/ 293 h 338"/>
                <a:gd name="T70" fmla="*/ 180 w 315"/>
                <a:gd name="T71" fmla="*/ 338 h 338"/>
                <a:gd name="T72" fmla="*/ 248 w 315"/>
                <a:gd name="T73" fmla="*/ 304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5" h="338">
                  <a:moveTo>
                    <a:pt x="68" y="293"/>
                  </a:moveTo>
                  <a:cubicBezTo>
                    <a:pt x="68" y="293"/>
                    <a:pt x="68" y="292"/>
                    <a:pt x="68" y="292"/>
                  </a:cubicBezTo>
                  <a:cubicBezTo>
                    <a:pt x="42" y="289"/>
                    <a:pt x="23" y="268"/>
                    <a:pt x="23" y="242"/>
                  </a:cubicBezTo>
                  <a:cubicBezTo>
                    <a:pt x="23" y="238"/>
                    <a:pt x="23" y="235"/>
                    <a:pt x="24" y="231"/>
                  </a:cubicBezTo>
                  <a:cubicBezTo>
                    <a:pt x="10" y="219"/>
                    <a:pt x="0" y="201"/>
                    <a:pt x="0" y="180"/>
                  </a:cubicBezTo>
                  <a:cubicBezTo>
                    <a:pt x="0" y="158"/>
                    <a:pt x="11" y="138"/>
                    <a:pt x="28" y="126"/>
                  </a:cubicBezTo>
                  <a:cubicBezTo>
                    <a:pt x="25" y="118"/>
                    <a:pt x="23" y="110"/>
                    <a:pt x="23" y="102"/>
                  </a:cubicBezTo>
                  <a:cubicBezTo>
                    <a:pt x="23" y="74"/>
                    <a:pt x="42" y="52"/>
                    <a:pt x="68" y="46"/>
                  </a:cubicBezTo>
                  <a:cubicBezTo>
                    <a:pt x="68" y="46"/>
                    <a:pt x="68" y="46"/>
                    <a:pt x="68" y="45"/>
                  </a:cubicBezTo>
                  <a:cubicBezTo>
                    <a:pt x="68" y="20"/>
                    <a:pt x="88" y="0"/>
                    <a:pt x="113" y="0"/>
                  </a:cubicBezTo>
                  <a:cubicBezTo>
                    <a:pt x="138" y="0"/>
                    <a:pt x="158" y="20"/>
                    <a:pt x="158" y="45"/>
                  </a:cubicBezTo>
                  <a:cubicBezTo>
                    <a:pt x="158" y="293"/>
                    <a:pt x="158" y="293"/>
                    <a:pt x="158" y="293"/>
                  </a:cubicBezTo>
                  <a:moveTo>
                    <a:pt x="248" y="293"/>
                  </a:moveTo>
                  <a:cubicBezTo>
                    <a:pt x="248" y="293"/>
                    <a:pt x="248" y="292"/>
                    <a:pt x="248" y="292"/>
                  </a:cubicBezTo>
                  <a:cubicBezTo>
                    <a:pt x="273" y="289"/>
                    <a:pt x="293" y="268"/>
                    <a:pt x="293" y="242"/>
                  </a:cubicBezTo>
                  <a:cubicBezTo>
                    <a:pt x="293" y="238"/>
                    <a:pt x="292" y="235"/>
                    <a:pt x="292" y="231"/>
                  </a:cubicBezTo>
                  <a:cubicBezTo>
                    <a:pt x="306" y="219"/>
                    <a:pt x="315" y="201"/>
                    <a:pt x="315" y="180"/>
                  </a:cubicBezTo>
                  <a:cubicBezTo>
                    <a:pt x="315" y="158"/>
                    <a:pt x="304" y="138"/>
                    <a:pt x="287" y="126"/>
                  </a:cubicBezTo>
                  <a:cubicBezTo>
                    <a:pt x="291" y="118"/>
                    <a:pt x="293" y="110"/>
                    <a:pt x="293" y="102"/>
                  </a:cubicBezTo>
                  <a:cubicBezTo>
                    <a:pt x="293" y="74"/>
                    <a:pt x="273" y="52"/>
                    <a:pt x="248" y="46"/>
                  </a:cubicBezTo>
                  <a:cubicBezTo>
                    <a:pt x="248" y="46"/>
                    <a:pt x="248" y="46"/>
                    <a:pt x="248" y="45"/>
                  </a:cubicBezTo>
                  <a:cubicBezTo>
                    <a:pt x="248" y="20"/>
                    <a:pt x="228" y="0"/>
                    <a:pt x="203" y="0"/>
                  </a:cubicBezTo>
                  <a:cubicBezTo>
                    <a:pt x="178" y="0"/>
                    <a:pt x="158" y="20"/>
                    <a:pt x="158" y="45"/>
                  </a:cubicBezTo>
                  <a:cubicBezTo>
                    <a:pt x="158" y="293"/>
                    <a:pt x="158" y="293"/>
                    <a:pt x="158" y="293"/>
                  </a:cubicBezTo>
                  <a:moveTo>
                    <a:pt x="68" y="293"/>
                  </a:moveTo>
                  <a:cubicBezTo>
                    <a:pt x="90" y="293"/>
                    <a:pt x="90" y="293"/>
                    <a:pt x="90" y="293"/>
                  </a:cubicBezTo>
                  <a:moveTo>
                    <a:pt x="225" y="293"/>
                  </a:moveTo>
                  <a:cubicBezTo>
                    <a:pt x="248" y="293"/>
                    <a:pt x="248" y="293"/>
                    <a:pt x="248" y="293"/>
                  </a:cubicBezTo>
                  <a:moveTo>
                    <a:pt x="56" y="180"/>
                  </a:moveTo>
                  <a:cubicBezTo>
                    <a:pt x="68" y="180"/>
                    <a:pt x="68" y="180"/>
                    <a:pt x="68" y="180"/>
                  </a:cubicBezTo>
                  <a:cubicBezTo>
                    <a:pt x="80" y="180"/>
                    <a:pt x="90" y="190"/>
                    <a:pt x="90" y="203"/>
                  </a:cubicBezTo>
                  <a:cubicBezTo>
                    <a:pt x="90" y="203"/>
                    <a:pt x="90" y="203"/>
                    <a:pt x="90" y="203"/>
                  </a:cubicBezTo>
                  <a:cubicBezTo>
                    <a:pt x="90" y="215"/>
                    <a:pt x="100" y="225"/>
                    <a:pt x="113" y="225"/>
                  </a:cubicBezTo>
                  <a:cubicBezTo>
                    <a:pt x="158" y="225"/>
                    <a:pt x="158" y="225"/>
                    <a:pt x="158" y="225"/>
                  </a:cubicBezTo>
                  <a:cubicBezTo>
                    <a:pt x="203" y="225"/>
                    <a:pt x="203" y="225"/>
                    <a:pt x="203" y="225"/>
                  </a:cubicBezTo>
                  <a:cubicBezTo>
                    <a:pt x="215" y="225"/>
                    <a:pt x="225" y="215"/>
                    <a:pt x="225" y="203"/>
                  </a:cubicBezTo>
                  <a:cubicBezTo>
                    <a:pt x="225" y="203"/>
                    <a:pt x="225" y="203"/>
                    <a:pt x="225" y="203"/>
                  </a:cubicBezTo>
                  <a:cubicBezTo>
                    <a:pt x="225" y="190"/>
                    <a:pt x="235" y="180"/>
                    <a:pt x="248" y="180"/>
                  </a:cubicBezTo>
                  <a:cubicBezTo>
                    <a:pt x="259" y="180"/>
                    <a:pt x="259" y="180"/>
                    <a:pt x="259" y="180"/>
                  </a:cubicBezTo>
                  <a:moveTo>
                    <a:pt x="79" y="90"/>
                  </a:moveTo>
                  <a:cubicBezTo>
                    <a:pt x="90" y="90"/>
                    <a:pt x="90" y="90"/>
                    <a:pt x="90" y="90"/>
                  </a:cubicBezTo>
                  <a:cubicBezTo>
                    <a:pt x="103" y="90"/>
                    <a:pt x="113" y="100"/>
                    <a:pt x="113" y="113"/>
                  </a:cubicBezTo>
                  <a:cubicBezTo>
                    <a:pt x="113" y="113"/>
                    <a:pt x="113" y="113"/>
                    <a:pt x="113" y="113"/>
                  </a:cubicBezTo>
                  <a:cubicBezTo>
                    <a:pt x="113" y="125"/>
                    <a:pt x="123" y="135"/>
                    <a:pt x="135" y="135"/>
                  </a:cubicBezTo>
                  <a:cubicBezTo>
                    <a:pt x="180" y="135"/>
                    <a:pt x="180" y="135"/>
                    <a:pt x="180" y="135"/>
                  </a:cubicBezTo>
                  <a:cubicBezTo>
                    <a:pt x="193" y="135"/>
                    <a:pt x="203" y="125"/>
                    <a:pt x="203" y="113"/>
                  </a:cubicBezTo>
                  <a:cubicBezTo>
                    <a:pt x="203" y="113"/>
                    <a:pt x="203" y="113"/>
                    <a:pt x="203" y="113"/>
                  </a:cubicBezTo>
                  <a:cubicBezTo>
                    <a:pt x="203" y="100"/>
                    <a:pt x="213" y="90"/>
                    <a:pt x="225" y="90"/>
                  </a:cubicBezTo>
                  <a:cubicBezTo>
                    <a:pt x="236" y="90"/>
                    <a:pt x="236" y="90"/>
                    <a:pt x="236" y="90"/>
                  </a:cubicBezTo>
                  <a:moveTo>
                    <a:pt x="24" y="231"/>
                  </a:moveTo>
                  <a:cubicBezTo>
                    <a:pt x="36" y="242"/>
                    <a:pt x="51" y="248"/>
                    <a:pt x="68" y="248"/>
                  </a:cubicBezTo>
                  <a:moveTo>
                    <a:pt x="248" y="248"/>
                  </a:moveTo>
                  <a:cubicBezTo>
                    <a:pt x="265" y="248"/>
                    <a:pt x="280" y="242"/>
                    <a:pt x="292" y="231"/>
                  </a:cubicBezTo>
                  <a:moveTo>
                    <a:pt x="28" y="126"/>
                  </a:moveTo>
                  <a:cubicBezTo>
                    <a:pt x="73" y="126"/>
                    <a:pt x="73" y="126"/>
                    <a:pt x="73" y="126"/>
                  </a:cubicBezTo>
                  <a:moveTo>
                    <a:pt x="243" y="126"/>
                  </a:moveTo>
                  <a:cubicBezTo>
                    <a:pt x="288" y="126"/>
                    <a:pt x="288" y="126"/>
                    <a:pt x="288" y="126"/>
                  </a:cubicBezTo>
                  <a:moveTo>
                    <a:pt x="68" y="45"/>
                  </a:moveTo>
                  <a:cubicBezTo>
                    <a:pt x="101" y="45"/>
                    <a:pt x="101" y="45"/>
                    <a:pt x="101" y="45"/>
                  </a:cubicBezTo>
                  <a:moveTo>
                    <a:pt x="248" y="45"/>
                  </a:moveTo>
                  <a:cubicBezTo>
                    <a:pt x="214" y="45"/>
                    <a:pt x="214" y="45"/>
                    <a:pt x="214" y="45"/>
                  </a:cubicBezTo>
                  <a:moveTo>
                    <a:pt x="135" y="293"/>
                  </a:moveTo>
                  <a:cubicBezTo>
                    <a:pt x="180" y="293"/>
                    <a:pt x="180" y="293"/>
                    <a:pt x="180" y="293"/>
                  </a:cubicBezTo>
                  <a:moveTo>
                    <a:pt x="68" y="293"/>
                  </a:moveTo>
                  <a:cubicBezTo>
                    <a:pt x="68" y="304"/>
                    <a:pt x="68" y="304"/>
                    <a:pt x="68" y="304"/>
                  </a:cubicBezTo>
                  <a:cubicBezTo>
                    <a:pt x="68" y="323"/>
                    <a:pt x="83" y="338"/>
                    <a:pt x="101" y="338"/>
                  </a:cubicBezTo>
                  <a:cubicBezTo>
                    <a:pt x="135" y="338"/>
                    <a:pt x="135" y="338"/>
                    <a:pt x="135" y="338"/>
                  </a:cubicBezTo>
                  <a:cubicBezTo>
                    <a:pt x="148" y="338"/>
                    <a:pt x="158" y="328"/>
                    <a:pt x="158" y="315"/>
                  </a:cubicBezTo>
                  <a:cubicBezTo>
                    <a:pt x="158" y="293"/>
                    <a:pt x="158" y="293"/>
                    <a:pt x="158" y="293"/>
                  </a:cubicBezTo>
                  <a:moveTo>
                    <a:pt x="158" y="293"/>
                  </a:moveTo>
                  <a:cubicBezTo>
                    <a:pt x="158" y="315"/>
                    <a:pt x="158" y="315"/>
                    <a:pt x="158" y="315"/>
                  </a:cubicBezTo>
                  <a:cubicBezTo>
                    <a:pt x="158" y="328"/>
                    <a:pt x="168" y="338"/>
                    <a:pt x="180" y="338"/>
                  </a:cubicBezTo>
                  <a:cubicBezTo>
                    <a:pt x="214" y="338"/>
                    <a:pt x="214" y="338"/>
                    <a:pt x="214" y="338"/>
                  </a:cubicBezTo>
                  <a:cubicBezTo>
                    <a:pt x="233" y="338"/>
                    <a:pt x="248" y="323"/>
                    <a:pt x="248" y="304"/>
                  </a:cubicBezTo>
                  <a:cubicBezTo>
                    <a:pt x="248" y="293"/>
                    <a:pt x="248" y="293"/>
                    <a:pt x="248" y="293"/>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6" name="Text Placeholder 3">
            <a:extLst>
              <a:ext uri="{FF2B5EF4-FFF2-40B4-BE49-F238E27FC236}">
                <a16:creationId xmlns:a16="http://schemas.microsoft.com/office/drawing/2014/main" id="{29FFDBDF-B126-40B5-8AF5-BB42F09C90CA}"/>
              </a:ext>
            </a:extLst>
          </p:cNvPr>
          <p:cNvSpPr txBox="1">
            <a:spLocks/>
          </p:cNvSpPr>
          <p:nvPr/>
        </p:nvSpPr>
        <p:spPr>
          <a:xfrm>
            <a:off x="7532155" y="2669967"/>
            <a:ext cx="1932138" cy="875070"/>
          </a:xfrm>
          <a:prstGeom prst="rect">
            <a:avLst/>
          </a:prstGeom>
        </p:spPr>
        <p:txBody>
          <a:bodyPr vert="horz" wrap="square" lIns="0" tIns="0" rIns="0" bIns="0" rtlCol="0" anchor="ctr">
            <a:noAutofit/>
          </a:bodyPr>
          <a:lstStyle>
            <a:lvl1pPr marL="231775" marR="0" indent="-231775" algn="l" defTabSz="932742" rtl="0" eaLnBrk="1" fontAlgn="auto" latinLnBrk="0" hangingPunct="1">
              <a:lnSpc>
                <a:spcPct val="100000"/>
              </a:lnSpc>
              <a:spcBef>
                <a:spcPct val="20000"/>
              </a:spcBef>
              <a:spcAft>
                <a:spcPts val="60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solidFill>
                  <a:schemeClr val="accent1"/>
                </a:solidFill>
                <a:latin typeface="+mj-lt"/>
              </a:rPr>
              <a:t>Be humane</a:t>
            </a:r>
          </a:p>
        </p:txBody>
      </p:sp>
      <p:sp>
        <p:nvSpPr>
          <p:cNvPr id="7" name="Text Placeholder 3">
            <a:extLst>
              <a:ext uri="{FF2B5EF4-FFF2-40B4-BE49-F238E27FC236}">
                <a16:creationId xmlns:a16="http://schemas.microsoft.com/office/drawing/2014/main" id="{F0D7D209-F200-4084-9FDA-7015113C1A62}"/>
              </a:ext>
            </a:extLst>
          </p:cNvPr>
          <p:cNvSpPr txBox="1">
            <a:spLocks/>
          </p:cNvSpPr>
          <p:nvPr/>
        </p:nvSpPr>
        <p:spPr>
          <a:xfrm>
            <a:off x="7525360" y="4436671"/>
            <a:ext cx="3733190" cy="875070"/>
          </a:xfrm>
          <a:prstGeom prst="rect">
            <a:avLst/>
          </a:prstGeom>
        </p:spPr>
        <p:txBody>
          <a:bodyPr vert="horz" wrap="square" lIns="0" tIns="0" rIns="0" bIns="0" rtlCol="0" anchor="ctr">
            <a:noAutofit/>
          </a:bodyPr>
          <a:lstStyle>
            <a:lvl1pPr marL="231775" marR="0" indent="-231775" algn="l" defTabSz="932742" rtl="0" eaLnBrk="1" fontAlgn="auto" latinLnBrk="0" hangingPunct="1">
              <a:lnSpc>
                <a:spcPct val="100000"/>
              </a:lnSpc>
              <a:spcBef>
                <a:spcPct val="20000"/>
              </a:spcBef>
              <a:spcAft>
                <a:spcPts val="60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solidFill>
                  <a:schemeClr val="accent1"/>
                </a:solidFill>
                <a:latin typeface="+mj-lt"/>
              </a:rPr>
              <a:t>Know your audience</a:t>
            </a:r>
          </a:p>
        </p:txBody>
      </p:sp>
      <p:sp>
        <p:nvSpPr>
          <p:cNvPr id="8" name="TextBox 7">
            <a:extLst>
              <a:ext uri="{FF2B5EF4-FFF2-40B4-BE49-F238E27FC236}">
                <a16:creationId xmlns:a16="http://schemas.microsoft.com/office/drawing/2014/main" id="{17B3C961-CC92-3537-DE26-61F61020CF97}"/>
              </a:ext>
            </a:extLst>
          </p:cNvPr>
          <p:cNvSpPr txBox="1"/>
          <p:nvPr/>
        </p:nvSpPr>
        <p:spPr>
          <a:xfrm>
            <a:off x="6095258" y="6359654"/>
            <a:ext cx="5950203" cy="369332"/>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r"/>
            <a:r>
              <a:rPr lang="en-US" sz="2400">
                <a:solidFill>
                  <a:srgbClr val="737373"/>
                </a:solidFill>
                <a:ea typeface="+mn-lt"/>
                <a:cs typeface="+mn-lt"/>
              </a:rPr>
              <a:t>www.aka.ms/TTRPGsForFunAndProfit</a:t>
            </a:r>
            <a:endParaRPr lang="en-US" sz="2400">
              <a:solidFill>
                <a:srgbClr val="737373"/>
              </a:solidFill>
              <a:cs typeface="Segoe UI"/>
            </a:endParaRPr>
          </a:p>
        </p:txBody>
      </p:sp>
    </p:spTree>
    <p:extLst>
      <p:ext uri="{BB962C8B-B14F-4D97-AF65-F5344CB8AC3E}">
        <p14:creationId xmlns:p14="http://schemas.microsoft.com/office/powerpoint/2010/main" val="28696196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P spid="5" grpId="0"/>
      <p:bldP spid="6" grpId="0"/>
      <p:bldP spid="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A03A58-8F02-754C-AD45-8136295694EC}"/>
              </a:ext>
            </a:extLst>
          </p:cNvPr>
          <p:cNvSpPr>
            <a:spLocks noGrp="1"/>
          </p:cNvSpPr>
          <p:nvPr>
            <p:ph type="title"/>
          </p:nvPr>
        </p:nvSpPr>
        <p:spPr>
          <a:xfrm>
            <a:off x="588263" y="426423"/>
            <a:ext cx="11018520" cy="615553"/>
          </a:xfrm>
        </p:spPr>
        <p:txBody>
          <a:bodyPr/>
          <a:lstStyle/>
          <a:p>
            <a:r>
              <a:rPr lang="en-US" sz="4000"/>
              <a:t>Leadership &amp; Communicating for Creativity</a:t>
            </a:r>
          </a:p>
        </p:txBody>
      </p:sp>
      <p:sp>
        <p:nvSpPr>
          <p:cNvPr id="36" name="TextBox 35">
            <a:extLst>
              <a:ext uri="{FF2B5EF4-FFF2-40B4-BE49-F238E27FC236}">
                <a16:creationId xmlns:a16="http://schemas.microsoft.com/office/drawing/2014/main" id="{39814648-3E02-844F-AD45-4B3A4F8A65AF}"/>
              </a:ext>
            </a:extLst>
          </p:cNvPr>
          <p:cNvSpPr txBox="1"/>
          <p:nvPr/>
        </p:nvSpPr>
        <p:spPr>
          <a:xfrm>
            <a:off x="1211262" y="1437247"/>
            <a:ext cx="2227263" cy="1292662"/>
          </a:xfrm>
          <a:prstGeom prst="rect">
            <a:avLst/>
          </a:prstGeom>
          <a:noFill/>
        </p:spPr>
        <p:txBody>
          <a:bodyPr wrap="square" lIns="0" tIns="0" rIns="0" bIns="0" rtlCol="0" anchor="b">
            <a:spAutoFit/>
          </a:bodyPr>
          <a:lstStyle/>
          <a:p>
            <a:pPr algn="ctr"/>
            <a:r>
              <a:rPr lang="en-US" sz="2800">
                <a:solidFill>
                  <a:schemeClr val="accent1"/>
                </a:solidFill>
                <a:latin typeface="+mj-lt"/>
              </a:rPr>
              <a:t>The new employee experience</a:t>
            </a:r>
          </a:p>
        </p:txBody>
      </p:sp>
      <p:sp>
        <p:nvSpPr>
          <p:cNvPr id="5" name="Sustainable_EC0A" title="Icon of a tree branch">
            <a:extLst>
              <a:ext uri="{FF2B5EF4-FFF2-40B4-BE49-F238E27FC236}">
                <a16:creationId xmlns:a16="http://schemas.microsoft.com/office/drawing/2014/main" id="{1A3C3CC3-5E51-4B13-9F54-7076F0853FC5}"/>
              </a:ext>
            </a:extLst>
          </p:cNvPr>
          <p:cNvSpPr>
            <a:spLocks noChangeAspect="1" noEditPoints="1"/>
          </p:cNvSpPr>
          <p:nvPr/>
        </p:nvSpPr>
        <p:spPr bwMode="auto">
          <a:xfrm>
            <a:off x="1471705" y="3035188"/>
            <a:ext cx="1702523" cy="1603782"/>
          </a:xfrm>
          <a:custGeom>
            <a:avLst/>
            <a:gdLst>
              <a:gd name="T0" fmla="*/ 3750 w 3750"/>
              <a:gd name="T1" fmla="*/ 0 h 3531"/>
              <a:gd name="T2" fmla="*/ 3750 w 3750"/>
              <a:gd name="T3" fmla="*/ 1375 h 3531"/>
              <a:gd name="T4" fmla="*/ 2375 w 3750"/>
              <a:gd name="T5" fmla="*/ 2750 h 3531"/>
              <a:gd name="T6" fmla="*/ 1000 w 3750"/>
              <a:gd name="T7" fmla="*/ 1375 h 3531"/>
              <a:gd name="T8" fmla="*/ 2375 w 3750"/>
              <a:gd name="T9" fmla="*/ 0 h 3531"/>
              <a:gd name="T10" fmla="*/ 3750 w 3750"/>
              <a:gd name="T11" fmla="*/ 0 h 3531"/>
              <a:gd name="T12" fmla="*/ 219 w 3750"/>
              <a:gd name="T13" fmla="*/ 3531 h 3531"/>
              <a:gd name="T14" fmla="*/ 2875 w 3750"/>
              <a:gd name="T15" fmla="*/ 875 h 3531"/>
              <a:gd name="T16" fmla="*/ 500 w 3750"/>
              <a:gd name="T17" fmla="*/ 1000 h 3531"/>
              <a:gd name="T18" fmla="*/ 1000 w 3750"/>
              <a:gd name="T19" fmla="*/ 1500 h 3531"/>
              <a:gd name="T20" fmla="*/ 1204 w 3750"/>
              <a:gd name="T21" fmla="*/ 657 h 3531"/>
              <a:gd name="T22" fmla="*/ 750 w 3750"/>
              <a:gd name="T23" fmla="*/ 500 h 3531"/>
              <a:gd name="T24" fmla="*/ 0 w 3750"/>
              <a:gd name="T25" fmla="*/ 500 h 3531"/>
              <a:gd name="T26" fmla="*/ 0 w 3750"/>
              <a:gd name="T27" fmla="*/ 1250 h 3531"/>
              <a:gd name="T28" fmla="*/ 750 w 3750"/>
              <a:gd name="T29" fmla="*/ 2000 h 3531"/>
              <a:gd name="T30" fmla="*/ 1107 w 3750"/>
              <a:gd name="T31" fmla="*/ 1906 h 35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750" h="3531">
                <a:moveTo>
                  <a:pt x="3750" y="0"/>
                </a:moveTo>
                <a:cubicBezTo>
                  <a:pt x="3750" y="1375"/>
                  <a:pt x="3750" y="1375"/>
                  <a:pt x="3750" y="1375"/>
                </a:cubicBezTo>
                <a:cubicBezTo>
                  <a:pt x="3750" y="2134"/>
                  <a:pt x="3134" y="2750"/>
                  <a:pt x="2375" y="2750"/>
                </a:cubicBezTo>
                <a:cubicBezTo>
                  <a:pt x="1616" y="2750"/>
                  <a:pt x="1000" y="2134"/>
                  <a:pt x="1000" y="1375"/>
                </a:cubicBezTo>
                <a:cubicBezTo>
                  <a:pt x="1000" y="616"/>
                  <a:pt x="1616" y="0"/>
                  <a:pt x="2375" y="0"/>
                </a:cubicBezTo>
                <a:lnTo>
                  <a:pt x="3750" y="0"/>
                </a:lnTo>
                <a:close/>
                <a:moveTo>
                  <a:pt x="219" y="3531"/>
                </a:moveTo>
                <a:cubicBezTo>
                  <a:pt x="2875" y="875"/>
                  <a:pt x="2875" y="875"/>
                  <a:pt x="2875" y="875"/>
                </a:cubicBezTo>
                <a:moveTo>
                  <a:pt x="500" y="1000"/>
                </a:moveTo>
                <a:cubicBezTo>
                  <a:pt x="1000" y="1500"/>
                  <a:pt x="1000" y="1500"/>
                  <a:pt x="1000" y="1500"/>
                </a:cubicBezTo>
                <a:moveTo>
                  <a:pt x="1204" y="657"/>
                </a:moveTo>
                <a:cubicBezTo>
                  <a:pt x="1078" y="560"/>
                  <a:pt x="922" y="500"/>
                  <a:pt x="750" y="500"/>
                </a:cubicBezTo>
                <a:cubicBezTo>
                  <a:pt x="0" y="500"/>
                  <a:pt x="0" y="500"/>
                  <a:pt x="0" y="500"/>
                </a:cubicBezTo>
                <a:cubicBezTo>
                  <a:pt x="0" y="1250"/>
                  <a:pt x="0" y="1250"/>
                  <a:pt x="0" y="1250"/>
                </a:cubicBezTo>
                <a:cubicBezTo>
                  <a:pt x="0" y="1664"/>
                  <a:pt x="336" y="2000"/>
                  <a:pt x="750" y="2000"/>
                </a:cubicBezTo>
                <a:cubicBezTo>
                  <a:pt x="880" y="2000"/>
                  <a:pt x="1000" y="1964"/>
                  <a:pt x="1107" y="1906"/>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TextBox 38">
            <a:extLst>
              <a:ext uri="{FF2B5EF4-FFF2-40B4-BE49-F238E27FC236}">
                <a16:creationId xmlns:a16="http://schemas.microsoft.com/office/drawing/2014/main" id="{AE7B703F-6E4B-D049-9076-3A3FAF4BA062}"/>
              </a:ext>
            </a:extLst>
          </p:cNvPr>
          <p:cNvSpPr txBox="1"/>
          <p:nvPr/>
        </p:nvSpPr>
        <p:spPr>
          <a:xfrm>
            <a:off x="1211262" y="5032820"/>
            <a:ext cx="2227263" cy="677108"/>
          </a:xfrm>
          <a:prstGeom prst="rect">
            <a:avLst/>
          </a:prstGeom>
          <a:noFill/>
        </p:spPr>
        <p:txBody>
          <a:bodyPr wrap="square" lIns="0" tIns="0" rIns="0" bIns="0" rtlCol="0">
            <a:spAutoFit/>
          </a:bodyPr>
          <a:lstStyle/>
          <a:p>
            <a:pPr algn="ctr"/>
            <a:r>
              <a:rPr lang="en-US" sz="2200">
                <a:latin typeface="+mj-lt"/>
              </a:rPr>
              <a:t>First impressions are important.</a:t>
            </a:r>
          </a:p>
        </p:txBody>
      </p:sp>
      <p:sp>
        <p:nvSpPr>
          <p:cNvPr id="37" name="TextBox 36">
            <a:extLst>
              <a:ext uri="{FF2B5EF4-FFF2-40B4-BE49-F238E27FC236}">
                <a16:creationId xmlns:a16="http://schemas.microsoft.com/office/drawing/2014/main" id="{029391D6-7A49-C24A-845C-BD6753E67D60}"/>
              </a:ext>
            </a:extLst>
          </p:cNvPr>
          <p:cNvSpPr txBox="1"/>
          <p:nvPr/>
        </p:nvSpPr>
        <p:spPr>
          <a:xfrm>
            <a:off x="5247152" y="1437247"/>
            <a:ext cx="1934698" cy="1292662"/>
          </a:xfrm>
          <a:prstGeom prst="rect">
            <a:avLst/>
          </a:prstGeom>
          <a:noFill/>
        </p:spPr>
        <p:txBody>
          <a:bodyPr wrap="square" lIns="0" tIns="0" rIns="0" bIns="0" rtlCol="0" anchor="b">
            <a:spAutoFit/>
          </a:bodyPr>
          <a:lstStyle/>
          <a:p>
            <a:pPr algn="ctr"/>
            <a:r>
              <a:rPr lang="en-US" sz="2800">
                <a:solidFill>
                  <a:schemeClr val="accent1"/>
                </a:solidFill>
                <a:latin typeface="+mj-lt"/>
              </a:rPr>
              <a:t>Progression is important</a:t>
            </a:r>
          </a:p>
        </p:txBody>
      </p:sp>
      <p:sp>
        <p:nvSpPr>
          <p:cNvPr id="6" name="SkiResorts_EB45" title="Icon of mountains">
            <a:extLst>
              <a:ext uri="{FF2B5EF4-FFF2-40B4-BE49-F238E27FC236}">
                <a16:creationId xmlns:a16="http://schemas.microsoft.com/office/drawing/2014/main" id="{3A4DAA9B-D0DC-4C02-BF2B-25E7F3A08F6C}"/>
              </a:ext>
            </a:extLst>
          </p:cNvPr>
          <p:cNvSpPr>
            <a:spLocks noChangeAspect="1" noEditPoints="1"/>
          </p:cNvSpPr>
          <p:nvPr/>
        </p:nvSpPr>
        <p:spPr bwMode="auto">
          <a:xfrm flipH="1">
            <a:off x="8591262" y="3037562"/>
            <a:ext cx="2361310" cy="1698067"/>
          </a:xfrm>
          <a:custGeom>
            <a:avLst/>
            <a:gdLst>
              <a:gd name="T0" fmla="*/ 0 w 5319"/>
              <a:gd name="T1" fmla="*/ 3825 h 3825"/>
              <a:gd name="T2" fmla="*/ 1913 w 5319"/>
              <a:gd name="T3" fmla="*/ 0 h 3825"/>
              <a:gd name="T4" fmla="*/ 3819 w 5319"/>
              <a:gd name="T5" fmla="*/ 3825 h 3825"/>
              <a:gd name="T6" fmla="*/ 0 w 5319"/>
              <a:gd name="T7" fmla="*/ 3825 h 3825"/>
              <a:gd name="T8" fmla="*/ 3754 w 5319"/>
              <a:gd name="T9" fmla="*/ 3825 h 3825"/>
              <a:gd name="T10" fmla="*/ 5319 w 5319"/>
              <a:gd name="T11" fmla="*/ 3825 h 3825"/>
              <a:gd name="T12" fmla="*/ 3938 w 5319"/>
              <a:gd name="T13" fmla="*/ 1153 h 3825"/>
              <a:gd name="T14" fmla="*/ 3200 w 5319"/>
              <a:gd name="T15" fmla="*/ 2535 h 3825"/>
              <a:gd name="T16" fmla="*/ 1313 w 5319"/>
              <a:gd name="T17" fmla="*/ 1199 h 3825"/>
              <a:gd name="T18" fmla="*/ 1913 w 5319"/>
              <a:gd name="T19" fmla="*/ 1798 h 3825"/>
              <a:gd name="T20" fmla="*/ 2510 w 5319"/>
              <a:gd name="T21" fmla="*/ 1200 h 3825"/>
              <a:gd name="T22" fmla="*/ 4747 w 5319"/>
              <a:gd name="T23" fmla="*/ 2719 h 3825"/>
              <a:gd name="T24" fmla="*/ 3938 w 5319"/>
              <a:gd name="T25" fmla="*/ 2719 h 3825"/>
              <a:gd name="T26" fmla="*/ 3490 w 5319"/>
              <a:gd name="T27" fmla="*/ 3167 h 3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319" h="3825">
                <a:moveTo>
                  <a:pt x="0" y="3825"/>
                </a:moveTo>
                <a:lnTo>
                  <a:pt x="1913" y="0"/>
                </a:lnTo>
                <a:lnTo>
                  <a:pt x="3819" y="3825"/>
                </a:lnTo>
                <a:lnTo>
                  <a:pt x="0" y="3825"/>
                </a:lnTo>
                <a:moveTo>
                  <a:pt x="3754" y="3825"/>
                </a:moveTo>
                <a:lnTo>
                  <a:pt x="5319" y="3825"/>
                </a:lnTo>
                <a:lnTo>
                  <a:pt x="3938" y="1153"/>
                </a:lnTo>
                <a:lnTo>
                  <a:pt x="3200" y="2535"/>
                </a:lnTo>
                <a:moveTo>
                  <a:pt x="1313" y="1199"/>
                </a:moveTo>
                <a:lnTo>
                  <a:pt x="1913" y="1798"/>
                </a:lnTo>
                <a:lnTo>
                  <a:pt x="2510" y="1200"/>
                </a:lnTo>
                <a:moveTo>
                  <a:pt x="4747" y="2719"/>
                </a:moveTo>
                <a:lnTo>
                  <a:pt x="3938" y="2719"/>
                </a:lnTo>
                <a:lnTo>
                  <a:pt x="3490" y="3167"/>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TextBox 39">
            <a:extLst>
              <a:ext uri="{FF2B5EF4-FFF2-40B4-BE49-F238E27FC236}">
                <a16:creationId xmlns:a16="http://schemas.microsoft.com/office/drawing/2014/main" id="{9F115836-AC54-D542-8EB4-688AA0807BAF}"/>
              </a:ext>
            </a:extLst>
          </p:cNvPr>
          <p:cNvSpPr txBox="1"/>
          <p:nvPr/>
        </p:nvSpPr>
        <p:spPr>
          <a:xfrm>
            <a:off x="4721115" y="5032820"/>
            <a:ext cx="2726763" cy="1015663"/>
          </a:xfrm>
          <a:prstGeom prst="rect">
            <a:avLst/>
          </a:prstGeom>
          <a:noFill/>
        </p:spPr>
        <p:txBody>
          <a:bodyPr wrap="square" lIns="0" tIns="0" rIns="0" bIns="0" rtlCol="0">
            <a:spAutoFit/>
          </a:bodyPr>
          <a:lstStyle/>
          <a:p>
            <a:pPr algn="ctr"/>
            <a:r>
              <a:rPr lang="en-US" sz="2200">
                <a:latin typeface="+mj-lt"/>
              </a:rPr>
              <a:t>Everyone should know what it takes to level up.</a:t>
            </a:r>
          </a:p>
        </p:txBody>
      </p:sp>
      <p:sp>
        <p:nvSpPr>
          <p:cNvPr id="38" name="TextBox 37">
            <a:extLst>
              <a:ext uri="{FF2B5EF4-FFF2-40B4-BE49-F238E27FC236}">
                <a16:creationId xmlns:a16="http://schemas.microsoft.com/office/drawing/2014/main" id="{30878ECC-D588-BD44-8BAC-7E365CB314C5}"/>
              </a:ext>
            </a:extLst>
          </p:cNvPr>
          <p:cNvSpPr txBox="1"/>
          <p:nvPr/>
        </p:nvSpPr>
        <p:spPr>
          <a:xfrm>
            <a:off x="9070974" y="1437247"/>
            <a:ext cx="1592263" cy="1292662"/>
          </a:xfrm>
          <a:prstGeom prst="rect">
            <a:avLst/>
          </a:prstGeom>
          <a:noFill/>
        </p:spPr>
        <p:txBody>
          <a:bodyPr wrap="square" lIns="0" tIns="0" rIns="0" bIns="0" rtlCol="0" anchor="b">
            <a:spAutoFit/>
          </a:bodyPr>
          <a:lstStyle/>
          <a:p>
            <a:pPr algn="ctr"/>
            <a:r>
              <a:rPr lang="en-US" sz="2800">
                <a:solidFill>
                  <a:schemeClr val="accent1"/>
                </a:solidFill>
                <a:latin typeface="+mj-lt"/>
              </a:rPr>
              <a:t>Priorities, from Low to High</a:t>
            </a:r>
          </a:p>
        </p:txBody>
      </p:sp>
      <p:sp>
        <p:nvSpPr>
          <p:cNvPr id="7" name="list_4" title="Icon of a checklist">
            <a:extLst>
              <a:ext uri="{FF2B5EF4-FFF2-40B4-BE49-F238E27FC236}">
                <a16:creationId xmlns:a16="http://schemas.microsoft.com/office/drawing/2014/main" id="{5AAFFE4D-C4E6-4D53-AC11-633CD7D7E4F7}"/>
              </a:ext>
            </a:extLst>
          </p:cNvPr>
          <p:cNvSpPr>
            <a:spLocks noChangeAspect="1" noEditPoints="1"/>
          </p:cNvSpPr>
          <p:nvPr/>
        </p:nvSpPr>
        <p:spPr bwMode="auto">
          <a:xfrm>
            <a:off x="4891019" y="2959774"/>
            <a:ext cx="2220352" cy="1500714"/>
          </a:xfrm>
          <a:custGeom>
            <a:avLst/>
            <a:gdLst>
              <a:gd name="T0" fmla="*/ 90 w 253"/>
              <a:gd name="T1" fmla="*/ 24 h 171"/>
              <a:gd name="T2" fmla="*/ 253 w 253"/>
              <a:gd name="T3" fmla="*/ 24 h 171"/>
              <a:gd name="T4" fmla="*/ 90 w 253"/>
              <a:gd name="T5" fmla="*/ 73 h 171"/>
              <a:gd name="T6" fmla="*/ 253 w 253"/>
              <a:gd name="T7" fmla="*/ 73 h 171"/>
              <a:gd name="T8" fmla="*/ 90 w 253"/>
              <a:gd name="T9" fmla="*/ 121 h 171"/>
              <a:gd name="T10" fmla="*/ 253 w 253"/>
              <a:gd name="T11" fmla="*/ 121 h 171"/>
              <a:gd name="T12" fmla="*/ 90 w 253"/>
              <a:gd name="T13" fmla="*/ 171 h 171"/>
              <a:gd name="T14" fmla="*/ 253 w 253"/>
              <a:gd name="T15" fmla="*/ 171 h 171"/>
              <a:gd name="T16" fmla="*/ 0 w 253"/>
              <a:gd name="T17" fmla="*/ 23 h 171"/>
              <a:gd name="T18" fmla="*/ 17 w 253"/>
              <a:gd name="T19" fmla="*/ 40 h 171"/>
              <a:gd name="T20" fmla="*/ 58 w 253"/>
              <a:gd name="T21" fmla="*/ 0 h 171"/>
              <a:gd name="T22" fmla="*/ 0 w 253"/>
              <a:gd name="T23" fmla="*/ 121 h 171"/>
              <a:gd name="T24" fmla="*/ 17 w 253"/>
              <a:gd name="T25" fmla="*/ 138 h 171"/>
              <a:gd name="T26" fmla="*/ 58 w 253"/>
              <a:gd name="T27" fmla="*/ 98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3" h="171">
                <a:moveTo>
                  <a:pt x="90" y="24"/>
                </a:moveTo>
                <a:lnTo>
                  <a:pt x="253" y="24"/>
                </a:lnTo>
                <a:moveTo>
                  <a:pt x="90" y="73"/>
                </a:moveTo>
                <a:lnTo>
                  <a:pt x="253" y="73"/>
                </a:lnTo>
                <a:moveTo>
                  <a:pt x="90" y="121"/>
                </a:moveTo>
                <a:lnTo>
                  <a:pt x="253" y="121"/>
                </a:lnTo>
                <a:moveTo>
                  <a:pt x="90" y="171"/>
                </a:moveTo>
                <a:lnTo>
                  <a:pt x="253" y="171"/>
                </a:lnTo>
                <a:moveTo>
                  <a:pt x="0" y="23"/>
                </a:moveTo>
                <a:lnTo>
                  <a:pt x="17" y="40"/>
                </a:lnTo>
                <a:lnTo>
                  <a:pt x="58" y="0"/>
                </a:lnTo>
                <a:moveTo>
                  <a:pt x="0" y="121"/>
                </a:moveTo>
                <a:lnTo>
                  <a:pt x="17" y="138"/>
                </a:lnTo>
                <a:lnTo>
                  <a:pt x="58" y="98"/>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 name="TextBox 40">
            <a:extLst>
              <a:ext uri="{FF2B5EF4-FFF2-40B4-BE49-F238E27FC236}">
                <a16:creationId xmlns:a16="http://schemas.microsoft.com/office/drawing/2014/main" id="{821137D2-2E6D-3A4B-9656-404970BF4CB8}"/>
              </a:ext>
            </a:extLst>
          </p:cNvPr>
          <p:cNvSpPr txBox="1"/>
          <p:nvPr/>
        </p:nvSpPr>
        <p:spPr>
          <a:xfrm>
            <a:off x="8409159" y="5032820"/>
            <a:ext cx="2915891" cy="1015663"/>
          </a:xfrm>
          <a:prstGeom prst="rect">
            <a:avLst/>
          </a:prstGeom>
          <a:noFill/>
        </p:spPr>
        <p:txBody>
          <a:bodyPr wrap="square" lIns="0" tIns="0" rIns="0" bIns="0" rtlCol="0">
            <a:spAutoFit/>
          </a:bodyPr>
          <a:lstStyle/>
          <a:p>
            <a:pPr algn="ctr"/>
            <a:r>
              <a:rPr lang="en-US" sz="2200">
                <a:latin typeface="+mj-lt"/>
              </a:rPr>
              <a:t>Hierarchy of needs enables creativity.</a:t>
            </a:r>
            <a:br>
              <a:rPr lang="en-US" sz="2200">
                <a:latin typeface="+mj-lt"/>
              </a:rPr>
            </a:br>
            <a:endParaRPr lang="en-US" sz="2200">
              <a:latin typeface="+mj-lt"/>
            </a:endParaRPr>
          </a:p>
        </p:txBody>
      </p:sp>
      <p:sp>
        <p:nvSpPr>
          <p:cNvPr id="4" name="TextBox 3">
            <a:extLst>
              <a:ext uri="{FF2B5EF4-FFF2-40B4-BE49-F238E27FC236}">
                <a16:creationId xmlns:a16="http://schemas.microsoft.com/office/drawing/2014/main" id="{A6909861-E263-D97E-C6A9-D45E6B9E14C1}"/>
              </a:ext>
            </a:extLst>
          </p:cNvPr>
          <p:cNvSpPr txBox="1"/>
          <p:nvPr/>
        </p:nvSpPr>
        <p:spPr>
          <a:xfrm>
            <a:off x="6095258" y="6359654"/>
            <a:ext cx="5950203" cy="369332"/>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r"/>
            <a:r>
              <a:rPr lang="en-US" sz="2400">
                <a:solidFill>
                  <a:srgbClr val="737373"/>
                </a:solidFill>
                <a:ea typeface="+mn-lt"/>
                <a:cs typeface="+mn-lt"/>
              </a:rPr>
              <a:t>www.aka.ms/TTRPGsForFunAndProfit</a:t>
            </a:r>
            <a:endParaRPr lang="en-US" sz="2400">
              <a:solidFill>
                <a:srgbClr val="737373"/>
              </a:solidFill>
              <a:cs typeface="Segoe UI"/>
            </a:endParaRPr>
          </a:p>
        </p:txBody>
      </p:sp>
    </p:spTree>
    <p:extLst>
      <p:ext uri="{BB962C8B-B14F-4D97-AF65-F5344CB8AC3E}">
        <p14:creationId xmlns:p14="http://schemas.microsoft.com/office/powerpoint/2010/main" val="1104928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39"/>
                                        </p:tgtEl>
                                        <p:attrNameLst>
                                          <p:attrName>style.visibility</p:attrName>
                                        </p:attrNameLst>
                                      </p:cBhvr>
                                      <p:to>
                                        <p:strVal val="visible"/>
                                      </p:to>
                                    </p:set>
                                  </p:childTnLst>
                                </p:cTn>
                              </p:par>
                            </p:childTnLst>
                          </p:cTn>
                        </p:par>
                        <p:par>
                          <p:cTn id="10" fill="hold">
                            <p:stCondLst>
                              <p:cond delay="0"/>
                            </p:stCondLst>
                            <p:childTnLst>
                              <p:par>
                                <p:cTn id="11" presetID="22" presetClass="entr" presetSubtype="4"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ipe(down)">
                                      <p:cBhvr>
                                        <p:cTn id="13" dur="5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37"/>
                                        </p:tgtEl>
                                        <p:attrNameLst>
                                          <p:attrName>style.visibility</p:attrName>
                                        </p:attrNameLst>
                                      </p:cBhvr>
                                      <p:to>
                                        <p:strVal val="visible"/>
                                      </p:to>
                                    </p:set>
                                  </p:childTnLst>
                                </p:cTn>
                              </p:par>
                            </p:childTnLst>
                          </p:cTn>
                        </p:par>
                        <p:par>
                          <p:cTn id="18" fill="hold">
                            <p:stCondLst>
                              <p:cond delay="0"/>
                            </p:stCondLst>
                            <p:childTnLst>
                              <p:par>
                                <p:cTn id="19" presetID="1" presetClass="entr" presetSubtype="0" fill="hold" grpId="0" nodeType="afterEffect">
                                  <p:stCondLst>
                                    <p:cond delay="0"/>
                                  </p:stCondLst>
                                  <p:childTnLst>
                                    <p:set>
                                      <p:cBhvr>
                                        <p:cTn id="20" dur="1" fill="hold">
                                          <p:stCondLst>
                                            <p:cond delay="0"/>
                                          </p:stCondLst>
                                        </p:cTn>
                                        <p:tgtEl>
                                          <p:spTgt spid="40"/>
                                        </p:tgtEl>
                                        <p:attrNameLst>
                                          <p:attrName>style.visibility</p:attrName>
                                        </p:attrNameLst>
                                      </p:cBhvr>
                                      <p:to>
                                        <p:strVal val="visible"/>
                                      </p:to>
                                    </p:set>
                                  </p:childTnLst>
                                </p:cTn>
                              </p:par>
                            </p:childTnLst>
                          </p:cTn>
                        </p:par>
                        <p:par>
                          <p:cTn id="21" fill="hold">
                            <p:stCondLst>
                              <p:cond delay="0"/>
                            </p:stCondLst>
                            <p:childTnLst>
                              <p:par>
                                <p:cTn id="22" presetID="22" presetClass="entr" presetSubtype="4" fill="hold" grpId="0" nodeType="after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wipe(down)">
                                      <p:cBhvr>
                                        <p:cTn id="24" dur="500"/>
                                        <p:tgtEl>
                                          <p:spTgt spid="7"/>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8"/>
                                        </p:tgtEl>
                                        <p:attrNameLst>
                                          <p:attrName>style.visibility</p:attrName>
                                        </p:attrNameLst>
                                      </p:cBhvr>
                                      <p:to>
                                        <p:strVal val="visible"/>
                                      </p:to>
                                    </p:set>
                                  </p:childTnLst>
                                </p:cTn>
                              </p:par>
                            </p:childTnLst>
                          </p:cTn>
                        </p:par>
                        <p:par>
                          <p:cTn id="29" fill="hold">
                            <p:stCondLst>
                              <p:cond delay="0"/>
                            </p:stCondLst>
                            <p:childTnLst>
                              <p:par>
                                <p:cTn id="30" presetID="1" presetClass="entr" presetSubtype="0" fill="hold" grpId="0" nodeType="afterEffect">
                                  <p:stCondLst>
                                    <p:cond delay="0"/>
                                  </p:stCondLst>
                                  <p:childTnLst>
                                    <p:set>
                                      <p:cBhvr>
                                        <p:cTn id="31" dur="1" fill="hold">
                                          <p:stCondLst>
                                            <p:cond delay="0"/>
                                          </p:stCondLst>
                                        </p:cTn>
                                        <p:tgtEl>
                                          <p:spTgt spid="41"/>
                                        </p:tgtEl>
                                        <p:attrNameLst>
                                          <p:attrName>style.visibility</p:attrName>
                                        </p:attrNameLst>
                                      </p:cBhvr>
                                      <p:to>
                                        <p:strVal val="visible"/>
                                      </p:to>
                                    </p:set>
                                  </p:childTnLst>
                                </p:cTn>
                              </p:par>
                            </p:childTnLst>
                          </p:cTn>
                        </p:par>
                        <p:par>
                          <p:cTn id="32" fill="hold">
                            <p:stCondLst>
                              <p:cond delay="0"/>
                            </p:stCondLst>
                            <p:childTnLst>
                              <p:par>
                                <p:cTn id="33" presetID="22" presetClass="entr" presetSubtype="4" fill="hold" grpId="0" nodeType="afterEffect">
                                  <p:stCondLst>
                                    <p:cond delay="0"/>
                                  </p:stCondLst>
                                  <p:childTnLst>
                                    <p:set>
                                      <p:cBhvr>
                                        <p:cTn id="34" dur="1" fill="hold">
                                          <p:stCondLst>
                                            <p:cond delay="0"/>
                                          </p:stCondLst>
                                        </p:cTn>
                                        <p:tgtEl>
                                          <p:spTgt spid="6"/>
                                        </p:tgtEl>
                                        <p:attrNameLst>
                                          <p:attrName>style.visibility</p:attrName>
                                        </p:attrNameLst>
                                      </p:cBhvr>
                                      <p:to>
                                        <p:strVal val="visible"/>
                                      </p:to>
                                    </p:set>
                                    <p:animEffect transition="in" filter="wipe(down)">
                                      <p:cBhvr>
                                        <p:cTn id="3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5" grpId="0" animBg="1"/>
      <p:bldP spid="39" grpId="0"/>
      <p:bldP spid="37" grpId="0"/>
      <p:bldP spid="6" grpId="0" animBg="1"/>
      <p:bldP spid="40" grpId="0"/>
      <p:bldP spid="38" grpId="0"/>
      <p:bldP spid="7" grpId="0" animBg="1"/>
      <p:bldP spid="41"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3B2E58"/>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13C851-C93D-C04E-BCDC-7C9DE582E530}"/>
              </a:ext>
            </a:extLst>
          </p:cNvPr>
          <p:cNvSpPr>
            <a:spLocks noGrp="1"/>
          </p:cNvSpPr>
          <p:nvPr>
            <p:ph type="title"/>
          </p:nvPr>
        </p:nvSpPr>
        <p:spPr>
          <a:xfrm>
            <a:off x="584359" y="591967"/>
            <a:ext cx="11018520" cy="553998"/>
          </a:xfrm>
        </p:spPr>
        <p:txBody>
          <a:bodyPr/>
          <a:lstStyle/>
          <a:p>
            <a:r>
              <a:rPr lang="en-US">
                <a:solidFill>
                  <a:srgbClr val="D59DFF"/>
                </a:solidFill>
              </a:rPr>
              <a:t>Diversity</a:t>
            </a:r>
          </a:p>
        </p:txBody>
      </p:sp>
      <p:pic>
        <p:nvPicPr>
          <p:cNvPr id="7170" name="Picture 2" descr="many cute dragons at a table playing dungeons and dragons, one of them is the dungeon master">
            <a:extLst>
              <a:ext uri="{FF2B5EF4-FFF2-40B4-BE49-F238E27FC236}">
                <a16:creationId xmlns:a16="http://schemas.microsoft.com/office/drawing/2014/main" id="{416133E2-0C5F-AF4C-9BA6-7C43A9A04BF0}"/>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3684419" y="1270461"/>
            <a:ext cx="4823161" cy="4823161"/>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019AFDD6-8BA2-DD04-73A0-5A125F6E48F1}"/>
              </a:ext>
            </a:extLst>
          </p:cNvPr>
          <p:cNvSpPr/>
          <p:nvPr/>
        </p:nvSpPr>
        <p:spPr bwMode="auto">
          <a:xfrm>
            <a:off x="-2839" y="6155870"/>
            <a:ext cx="12190579" cy="91439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6" name="Title 1">
            <a:extLst>
              <a:ext uri="{FF2B5EF4-FFF2-40B4-BE49-F238E27FC236}">
                <a16:creationId xmlns:a16="http://schemas.microsoft.com/office/drawing/2014/main" id="{CF8C5C36-BF65-C817-EC21-B08DF727BD43}"/>
              </a:ext>
            </a:extLst>
          </p:cNvPr>
          <p:cNvSpPr txBox="1">
            <a:spLocks/>
          </p:cNvSpPr>
          <p:nvPr/>
        </p:nvSpPr>
        <p:spPr>
          <a:xfrm>
            <a:off x="1974" y="6280366"/>
            <a:ext cx="12156983" cy="276999"/>
          </a:xfrm>
          <a:prstGeom prst="rect">
            <a:avLst/>
          </a:prstGeom>
        </p:spPr>
        <p:txBody>
          <a:bodyPr vert="horz" wrap="square" lIns="0" tIns="0" rIns="0" bIns="0" rtlCol="0" anchor="ctr">
            <a:spAutoFit/>
          </a:bodyPr>
          <a:lstStyle>
            <a:lvl1pPr algn="ctr"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sz="1800">
                <a:solidFill>
                  <a:srgbClr val="3B2E58"/>
                </a:solidFill>
                <a:latin typeface="Segoe UI"/>
                <a:cs typeface="Segoe UI"/>
              </a:rPr>
              <a:t>Teamwork | Professional Communication | </a:t>
            </a:r>
            <a:r>
              <a:rPr lang="en-US" sz="1800" b="1">
                <a:solidFill>
                  <a:schemeClr val="bg1"/>
                </a:solidFill>
                <a:latin typeface="Segoe UI"/>
                <a:cs typeface="Segoe UI"/>
              </a:rPr>
              <a:t>Diversity</a:t>
            </a:r>
            <a:r>
              <a:rPr lang="en-US" sz="1800">
                <a:solidFill>
                  <a:srgbClr val="3B2E58"/>
                </a:solidFill>
                <a:latin typeface="Segoe UI"/>
                <a:cs typeface="Segoe UI"/>
              </a:rPr>
              <a:t> | Emotional Intelligence | Bringing to Work | Q&amp;A</a:t>
            </a:r>
          </a:p>
        </p:txBody>
      </p:sp>
    </p:spTree>
    <p:extLst>
      <p:ext uri="{BB962C8B-B14F-4D97-AF65-F5344CB8AC3E}">
        <p14:creationId xmlns:p14="http://schemas.microsoft.com/office/powerpoint/2010/main" val="2991300789"/>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13C851-C93D-C04E-BCDC-7C9DE582E530}"/>
              </a:ext>
            </a:extLst>
          </p:cNvPr>
          <p:cNvSpPr>
            <a:spLocks noGrp="1"/>
          </p:cNvSpPr>
          <p:nvPr>
            <p:ph type="title"/>
          </p:nvPr>
        </p:nvSpPr>
        <p:spPr>
          <a:xfrm>
            <a:off x="0" y="224007"/>
            <a:ext cx="12192000" cy="553998"/>
          </a:xfrm>
        </p:spPr>
        <p:txBody>
          <a:bodyPr/>
          <a:lstStyle/>
          <a:p>
            <a:r>
              <a:rPr lang="en-US"/>
              <a:t>One-dimensional teams</a:t>
            </a:r>
          </a:p>
        </p:txBody>
      </p:sp>
      <p:pic>
        <p:nvPicPr>
          <p:cNvPr id="9" name="Picture 8" descr="An armored knight with a shield and sword.">
            <a:extLst>
              <a:ext uri="{FF2B5EF4-FFF2-40B4-BE49-F238E27FC236}">
                <a16:creationId xmlns:a16="http://schemas.microsoft.com/office/drawing/2014/main" id="{19259F45-E211-4353-B89C-8C5A587FFCC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250668" y="1938828"/>
            <a:ext cx="2101066" cy="3248025"/>
          </a:xfrm>
          <a:prstGeom prst="rect">
            <a:avLst/>
          </a:prstGeom>
        </p:spPr>
      </p:pic>
      <p:pic>
        <p:nvPicPr>
          <p:cNvPr id="11" name="Picture 10" descr="An armored knight with a shield and sword.">
            <a:extLst>
              <a:ext uri="{FF2B5EF4-FFF2-40B4-BE49-F238E27FC236}">
                <a16:creationId xmlns:a16="http://schemas.microsoft.com/office/drawing/2014/main" id="{986A1271-E344-4B1A-B357-B7F6CE8935A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132519" y="1938830"/>
            <a:ext cx="2101066" cy="3248025"/>
          </a:xfrm>
          <a:prstGeom prst="rect">
            <a:avLst/>
          </a:prstGeom>
        </p:spPr>
      </p:pic>
      <p:pic>
        <p:nvPicPr>
          <p:cNvPr id="7" name="Picture 6" descr="A close-up of a sword&#10;&#10;Description automatically generated with low confidence">
            <a:extLst>
              <a:ext uri="{FF2B5EF4-FFF2-40B4-BE49-F238E27FC236}">
                <a16:creationId xmlns:a16="http://schemas.microsoft.com/office/drawing/2014/main" id="{D37BF27C-35BF-425B-929F-0019D2CCD35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21868" y="1938829"/>
            <a:ext cx="2101066" cy="3248025"/>
          </a:xfrm>
          <a:prstGeom prst="rect">
            <a:avLst/>
          </a:prstGeom>
        </p:spPr>
      </p:pic>
      <p:pic>
        <p:nvPicPr>
          <p:cNvPr id="13" name="Picture 12" descr="An armored knight with a shield and sword.">
            <a:extLst>
              <a:ext uri="{FF2B5EF4-FFF2-40B4-BE49-F238E27FC236}">
                <a16:creationId xmlns:a16="http://schemas.microsoft.com/office/drawing/2014/main" id="{EE146DA0-CA12-4A8A-942D-2D59E0665E5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336268" y="1938826"/>
            <a:ext cx="2101066" cy="3248025"/>
          </a:xfrm>
          <a:prstGeom prst="rect">
            <a:avLst/>
          </a:prstGeom>
        </p:spPr>
      </p:pic>
      <p:pic>
        <p:nvPicPr>
          <p:cNvPr id="14" name="Picture 13" descr="A picture of William Shakespeare, the bard">
            <a:extLst>
              <a:ext uri="{FF2B5EF4-FFF2-40B4-BE49-F238E27FC236}">
                <a16:creationId xmlns:a16="http://schemas.microsoft.com/office/drawing/2014/main" id="{201D2EBF-BE0D-4D83-AC29-E4E80812E3D0}"/>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405002" y="2275323"/>
            <a:ext cx="1682187" cy="2307353"/>
          </a:xfrm>
          <a:prstGeom prst="rect">
            <a:avLst/>
          </a:prstGeom>
        </p:spPr>
      </p:pic>
      <p:pic>
        <p:nvPicPr>
          <p:cNvPr id="16" name="Picture 15" descr="A picture of William Shakespeare, the bard">
            <a:extLst>
              <a:ext uri="{FF2B5EF4-FFF2-40B4-BE49-F238E27FC236}">
                <a16:creationId xmlns:a16="http://schemas.microsoft.com/office/drawing/2014/main" id="{22F1492D-BF39-4AF3-A2A8-09D0F41CB517}"/>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508057" y="2275323"/>
            <a:ext cx="1682187" cy="2307353"/>
          </a:xfrm>
          <a:prstGeom prst="rect">
            <a:avLst/>
          </a:prstGeom>
        </p:spPr>
      </p:pic>
      <p:pic>
        <p:nvPicPr>
          <p:cNvPr id="18" name="Picture 17" descr="A picture of William Shakespeare, the bard">
            <a:extLst>
              <a:ext uri="{FF2B5EF4-FFF2-40B4-BE49-F238E27FC236}">
                <a16:creationId xmlns:a16="http://schemas.microsoft.com/office/drawing/2014/main" id="{5E8CA716-CE1B-4699-BD28-3D87763D6D56}"/>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557242" y="2275323"/>
            <a:ext cx="1682187" cy="2307353"/>
          </a:xfrm>
          <a:prstGeom prst="rect">
            <a:avLst/>
          </a:prstGeom>
        </p:spPr>
      </p:pic>
      <p:pic>
        <p:nvPicPr>
          <p:cNvPr id="22" name="Picture 21" descr="A picture of William Shakespeare, the bard">
            <a:extLst>
              <a:ext uri="{FF2B5EF4-FFF2-40B4-BE49-F238E27FC236}">
                <a16:creationId xmlns:a16="http://schemas.microsoft.com/office/drawing/2014/main" id="{11F5801F-C9AD-4B2A-BC06-840D162C3BF8}"/>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660297" y="2275323"/>
            <a:ext cx="1682187" cy="2307353"/>
          </a:xfrm>
          <a:prstGeom prst="rect">
            <a:avLst/>
          </a:prstGeom>
        </p:spPr>
      </p:pic>
    </p:spTree>
    <p:extLst>
      <p:ext uri="{BB962C8B-B14F-4D97-AF65-F5344CB8AC3E}">
        <p14:creationId xmlns:p14="http://schemas.microsoft.com/office/powerpoint/2010/main" val="9458880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additive="base">
                                        <p:cTn id="12" dur="500" fill="hold"/>
                                        <p:tgtEl>
                                          <p:spTgt spid="11"/>
                                        </p:tgtEl>
                                        <p:attrNameLst>
                                          <p:attrName>ppt_x</p:attrName>
                                        </p:attrNameLst>
                                      </p:cBhvr>
                                      <p:tavLst>
                                        <p:tav tm="0">
                                          <p:val>
                                            <p:strVal val="#ppt_x"/>
                                          </p:val>
                                        </p:tav>
                                        <p:tav tm="100000">
                                          <p:val>
                                            <p:strVal val="#ppt_x"/>
                                          </p:val>
                                        </p:tav>
                                      </p:tavLst>
                                    </p:anim>
                                    <p:anim calcmode="lin" valueType="num">
                                      <p:cBhvr additive="base">
                                        <p:cTn id="13" dur="500" fill="hold"/>
                                        <p:tgtEl>
                                          <p:spTgt spid="11"/>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nodeType="after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500" fill="hold"/>
                                        <p:tgtEl>
                                          <p:spTgt spid="13"/>
                                        </p:tgtEl>
                                        <p:attrNameLst>
                                          <p:attrName>ppt_x</p:attrName>
                                        </p:attrNameLst>
                                      </p:cBhvr>
                                      <p:tavLst>
                                        <p:tav tm="0">
                                          <p:val>
                                            <p:strVal val="#ppt_x"/>
                                          </p:val>
                                        </p:tav>
                                        <p:tav tm="100000">
                                          <p:val>
                                            <p:strVal val="#ppt_x"/>
                                          </p:val>
                                        </p:tav>
                                      </p:tavLst>
                                    </p:anim>
                                    <p:anim calcmode="lin" valueType="num">
                                      <p:cBhvr additive="base">
                                        <p:cTn id="23"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nodeType="clickEffect">
                                  <p:stCondLst>
                                    <p:cond delay="0"/>
                                  </p:stCondLst>
                                  <p:childTnLst>
                                    <p:set>
                                      <p:cBhvr>
                                        <p:cTn id="27" dur="1" fill="hold">
                                          <p:stCondLst>
                                            <p:cond delay="0"/>
                                          </p:stCondLst>
                                        </p:cTn>
                                        <p:tgtEl>
                                          <p:spTgt spid="14"/>
                                        </p:tgtEl>
                                        <p:attrNameLst>
                                          <p:attrName>style.visibility</p:attrName>
                                        </p:attrNameLst>
                                      </p:cBhvr>
                                      <p:to>
                                        <p:strVal val="visible"/>
                                      </p:to>
                                    </p:set>
                                    <p:anim calcmode="lin" valueType="num">
                                      <p:cBhvr additive="base">
                                        <p:cTn id="28" dur="500" fill="hold"/>
                                        <p:tgtEl>
                                          <p:spTgt spid="14"/>
                                        </p:tgtEl>
                                        <p:attrNameLst>
                                          <p:attrName>ppt_x</p:attrName>
                                        </p:attrNameLst>
                                      </p:cBhvr>
                                      <p:tavLst>
                                        <p:tav tm="0">
                                          <p:val>
                                            <p:strVal val="#ppt_x"/>
                                          </p:val>
                                        </p:tav>
                                        <p:tav tm="100000">
                                          <p:val>
                                            <p:strVal val="#ppt_x"/>
                                          </p:val>
                                        </p:tav>
                                      </p:tavLst>
                                    </p:anim>
                                    <p:anim calcmode="lin" valueType="num">
                                      <p:cBhvr additive="base">
                                        <p:cTn id="29" dur="500" fill="hold"/>
                                        <p:tgtEl>
                                          <p:spTgt spid="14"/>
                                        </p:tgtEl>
                                        <p:attrNameLst>
                                          <p:attrName>ppt_y</p:attrName>
                                        </p:attrNameLst>
                                      </p:cBhvr>
                                      <p:tavLst>
                                        <p:tav tm="0">
                                          <p:val>
                                            <p:strVal val="1+#ppt_h/2"/>
                                          </p:val>
                                        </p:tav>
                                        <p:tav tm="100000">
                                          <p:val>
                                            <p:strVal val="#ppt_y"/>
                                          </p:val>
                                        </p:tav>
                                      </p:tavLst>
                                    </p:anim>
                                  </p:childTnLst>
                                </p:cTn>
                              </p:par>
                            </p:childTnLst>
                          </p:cTn>
                        </p:par>
                        <p:par>
                          <p:cTn id="30" fill="hold">
                            <p:stCondLst>
                              <p:cond delay="500"/>
                            </p:stCondLst>
                            <p:childTnLst>
                              <p:par>
                                <p:cTn id="31" presetID="2" presetClass="entr" presetSubtype="4" fill="hold" nodeType="afterEffect">
                                  <p:stCondLst>
                                    <p:cond delay="0"/>
                                  </p:stCondLst>
                                  <p:childTnLst>
                                    <p:set>
                                      <p:cBhvr>
                                        <p:cTn id="32" dur="1" fill="hold">
                                          <p:stCondLst>
                                            <p:cond delay="0"/>
                                          </p:stCondLst>
                                        </p:cTn>
                                        <p:tgtEl>
                                          <p:spTgt spid="16"/>
                                        </p:tgtEl>
                                        <p:attrNameLst>
                                          <p:attrName>style.visibility</p:attrName>
                                        </p:attrNameLst>
                                      </p:cBhvr>
                                      <p:to>
                                        <p:strVal val="visible"/>
                                      </p:to>
                                    </p:set>
                                    <p:anim calcmode="lin" valueType="num">
                                      <p:cBhvr additive="base">
                                        <p:cTn id="33" dur="500" fill="hold"/>
                                        <p:tgtEl>
                                          <p:spTgt spid="16"/>
                                        </p:tgtEl>
                                        <p:attrNameLst>
                                          <p:attrName>ppt_x</p:attrName>
                                        </p:attrNameLst>
                                      </p:cBhvr>
                                      <p:tavLst>
                                        <p:tav tm="0">
                                          <p:val>
                                            <p:strVal val="#ppt_x"/>
                                          </p:val>
                                        </p:tav>
                                        <p:tav tm="100000">
                                          <p:val>
                                            <p:strVal val="#ppt_x"/>
                                          </p:val>
                                        </p:tav>
                                      </p:tavLst>
                                    </p:anim>
                                    <p:anim calcmode="lin" valueType="num">
                                      <p:cBhvr additive="base">
                                        <p:cTn id="34" dur="500" fill="hold"/>
                                        <p:tgtEl>
                                          <p:spTgt spid="16"/>
                                        </p:tgtEl>
                                        <p:attrNameLst>
                                          <p:attrName>ppt_y</p:attrName>
                                        </p:attrNameLst>
                                      </p:cBhvr>
                                      <p:tavLst>
                                        <p:tav tm="0">
                                          <p:val>
                                            <p:strVal val="1+#ppt_h/2"/>
                                          </p:val>
                                        </p:tav>
                                        <p:tav tm="100000">
                                          <p:val>
                                            <p:strVal val="#ppt_y"/>
                                          </p:val>
                                        </p:tav>
                                      </p:tavLst>
                                    </p:anim>
                                  </p:childTnLst>
                                </p:cTn>
                              </p:par>
                            </p:childTnLst>
                          </p:cTn>
                        </p:par>
                        <p:par>
                          <p:cTn id="35" fill="hold">
                            <p:stCondLst>
                              <p:cond delay="1000"/>
                            </p:stCondLst>
                            <p:childTnLst>
                              <p:par>
                                <p:cTn id="36" presetID="2" presetClass="entr" presetSubtype="4" fill="hold" nodeType="afterEffect">
                                  <p:stCondLst>
                                    <p:cond delay="0"/>
                                  </p:stCondLst>
                                  <p:childTnLst>
                                    <p:set>
                                      <p:cBhvr>
                                        <p:cTn id="37" dur="1" fill="hold">
                                          <p:stCondLst>
                                            <p:cond delay="0"/>
                                          </p:stCondLst>
                                        </p:cTn>
                                        <p:tgtEl>
                                          <p:spTgt spid="18"/>
                                        </p:tgtEl>
                                        <p:attrNameLst>
                                          <p:attrName>style.visibility</p:attrName>
                                        </p:attrNameLst>
                                      </p:cBhvr>
                                      <p:to>
                                        <p:strVal val="visible"/>
                                      </p:to>
                                    </p:set>
                                    <p:anim calcmode="lin" valueType="num">
                                      <p:cBhvr additive="base">
                                        <p:cTn id="38" dur="500" fill="hold"/>
                                        <p:tgtEl>
                                          <p:spTgt spid="18"/>
                                        </p:tgtEl>
                                        <p:attrNameLst>
                                          <p:attrName>ppt_x</p:attrName>
                                        </p:attrNameLst>
                                      </p:cBhvr>
                                      <p:tavLst>
                                        <p:tav tm="0">
                                          <p:val>
                                            <p:strVal val="#ppt_x"/>
                                          </p:val>
                                        </p:tav>
                                        <p:tav tm="100000">
                                          <p:val>
                                            <p:strVal val="#ppt_x"/>
                                          </p:val>
                                        </p:tav>
                                      </p:tavLst>
                                    </p:anim>
                                    <p:anim calcmode="lin" valueType="num">
                                      <p:cBhvr additive="base">
                                        <p:cTn id="39" dur="500" fill="hold"/>
                                        <p:tgtEl>
                                          <p:spTgt spid="18"/>
                                        </p:tgtEl>
                                        <p:attrNameLst>
                                          <p:attrName>ppt_y</p:attrName>
                                        </p:attrNameLst>
                                      </p:cBhvr>
                                      <p:tavLst>
                                        <p:tav tm="0">
                                          <p:val>
                                            <p:strVal val="1+#ppt_h/2"/>
                                          </p:val>
                                        </p:tav>
                                        <p:tav tm="100000">
                                          <p:val>
                                            <p:strVal val="#ppt_y"/>
                                          </p:val>
                                        </p:tav>
                                      </p:tavLst>
                                    </p:anim>
                                  </p:childTnLst>
                                </p:cTn>
                              </p:par>
                            </p:childTnLst>
                          </p:cTn>
                        </p:par>
                        <p:par>
                          <p:cTn id="40" fill="hold">
                            <p:stCondLst>
                              <p:cond delay="1500"/>
                            </p:stCondLst>
                            <p:childTnLst>
                              <p:par>
                                <p:cTn id="41" presetID="2" presetClass="entr" presetSubtype="4" fill="hold" nodeType="afterEffect">
                                  <p:stCondLst>
                                    <p:cond delay="0"/>
                                  </p:stCondLst>
                                  <p:childTnLst>
                                    <p:set>
                                      <p:cBhvr>
                                        <p:cTn id="42" dur="1" fill="hold">
                                          <p:stCondLst>
                                            <p:cond delay="0"/>
                                          </p:stCondLst>
                                        </p:cTn>
                                        <p:tgtEl>
                                          <p:spTgt spid="22"/>
                                        </p:tgtEl>
                                        <p:attrNameLst>
                                          <p:attrName>style.visibility</p:attrName>
                                        </p:attrNameLst>
                                      </p:cBhvr>
                                      <p:to>
                                        <p:strVal val="visible"/>
                                      </p:to>
                                    </p:set>
                                    <p:anim calcmode="lin" valueType="num">
                                      <p:cBhvr additive="base">
                                        <p:cTn id="43" dur="500" fill="hold"/>
                                        <p:tgtEl>
                                          <p:spTgt spid="22"/>
                                        </p:tgtEl>
                                        <p:attrNameLst>
                                          <p:attrName>ppt_x</p:attrName>
                                        </p:attrNameLst>
                                      </p:cBhvr>
                                      <p:tavLst>
                                        <p:tav tm="0">
                                          <p:val>
                                            <p:strVal val="#ppt_x"/>
                                          </p:val>
                                        </p:tav>
                                        <p:tav tm="100000">
                                          <p:val>
                                            <p:strVal val="#ppt_x"/>
                                          </p:val>
                                        </p:tav>
                                      </p:tavLst>
                                    </p:anim>
                                    <p:anim calcmode="lin" valueType="num">
                                      <p:cBhvr additive="base">
                                        <p:cTn id="44"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13C851-C93D-C04E-BCDC-7C9DE582E530}"/>
              </a:ext>
            </a:extLst>
          </p:cNvPr>
          <p:cNvSpPr>
            <a:spLocks noGrp="1"/>
          </p:cNvSpPr>
          <p:nvPr>
            <p:ph type="title"/>
          </p:nvPr>
        </p:nvSpPr>
        <p:spPr>
          <a:xfrm>
            <a:off x="0" y="365326"/>
            <a:ext cx="12192000" cy="553998"/>
          </a:xfrm>
        </p:spPr>
        <p:txBody>
          <a:bodyPr/>
          <a:lstStyle/>
          <a:p>
            <a:r>
              <a:rPr lang="en-US"/>
              <a:t>Diverse teams are better at solving problems</a:t>
            </a:r>
          </a:p>
        </p:txBody>
      </p:sp>
      <p:pic>
        <p:nvPicPr>
          <p:cNvPr id="2050" name="Picture 2" descr="A box with many, many tampons.">
            <a:extLst>
              <a:ext uri="{FF2B5EF4-FFF2-40B4-BE49-F238E27FC236}">
                <a16:creationId xmlns:a16="http://schemas.microsoft.com/office/drawing/2014/main" id="{1691F25F-FC8A-4397-939C-14A37E98B6D5}"/>
              </a:ext>
            </a:extLst>
          </p:cNvPr>
          <p:cNvPicPr>
            <a:picLocks noChangeAspect="1" noChangeArrowheads="1"/>
          </p:cNvPicPr>
          <p:nvPr/>
        </p:nvPicPr>
        <p:blipFill rotWithShape="1">
          <a:blip r:embed="rId3" cstate="screen">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a:ext>
            </a:extLst>
          </a:blip>
          <a:srcRect/>
          <a:stretch/>
        </p:blipFill>
        <p:spPr bwMode="auto">
          <a:xfrm>
            <a:off x="5567094" y="1462623"/>
            <a:ext cx="2849116" cy="4698306"/>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descr="A screenshot of a tweet from the NASA History Office showing the prototype makeup bag created for Sally Ride by silly NASA engineers.">
            <a:extLst>
              <a:ext uri="{FF2B5EF4-FFF2-40B4-BE49-F238E27FC236}">
                <a16:creationId xmlns:a16="http://schemas.microsoft.com/office/drawing/2014/main" id="{316DD7FC-0CB2-4ACA-9F72-B9979E0729FB}"/>
              </a:ext>
            </a:extLst>
          </p:cNvPr>
          <p:cNvPicPr>
            <a:picLocks noChangeAspect="1"/>
          </p:cNvPicPr>
          <p:nvPr/>
        </p:nvPicPr>
        <p:blipFill>
          <a:blip r:embed="rId5"/>
          <a:stretch>
            <a:fillRect/>
          </a:stretch>
        </p:blipFill>
        <p:spPr>
          <a:xfrm>
            <a:off x="8305365" y="1387214"/>
            <a:ext cx="3829885" cy="4829550"/>
          </a:xfrm>
          <a:prstGeom prst="rect">
            <a:avLst/>
          </a:prstGeom>
        </p:spPr>
      </p:pic>
      <p:pic>
        <p:nvPicPr>
          <p:cNvPr id="1026" name="Picture 2" descr="See the source image">
            <a:extLst>
              <a:ext uri="{FF2B5EF4-FFF2-40B4-BE49-F238E27FC236}">
                <a16:creationId xmlns:a16="http://schemas.microsoft.com/office/drawing/2014/main" id="{739AC7AD-14CE-41B7-9958-0E0F530EAE6E}"/>
              </a:ext>
            </a:extLst>
          </p:cNvPr>
          <p:cNvPicPr>
            <a:picLocks noChangeAspect="1" noChangeArrowheads="1"/>
          </p:cNvPicPr>
          <p:nvPr/>
        </p:nvPicPr>
        <p:blipFill rotWithShape="1">
          <a:blip r:embed="rId6" cstate="screen">
            <a:extLst>
              <a:ext uri="{28A0092B-C50C-407E-A947-70E740481C1C}">
                <a14:useLocalDpi xmlns:a14="http://schemas.microsoft.com/office/drawing/2010/main"/>
              </a:ext>
            </a:extLst>
          </a:blip>
          <a:srcRect/>
          <a:stretch/>
        </p:blipFill>
        <p:spPr bwMode="auto">
          <a:xfrm>
            <a:off x="3064173" y="1466086"/>
            <a:ext cx="2361147" cy="223784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ee the source image">
            <a:extLst>
              <a:ext uri="{FF2B5EF4-FFF2-40B4-BE49-F238E27FC236}">
                <a16:creationId xmlns:a16="http://schemas.microsoft.com/office/drawing/2014/main" id="{ABB98011-DB73-4841-B9B1-31A27F553F84}"/>
              </a:ext>
            </a:extLst>
          </p:cNvPr>
          <p:cNvPicPr>
            <a:picLocks noChangeAspect="1" noChangeArrowheads="1"/>
          </p:cNvPicPr>
          <p:nvPr/>
        </p:nvPicPr>
        <p:blipFill rotWithShape="1">
          <a:blip r:embed="rId7" cstate="screen">
            <a:extLst>
              <a:ext uri="{BEBA8EAE-BF5A-486C-A8C5-ECC9F3942E4B}">
                <a14:imgProps xmlns:a14="http://schemas.microsoft.com/office/drawing/2010/main">
                  <a14:imgLayer r:embed="rId8">
                    <a14:imgEffect>
                      <a14:backgroundRemoval t="0" b="92053" l="0" r="92430">
                        <a14:foregroundMark x1="31076" y1="71258" x2="31076" y2="71258"/>
                        <a14:foregroundMark x1="57371" y1="71523" x2="57371" y2="71523"/>
                        <a14:foregroundMark x1="60956" y1="74437" x2="60956" y2="74437"/>
                        <a14:foregroundMark x1="60956" y1="74437" x2="60956" y2="74437"/>
                        <a14:foregroundMark x1="23108" y1="72980" x2="23108" y2="72980"/>
                        <a14:foregroundMark x1="23108" y1="72980" x2="23108" y2="72980"/>
                        <a14:foregroundMark x1="26693" y1="91788" x2="37052" y2="60265"/>
                        <a14:foregroundMark x1="60159" y1="61457" x2="62151" y2="86225"/>
                        <a14:foregroundMark x1="73705" y1="91258" x2="55777" y2="84768"/>
                        <a14:foregroundMark x1="81275" y1="40530" x2="81275" y2="21987"/>
                        <a14:foregroundMark x1="31076" y1="71258" x2="26295" y2="92185"/>
                        <a14:foregroundMark x1="82072" y1="19205" x2="92829" y2="36689"/>
                      </a14:backgroundRemoval>
                    </a14:imgEffect>
                  </a14:imgLayer>
                </a14:imgProps>
              </a:ext>
              <a:ext uri="{28A0092B-C50C-407E-A947-70E740481C1C}">
                <a14:useLocalDpi xmlns:a14="http://schemas.microsoft.com/office/drawing/2010/main"/>
              </a:ext>
            </a:extLst>
          </a:blip>
          <a:srcRect/>
          <a:stretch/>
        </p:blipFill>
        <p:spPr bwMode="auto">
          <a:xfrm>
            <a:off x="711667" y="2397217"/>
            <a:ext cx="866035" cy="2613433"/>
          </a:xfrm>
          <a:prstGeom prst="rect">
            <a:avLst/>
          </a:prstGeom>
          <a:noFill/>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3" name="Picture 4" descr="See the source image">
            <a:extLst>
              <a:ext uri="{FF2B5EF4-FFF2-40B4-BE49-F238E27FC236}">
                <a16:creationId xmlns:a16="http://schemas.microsoft.com/office/drawing/2014/main" id="{88867679-3467-427F-9DF7-1D6A61D1896D}"/>
              </a:ext>
            </a:extLst>
          </p:cNvPr>
          <p:cNvPicPr>
            <a:picLocks noChangeAspect="1" noChangeArrowheads="1"/>
          </p:cNvPicPr>
          <p:nvPr/>
        </p:nvPicPr>
        <p:blipFill rotWithShape="1">
          <a:blip r:embed="rId7" cstate="screen">
            <a:extLst>
              <a:ext uri="{BEBA8EAE-BF5A-486C-A8C5-ECC9F3942E4B}">
                <a14:imgProps xmlns:a14="http://schemas.microsoft.com/office/drawing/2010/main">
                  <a14:imgLayer r:embed="rId8">
                    <a14:imgEffect>
                      <a14:backgroundRemoval t="0" b="92053" l="0" r="92430">
                        <a14:foregroundMark x1="31076" y1="71258" x2="31076" y2="71258"/>
                        <a14:foregroundMark x1="57371" y1="71523" x2="57371" y2="71523"/>
                        <a14:foregroundMark x1="60956" y1="74437" x2="60956" y2="74437"/>
                        <a14:foregroundMark x1="60956" y1="74437" x2="60956" y2="74437"/>
                        <a14:foregroundMark x1="23108" y1="72980" x2="23108" y2="72980"/>
                        <a14:foregroundMark x1="23108" y1="72980" x2="23108" y2="72980"/>
                        <a14:foregroundMark x1="26693" y1="91788" x2="37052" y2="60265"/>
                        <a14:foregroundMark x1="60159" y1="61457" x2="62151" y2="86225"/>
                        <a14:foregroundMark x1="73705" y1="91258" x2="55777" y2="84768"/>
                        <a14:foregroundMark x1="81275" y1="40530" x2="81275" y2="21987"/>
                        <a14:foregroundMark x1="31076" y1="71258" x2="26295" y2="92185"/>
                        <a14:foregroundMark x1="82072" y1="19205" x2="92829" y2="36689"/>
                      </a14:backgroundRemoval>
                    </a14:imgEffect>
                  </a14:imgLayer>
                </a14:imgProps>
              </a:ext>
              <a:ext uri="{28A0092B-C50C-407E-A947-70E740481C1C}">
                <a14:useLocalDpi xmlns:a14="http://schemas.microsoft.com/office/drawing/2010/main"/>
              </a:ext>
            </a:extLst>
          </a:blip>
          <a:srcRect/>
          <a:stretch/>
        </p:blipFill>
        <p:spPr bwMode="auto">
          <a:xfrm>
            <a:off x="1167676" y="2397217"/>
            <a:ext cx="866035" cy="2613433"/>
          </a:xfrm>
          <a:prstGeom prst="rect">
            <a:avLst/>
          </a:prstGeom>
          <a:noFill/>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4" name="Picture 4" descr="See the source image">
            <a:extLst>
              <a:ext uri="{FF2B5EF4-FFF2-40B4-BE49-F238E27FC236}">
                <a16:creationId xmlns:a16="http://schemas.microsoft.com/office/drawing/2014/main" id="{6670273E-6155-4A89-B66D-8CBA5CE4266E}"/>
              </a:ext>
            </a:extLst>
          </p:cNvPr>
          <p:cNvPicPr>
            <a:picLocks noChangeAspect="1" noChangeArrowheads="1"/>
          </p:cNvPicPr>
          <p:nvPr/>
        </p:nvPicPr>
        <p:blipFill rotWithShape="1">
          <a:blip r:embed="rId7" cstate="screen">
            <a:extLst>
              <a:ext uri="{BEBA8EAE-BF5A-486C-A8C5-ECC9F3942E4B}">
                <a14:imgProps xmlns:a14="http://schemas.microsoft.com/office/drawing/2010/main">
                  <a14:imgLayer r:embed="rId8">
                    <a14:imgEffect>
                      <a14:backgroundRemoval t="0" b="92053" l="0" r="92430">
                        <a14:foregroundMark x1="31076" y1="71258" x2="31076" y2="71258"/>
                        <a14:foregroundMark x1="57371" y1="71523" x2="57371" y2="71523"/>
                        <a14:foregroundMark x1="60956" y1="74437" x2="60956" y2="74437"/>
                        <a14:foregroundMark x1="60956" y1="74437" x2="60956" y2="74437"/>
                        <a14:foregroundMark x1="23108" y1="72980" x2="23108" y2="72980"/>
                        <a14:foregroundMark x1="23108" y1="72980" x2="23108" y2="72980"/>
                        <a14:foregroundMark x1="26693" y1="91788" x2="37052" y2="60265"/>
                        <a14:foregroundMark x1="60159" y1="61457" x2="62151" y2="86225"/>
                        <a14:foregroundMark x1="73705" y1="91258" x2="55777" y2="84768"/>
                        <a14:foregroundMark x1="81275" y1="40530" x2="81275" y2="21987"/>
                        <a14:foregroundMark x1="31076" y1="71258" x2="26295" y2="92185"/>
                        <a14:foregroundMark x1="82072" y1="19205" x2="92829" y2="36689"/>
                      </a14:backgroundRemoval>
                    </a14:imgEffect>
                  </a14:imgLayer>
                </a14:imgProps>
              </a:ext>
              <a:ext uri="{28A0092B-C50C-407E-A947-70E740481C1C}">
                <a14:useLocalDpi xmlns:a14="http://schemas.microsoft.com/office/drawing/2010/main"/>
              </a:ext>
            </a:extLst>
          </a:blip>
          <a:srcRect/>
          <a:stretch/>
        </p:blipFill>
        <p:spPr bwMode="auto">
          <a:xfrm>
            <a:off x="1612281" y="2397217"/>
            <a:ext cx="866035" cy="2613433"/>
          </a:xfrm>
          <a:prstGeom prst="rect">
            <a:avLst/>
          </a:prstGeom>
          <a:noFill/>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5" name="Picture 4" descr="See the source image">
            <a:extLst>
              <a:ext uri="{FF2B5EF4-FFF2-40B4-BE49-F238E27FC236}">
                <a16:creationId xmlns:a16="http://schemas.microsoft.com/office/drawing/2014/main" id="{0F425A88-9290-449C-8673-F210DEE01217}"/>
              </a:ext>
            </a:extLst>
          </p:cNvPr>
          <p:cNvPicPr>
            <a:picLocks noChangeAspect="1" noChangeArrowheads="1"/>
          </p:cNvPicPr>
          <p:nvPr/>
        </p:nvPicPr>
        <p:blipFill rotWithShape="1">
          <a:blip r:embed="rId7" cstate="screen">
            <a:extLst>
              <a:ext uri="{BEBA8EAE-BF5A-486C-A8C5-ECC9F3942E4B}">
                <a14:imgProps xmlns:a14="http://schemas.microsoft.com/office/drawing/2010/main">
                  <a14:imgLayer r:embed="rId8">
                    <a14:imgEffect>
                      <a14:backgroundRemoval t="0" b="92053" l="0" r="92430">
                        <a14:foregroundMark x1="31076" y1="71258" x2="31076" y2="71258"/>
                        <a14:foregroundMark x1="57371" y1="71523" x2="57371" y2="71523"/>
                        <a14:foregroundMark x1="60956" y1="74437" x2="60956" y2="74437"/>
                        <a14:foregroundMark x1="60956" y1="74437" x2="60956" y2="74437"/>
                        <a14:foregroundMark x1="23108" y1="72980" x2="23108" y2="72980"/>
                        <a14:foregroundMark x1="23108" y1="72980" x2="23108" y2="72980"/>
                        <a14:foregroundMark x1="26693" y1="91788" x2="37052" y2="60265"/>
                        <a14:foregroundMark x1="60159" y1="61457" x2="62151" y2="86225"/>
                        <a14:foregroundMark x1="73705" y1="91258" x2="55777" y2="84768"/>
                        <a14:foregroundMark x1="81275" y1="40530" x2="81275" y2="21987"/>
                        <a14:foregroundMark x1="31076" y1="71258" x2="26295" y2="92185"/>
                        <a14:foregroundMark x1="82072" y1="19205" x2="92829" y2="36689"/>
                      </a14:backgroundRemoval>
                    </a14:imgEffect>
                  </a14:imgLayer>
                </a14:imgProps>
              </a:ext>
              <a:ext uri="{28A0092B-C50C-407E-A947-70E740481C1C}">
                <a14:useLocalDpi xmlns:a14="http://schemas.microsoft.com/office/drawing/2010/main"/>
              </a:ext>
            </a:extLst>
          </a:blip>
          <a:srcRect/>
          <a:stretch/>
        </p:blipFill>
        <p:spPr bwMode="auto">
          <a:xfrm>
            <a:off x="2056364" y="2397216"/>
            <a:ext cx="866035" cy="2613433"/>
          </a:xfrm>
          <a:prstGeom prst="rect">
            <a:avLst/>
          </a:prstGeom>
          <a:noFill/>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65792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1028"/>
                                        </p:tgtEl>
                                        <p:attrNameLst>
                                          <p:attrName>style.visibility</p:attrName>
                                        </p:attrNameLst>
                                      </p:cBhvr>
                                      <p:to>
                                        <p:strVal val="visible"/>
                                      </p:to>
                                    </p:set>
                                    <p:anim calcmode="lin" valueType="num">
                                      <p:cBhvr additive="base">
                                        <p:cTn id="7" dur="500" fill="hold"/>
                                        <p:tgtEl>
                                          <p:spTgt spid="1028"/>
                                        </p:tgtEl>
                                        <p:attrNameLst>
                                          <p:attrName>ppt_x</p:attrName>
                                        </p:attrNameLst>
                                      </p:cBhvr>
                                      <p:tavLst>
                                        <p:tav tm="0">
                                          <p:val>
                                            <p:strVal val="#ppt_x"/>
                                          </p:val>
                                        </p:tav>
                                        <p:tav tm="100000">
                                          <p:val>
                                            <p:strVal val="#ppt_x"/>
                                          </p:val>
                                        </p:tav>
                                      </p:tavLst>
                                    </p:anim>
                                    <p:anim calcmode="lin" valueType="num">
                                      <p:cBhvr additive="base">
                                        <p:cTn id="8" dur="500" fill="hold"/>
                                        <p:tgtEl>
                                          <p:spTgt spid="1028"/>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ppt_x"/>
                                          </p:val>
                                        </p:tav>
                                        <p:tav tm="100000">
                                          <p:val>
                                            <p:strVal val="#ppt_x"/>
                                          </p:val>
                                        </p:tav>
                                      </p:tavLst>
                                    </p:anim>
                                    <p:anim calcmode="lin" valueType="num">
                                      <p:cBhvr additive="base">
                                        <p:cTn id="13" dur="500" fill="hold"/>
                                        <p:tgtEl>
                                          <p:spTgt spid="3"/>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fill="hold"/>
                                        <p:tgtEl>
                                          <p:spTgt spid="4"/>
                                        </p:tgtEl>
                                        <p:attrNameLst>
                                          <p:attrName>ppt_x</p:attrName>
                                        </p:attrNameLst>
                                      </p:cBhvr>
                                      <p:tavLst>
                                        <p:tav tm="0">
                                          <p:val>
                                            <p:strVal val="#ppt_x"/>
                                          </p:val>
                                        </p:tav>
                                        <p:tav tm="100000">
                                          <p:val>
                                            <p:strVal val="#ppt_x"/>
                                          </p:val>
                                        </p:tav>
                                      </p:tavLst>
                                    </p:anim>
                                    <p:anim calcmode="lin" valueType="num">
                                      <p:cBhvr additive="base">
                                        <p:cTn id="18" dur="500" fill="hold"/>
                                        <p:tgtEl>
                                          <p:spTgt spid="4"/>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nodeType="afterEffect">
                                  <p:stCondLst>
                                    <p:cond delay="0"/>
                                  </p:stCondLst>
                                  <p:childTnLst>
                                    <p:set>
                                      <p:cBhvr>
                                        <p:cTn id="21" dur="1" fill="hold">
                                          <p:stCondLst>
                                            <p:cond delay="0"/>
                                          </p:stCondLst>
                                        </p:cTn>
                                        <p:tgtEl>
                                          <p:spTgt spid="5"/>
                                        </p:tgtEl>
                                        <p:attrNameLst>
                                          <p:attrName>style.visibility</p:attrName>
                                        </p:attrNameLst>
                                      </p:cBhvr>
                                      <p:to>
                                        <p:strVal val="visible"/>
                                      </p:to>
                                    </p:set>
                                    <p:anim calcmode="lin" valueType="num">
                                      <p:cBhvr additive="base">
                                        <p:cTn id="22" dur="500" fill="hold"/>
                                        <p:tgtEl>
                                          <p:spTgt spid="5"/>
                                        </p:tgtEl>
                                        <p:attrNameLst>
                                          <p:attrName>ppt_x</p:attrName>
                                        </p:attrNameLst>
                                      </p:cBhvr>
                                      <p:tavLst>
                                        <p:tav tm="0">
                                          <p:val>
                                            <p:strVal val="#ppt_x"/>
                                          </p:val>
                                        </p:tav>
                                        <p:tav tm="100000">
                                          <p:val>
                                            <p:strVal val="#ppt_x"/>
                                          </p:val>
                                        </p:tav>
                                      </p:tavLst>
                                    </p:anim>
                                    <p:anim calcmode="lin" valueType="num">
                                      <p:cBhvr additive="base">
                                        <p:cTn id="23" dur="500" fill="hold"/>
                                        <p:tgtEl>
                                          <p:spTgt spid="5"/>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2" presetClass="entr" presetSubtype="4" fill="hold" nodeType="afterEffect">
                                  <p:stCondLst>
                                    <p:cond delay="0"/>
                                  </p:stCondLst>
                                  <p:childTnLst>
                                    <p:set>
                                      <p:cBhvr>
                                        <p:cTn id="26" dur="1" fill="hold">
                                          <p:stCondLst>
                                            <p:cond delay="0"/>
                                          </p:stCondLst>
                                        </p:cTn>
                                        <p:tgtEl>
                                          <p:spTgt spid="1026"/>
                                        </p:tgtEl>
                                        <p:attrNameLst>
                                          <p:attrName>style.visibility</p:attrName>
                                        </p:attrNameLst>
                                      </p:cBhvr>
                                      <p:to>
                                        <p:strVal val="visible"/>
                                      </p:to>
                                    </p:set>
                                    <p:anim calcmode="lin" valueType="num">
                                      <p:cBhvr additive="base">
                                        <p:cTn id="27" dur="500" fill="hold"/>
                                        <p:tgtEl>
                                          <p:spTgt spid="1026"/>
                                        </p:tgtEl>
                                        <p:attrNameLst>
                                          <p:attrName>ppt_x</p:attrName>
                                        </p:attrNameLst>
                                      </p:cBhvr>
                                      <p:tavLst>
                                        <p:tav tm="0">
                                          <p:val>
                                            <p:strVal val="#ppt_x"/>
                                          </p:val>
                                        </p:tav>
                                        <p:tav tm="100000">
                                          <p:val>
                                            <p:strVal val="#ppt_x"/>
                                          </p:val>
                                        </p:tav>
                                      </p:tavLst>
                                    </p:anim>
                                    <p:anim calcmode="lin" valueType="num">
                                      <p:cBhvr additive="base">
                                        <p:cTn id="28" dur="500" fill="hold"/>
                                        <p:tgtEl>
                                          <p:spTgt spid="1026"/>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nodeType="clickEffect">
                                  <p:stCondLst>
                                    <p:cond delay="0"/>
                                  </p:stCondLst>
                                  <p:childTnLst>
                                    <p:set>
                                      <p:cBhvr>
                                        <p:cTn id="32" dur="1" fill="hold">
                                          <p:stCondLst>
                                            <p:cond delay="0"/>
                                          </p:stCondLst>
                                        </p:cTn>
                                        <p:tgtEl>
                                          <p:spTgt spid="2050"/>
                                        </p:tgtEl>
                                        <p:attrNameLst>
                                          <p:attrName>style.visibility</p:attrName>
                                        </p:attrNameLst>
                                      </p:cBhvr>
                                      <p:to>
                                        <p:strVal val="visible"/>
                                      </p:to>
                                    </p:set>
                                    <p:animEffect transition="in" filter="fade">
                                      <p:cBhvr>
                                        <p:cTn id="33" dur="1000"/>
                                        <p:tgtEl>
                                          <p:spTgt spid="2050"/>
                                        </p:tgtEl>
                                      </p:cBhvr>
                                    </p:animEffect>
                                    <p:anim calcmode="lin" valueType="num">
                                      <p:cBhvr>
                                        <p:cTn id="34" dur="1000" fill="hold"/>
                                        <p:tgtEl>
                                          <p:spTgt spid="2050"/>
                                        </p:tgtEl>
                                        <p:attrNameLst>
                                          <p:attrName>ppt_x</p:attrName>
                                        </p:attrNameLst>
                                      </p:cBhvr>
                                      <p:tavLst>
                                        <p:tav tm="0">
                                          <p:val>
                                            <p:strVal val="#ppt_x"/>
                                          </p:val>
                                        </p:tav>
                                        <p:tav tm="100000">
                                          <p:val>
                                            <p:strVal val="#ppt_x"/>
                                          </p:val>
                                        </p:tav>
                                      </p:tavLst>
                                    </p:anim>
                                    <p:anim calcmode="lin" valueType="num">
                                      <p:cBhvr>
                                        <p:cTn id="35" dur="1000" fill="hold"/>
                                        <p:tgtEl>
                                          <p:spTgt spid="2050"/>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nodeType="clickEffect">
                                  <p:stCondLst>
                                    <p:cond delay="0"/>
                                  </p:stCondLst>
                                  <p:childTnLst>
                                    <p:set>
                                      <p:cBhvr>
                                        <p:cTn id="39" dur="1" fill="hold">
                                          <p:stCondLst>
                                            <p:cond delay="0"/>
                                          </p:stCondLst>
                                        </p:cTn>
                                        <p:tgtEl>
                                          <p:spTgt spid="27"/>
                                        </p:tgtEl>
                                        <p:attrNameLst>
                                          <p:attrName>style.visibility</p:attrName>
                                        </p:attrNameLst>
                                      </p:cBhvr>
                                      <p:to>
                                        <p:strVal val="visible"/>
                                      </p:to>
                                    </p:set>
                                    <p:animEffect transition="in" filter="fade">
                                      <p:cBhvr>
                                        <p:cTn id="40" dur="1000"/>
                                        <p:tgtEl>
                                          <p:spTgt spid="27"/>
                                        </p:tgtEl>
                                      </p:cBhvr>
                                    </p:animEffect>
                                    <p:anim calcmode="lin" valueType="num">
                                      <p:cBhvr>
                                        <p:cTn id="41" dur="1000" fill="hold"/>
                                        <p:tgtEl>
                                          <p:spTgt spid="27"/>
                                        </p:tgtEl>
                                        <p:attrNameLst>
                                          <p:attrName>ppt_x</p:attrName>
                                        </p:attrNameLst>
                                      </p:cBhvr>
                                      <p:tavLst>
                                        <p:tav tm="0">
                                          <p:val>
                                            <p:strVal val="#ppt_x"/>
                                          </p:val>
                                        </p:tav>
                                        <p:tav tm="100000">
                                          <p:val>
                                            <p:strVal val="#ppt_x"/>
                                          </p:val>
                                        </p:tav>
                                      </p:tavLst>
                                    </p:anim>
                                    <p:anim calcmode="lin" valueType="num">
                                      <p:cBhvr>
                                        <p:cTn id="42"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A03A58-8F02-754C-AD45-8136295694EC}"/>
              </a:ext>
            </a:extLst>
          </p:cNvPr>
          <p:cNvSpPr>
            <a:spLocks noGrp="1"/>
          </p:cNvSpPr>
          <p:nvPr>
            <p:ph type="title"/>
          </p:nvPr>
        </p:nvSpPr>
        <p:spPr>
          <a:xfrm>
            <a:off x="588263" y="477975"/>
            <a:ext cx="11018520" cy="512448"/>
          </a:xfrm>
        </p:spPr>
        <p:txBody>
          <a:bodyPr/>
          <a:lstStyle/>
          <a:p>
            <a:pPr marL="246888" fontAlgn="ctr">
              <a:lnSpc>
                <a:spcPct val="90000"/>
              </a:lnSpc>
              <a:spcBef>
                <a:spcPts val="0"/>
              </a:spcBef>
              <a:buSzPts val="1100"/>
            </a:pPr>
            <a:r>
              <a:rPr lang="en-US">
                <a:solidFill>
                  <a:srgbClr val="000000"/>
                </a:solidFill>
              </a:rPr>
              <a:t>Diversity matters to teams</a:t>
            </a:r>
          </a:p>
        </p:txBody>
      </p:sp>
      <p:sp>
        <p:nvSpPr>
          <p:cNvPr id="36" name="TextBox 35">
            <a:extLst>
              <a:ext uri="{FF2B5EF4-FFF2-40B4-BE49-F238E27FC236}">
                <a16:creationId xmlns:a16="http://schemas.microsoft.com/office/drawing/2014/main" id="{39814648-3E02-844F-AD45-4B3A4F8A65AF}"/>
              </a:ext>
            </a:extLst>
          </p:cNvPr>
          <p:cNvSpPr txBox="1"/>
          <p:nvPr/>
        </p:nvSpPr>
        <p:spPr>
          <a:xfrm>
            <a:off x="481898" y="1337786"/>
            <a:ext cx="2227263" cy="861774"/>
          </a:xfrm>
          <a:prstGeom prst="rect">
            <a:avLst/>
          </a:prstGeom>
          <a:noFill/>
        </p:spPr>
        <p:txBody>
          <a:bodyPr wrap="square" lIns="0" tIns="0" rIns="0" bIns="0" rtlCol="0" anchor="b">
            <a:spAutoFit/>
          </a:bodyPr>
          <a:lstStyle/>
          <a:p>
            <a:pPr algn="ctr"/>
            <a:r>
              <a:rPr lang="en-US" sz="2800">
                <a:solidFill>
                  <a:schemeClr val="accent1"/>
                </a:solidFill>
                <a:latin typeface="+mj-lt"/>
              </a:rPr>
              <a:t>Playing style</a:t>
            </a:r>
          </a:p>
          <a:p>
            <a:pPr algn="ctr"/>
            <a:r>
              <a:rPr lang="en-US" sz="2800">
                <a:solidFill>
                  <a:schemeClr val="accent1"/>
                </a:solidFill>
                <a:latin typeface="+mj-lt"/>
              </a:rPr>
              <a:t>Diversity</a:t>
            </a:r>
          </a:p>
        </p:txBody>
      </p:sp>
      <p:grpSp>
        <p:nvGrpSpPr>
          <p:cNvPr id="13" name="Group 12">
            <a:extLst>
              <a:ext uri="{FF2B5EF4-FFF2-40B4-BE49-F238E27FC236}">
                <a16:creationId xmlns:a16="http://schemas.microsoft.com/office/drawing/2014/main" id="{AD7777F4-DD92-43F9-AEE0-4858D22B01CD}"/>
              </a:ext>
            </a:extLst>
          </p:cNvPr>
          <p:cNvGrpSpPr/>
          <p:nvPr/>
        </p:nvGrpSpPr>
        <p:grpSpPr>
          <a:xfrm>
            <a:off x="588263" y="2245772"/>
            <a:ext cx="1985578" cy="1723144"/>
            <a:chOff x="588263" y="2245772"/>
            <a:chExt cx="1985578" cy="1723144"/>
          </a:xfrm>
        </p:grpSpPr>
        <p:sp>
          <p:nvSpPr>
            <p:cNvPr id="14" name="people_11" title="Icon of two people with a chat bubble">
              <a:extLst>
                <a:ext uri="{FF2B5EF4-FFF2-40B4-BE49-F238E27FC236}">
                  <a16:creationId xmlns:a16="http://schemas.microsoft.com/office/drawing/2014/main" id="{252F313B-B23B-4340-A7C7-93F2B56E6FFA}"/>
                </a:ext>
              </a:extLst>
            </p:cNvPr>
            <p:cNvSpPr>
              <a:spLocks noChangeAspect="1" noEditPoints="1"/>
            </p:cNvSpPr>
            <p:nvPr/>
          </p:nvSpPr>
          <p:spPr bwMode="auto">
            <a:xfrm>
              <a:off x="588263" y="3107344"/>
              <a:ext cx="897174" cy="861572"/>
            </a:xfrm>
            <a:custGeom>
              <a:avLst/>
              <a:gdLst>
                <a:gd name="T0" fmla="*/ 72 w 348"/>
                <a:gd name="T1" fmla="*/ 196 h 334"/>
                <a:gd name="T2" fmla="*/ 128 w 348"/>
                <a:gd name="T3" fmla="*/ 140 h 334"/>
                <a:gd name="T4" fmla="*/ 184 w 348"/>
                <a:gd name="T5" fmla="*/ 196 h 334"/>
                <a:gd name="T6" fmla="*/ 128 w 348"/>
                <a:gd name="T7" fmla="*/ 252 h 334"/>
                <a:gd name="T8" fmla="*/ 72 w 348"/>
                <a:gd name="T9" fmla="*/ 196 h 334"/>
                <a:gd name="T10" fmla="*/ 210 w 348"/>
                <a:gd name="T11" fmla="*/ 334 h 334"/>
                <a:gd name="T12" fmla="*/ 128 w 348"/>
                <a:gd name="T13" fmla="*/ 252 h 334"/>
                <a:gd name="T14" fmla="*/ 47 w 348"/>
                <a:gd name="T15" fmla="*/ 334 h 334"/>
                <a:gd name="T16" fmla="*/ 265 w 348"/>
                <a:gd name="T17" fmla="*/ 118 h 334"/>
                <a:gd name="T18" fmla="*/ 321 w 348"/>
                <a:gd name="T19" fmla="*/ 62 h 334"/>
                <a:gd name="T20" fmla="*/ 265 w 348"/>
                <a:gd name="T21" fmla="*/ 6 h 334"/>
                <a:gd name="T22" fmla="*/ 209 w 348"/>
                <a:gd name="T23" fmla="*/ 62 h 334"/>
                <a:gd name="T24" fmla="*/ 265 w 348"/>
                <a:gd name="T25" fmla="*/ 118 h 334"/>
                <a:gd name="T26" fmla="*/ 348 w 348"/>
                <a:gd name="T27" fmla="*/ 200 h 334"/>
                <a:gd name="T28" fmla="*/ 266 w 348"/>
                <a:gd name="T29" fmla="*/ 118 h 334"/>
                <a:gd name="T30" fmla="*/ 184 w 348"/>
                <a:gd name="T31" fmla="*/ 200 h 334"/>
                <a:gd name="T32" fmla="*/ 141 w 348"/>
                <a:gd name="T33" fmla="*/ 71 h 334"/>
                <a:gd name="T34" fmla="*/ 141 w 348"/>
                <a:gd name="T35" fmla="*/ 31 h 334"/>
                <a:gd name="T36" fmla="*/ 110 w 348"/>
                <a:gd name="T37" fmla="*/ 0 h 334"/>
                <a:gd name="T38" fmla="*/ 29 w 348"/>
                <a:gd name="T39" fmla="*/ 0 h 334"/>
                <a:gd name="T40" fmla="*/ 29 w 348"/>
                <a:gd name="T41" fmla="*/ 0 h 334"/>
                <a:gd name="T42" fmla="*/ 0 w 348"/>
                <a:gd name="T43" fmla="*/ 31 h 334"/>
                <a:gd name="T44" fmla="*/ 0 w 348"/>
                <a:gd name="T45" fmla="*/ 71 h 334"/>
                <a:gd name="T46" fmla="*/ 0 w 348"/>
                <a:gd name="T47" fmla="*/ 71 h 334"/>
                <a:gd name="T48" fmla="*/ 29 w 348"/>
                <a:gd name="T49" fmla="*/ 102 h 334"/>
                <a:gd name="T50" fmla="*/ 29 w 348"/>
                <a:gd name="T51" fmla="*/ 102 h 334"/>
                <a:gd name="T52" fmla="*/ 110 w 348"/>
                <a:gd name="T53" fmla="*/ 102 h 334"/>
                <a:gd name="T54" fmla="*/ 179 w 348"/>
                <a:gd name="T55" fmla="*/ 102 h 334"/>
                <a:gd name="T56" fmla="*/ 141 w 348"/>
                <a:gd name="T57" fmla="*/ 71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8" h="334">
                  <a:moveTo>
                    <a:pt x="72" y="196"/>
                  </a:moveTo>
                  <a:cubicBezTo>
                    <a:pt x="72" y="165"/>
                    <a:pt x="97" y="140"/>
                    <a:pt x="128" y="140"/>
                  </a:cubicBezTo>
                  <a:cubicBezTo>
                    <a:pt x="159" y="140"/>
                    <a:pt x="184" y="165"/>
                    <a:pt x="184" y="196"/>
                  </a:cubicBezTo>
                  <a:cubicBezTo>
                    <a:pt x="184" y="227"/>
                    <a:pt x="159" y="252"/>
                    <a:pt x="128" y="252"/>
                  </a:cubicBezTo>
                  <a:cubicBezTo>
                    <a:pt x="97" y="252"/>
                    <a:pt x="72" y="227"/>
                    <a:pt x="72" y="196"/>
                  </a:cubicBezTo>
                  <a:close/>
                  <a:moveTo>
                    <a:pt x="210" y="334"/>
                  </a:moveTo>
                  <a:cubicBezTo>
                    <a:pt x="210" y="289"/>
                    <a:pt x="173" y="252"/>
                    <a:pt x="128" y="252"/>
                  </a:cubicBezTo>
                  <a:cubicBezTo>
                    <a:pt x="83" y="252"/>
                    <a:pt x="47" y="289"/>
                    <a:pt x="47" y="334"/>
                  </a:cubicBezTo>
                  <a:moveTo>
                    <a:pt x="265" y="118"/>
                  </a:moveTo>
                  <a:cubicBezTo>
                    <a:pt x="296" y="118"/>
                    <a:pt x="321" y="93"/>
                    <a:pt x="321" y="62"/>
                  </a:cubicBezTo>
                  <a:cubicBezTo>
                    <a:pt x="321" y="31"/>
                    <a:pt x="296" y="6"/>
                    <a:pt x="265" y="6"/>
                  </a:cubicBezTo>
                  <a:cubicBezTo>
                    <a:pt x="234" y="6"/>
                    <a:pt x="209" y="31"/>
                    <a:pt x="209" y="62"/>
                  </a:cubicBezTo>
                  <a:cubicBezTo>
                    <a:pt x="209" y="93"/>
                    <a:pt x="234" y="118"/>
                    <a:pt x="265" y="118"/>
                  </a:cubicBezTo>
                  <a:close/>
                  <a:moveTo>
                    <a:pt x="348" y="200"/>
                  </a:moveTo>
                  <a:cubicBezTo>
                    <a:pt x="348" y="155"/>
                    <a:pt x="311" y="118"/>
                    <a:pt x="266" y="118"/>
                  </a:cubicBezTo>
                  <a:cubicBezTo>
                    <a:pt x="221" y="118"/>
                    <a:pt x="184" y="155"/>
                    <a:pt x="184" y="200"/>
                  </a:cubicBezTo>
                  <a:moveTo>
                    <a:pt x="141" y="71"/>
                  </a:moveTo>
                  <a:cubicBezTo>
                    <a:pt x="141" y="31"/>
                    <a:pt x="141" y="31"/>
                    <a:pt x="141" y="31"/>
                  </a:cubicBezTo>
                  <a:cubicBezTo>
                    <a:pt x="141" y="14"/>
                    <a:pt x="127" y="0"/>
                    <a:pt x="110" y="0"/>
                  </a:cubicBezTo>
                  <a:cubicBezTo>
                    <a:pt x="29" y="0"/>
                    <a:pt x="29" y="0"/>
                    <a:pt x="29" y="0"/>
                  </a:cubicBezTo>
                  <a:cubicBezTo>
                    <a:pt x="29" y="0"/>
                    <a:pt x="29" y="0"/>
                    <a:pt x="29" y="0"/>
                  </a:cubicBezTo>
                  <a:cubicBezTo>
                    <a:pt x="13" y="1"/>
                    <a:pt x="0" y="15"/>
                    <a:pt x="0" y="31"/>
                  </a:cubicBezTo>
                  <a:cubicBezTo>
                    <a:pt x="0" y="71"/>
                    <a:pt x="0" y="71"/>
                    <a:pt x="0" y="71"/>
                  </a:cubicBezTo>
                  <a:cubicBezTo>
                    <a:pt x="0" y="71"/>
                    <a:pt x="0" y="71"/>
                    <a:pt x="0" y="71"/>
                  </a:cubicBezTo>
                  <a:cubicBezTo>
                    <a:pt x="0" y="88"/>
                    <a:pt x="13" y="101"/>
                    <a:pt x="29" y="102"/>
                  </a:cubicBezTo>
                  <a:cubicBezTo>
                    <a:pt x="29" y="102"/>
                    <a:pt x="29" y="102"/>
                    <a:pt x="29" y="102"/>
                  </a:cubicBezTo>
                  <a:cubicBezTo>
                    <a:pt x="110" y="102"/>
                    <a:pt x="110" y="102"/>
                    <a:pt x="110" y="102"/>
                  </a:cubicBezTo>
                  <a:cubicBezTo>
                    <a:pt x="179" y="102"/>
                    <a:pt x="179" y="102"/>
                    <a:pt x="179" y="102"/>
                  </a:cubicBezTo>
                  <a:lnTo>
                    <a:pt x="141" y="71"/>
                  </a:lnTo>
                  <a:close/>
                </a:path>
              </a:pathLst>
            </a:custGeom>
            <a:noFill/>
            <a:ln w="158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18" name="GameArt64_EF05" title="Icon of a chess pawn and spade">
              <a:extLst>
                <a:ext uri="{FF2B5EF4-FFF2-40B4-BE49-F238E27FC236}">
                  <a16:creationId xmlns:a16="http://schemas.microsoft.com/office/drawing/2014/main" id="{45660734-58FA-469D-BA77-D47DF77F08F0}"/>
                </a:ext>
              </a:extLst>
            </p:cNvPr>
            <p:cNvSpPr>
              <a:spLocks noChangeAspect="1" noEditPoints="1"/>
            </p:cNvSpPr>
            <p:nvPr/>
          </p:nvSpPr>
          <p:spPr bwMode="auto">
            <a:xfrm>
              <a:off x="1618890" y="2998214"/>
              <a:ext cx="954951" cy="861572"/>
            </a:xfrm>
            <a:custGeom>
              <a:avLst/>
              <a:gdLst>
                <a:gd name="T0" fmla="*/ 0 w 3813"/>
                <a:gd name="T1" fmla="*/ 2887 h 3438"/>
                <a:gd name="T2" fmla="*/ 2062 w 3813"/>
                <a:gd name="T3" fmla="*/ 2887 h 3438"/>
                <a:gd name="T4" fmla="*/ 2062 w 3813"/>
                <a:gd name="T5" fmla="*/ 3438 h 3438"/>
                <a:gd name="T6" fmla="*/ 0 w 3813"/>
                <a:gd name="T7" fmla="*/ 3438 h 3438"/>
                <a:gd name="T8" fmla="*/ 0 w 3813"/>
                <a:gd name="T9" fmla="*/ 2887 h 3438"/>
                <a:gd name="T10" fmla="*/ 187 w 3813"/>
                <a:gd name="T11" fmla="*/ 2887 h 3438"/>
                <a:gd name="T12" fmla="*/ 187 w 3813"/>
                <a:gd name="T13" fmla="*/ 2375 h 3438"/>
                <a:gd name="T14" fmla="*/ 281 w 3813"/>
                <a:gd name="T15" fmla="*/ 2375 h 3438"/>
                <a:gd name="T16" fmla="*/ 750 w 3813"/>
                <a:gd name="T17" fmla="*/ 1907 h 3438"/>
                <a:gd name="T18" fmla="*/ 750 w 3813"/>
                <a:gd name="T19" fmla="*/ 982 h 3438"/>
                <a:gd name="T20" fmla="*/ 1312 w 3813"/>
                <a:gd name="T21" fmla="*/ 982 h 3438"/>
                <a:gd name="T22" fmla="*/ 1312 w 3813"/>
                <a:gd name="T23" fmla="*/ 1907 h 3438"/>
                <a:gd name="T24" fmla="*/ 1781 w 3813"/>
                <a:gd name="T25" fmla="*/ 2375 h 3438"/>
                <a:gd name="T26" fmla="*/ 1875 w 3813"/>
                <a:gd name="T27" fmla="*/ 2375 h 3438"/>
                <a:gd name="T28" fmla="*/ 1875 w 3813"/>
                <a:gd name="T29" fmla="*/ 2887 h 3438"/>
                <a:gd name="T30" fmla="*/ 1031 w 3813"/>
                <a:gd name="T31" fmla="*/ 0 h 3438"/>
                <a:gd name="T32" fmla="*/ 500 w 3813"/>
                <a:gd name="T33" fmla="*/ 532 h 3438"/>
                <a:gd name="T34" fmla="*/ 1031 w 3813"/>
                <a:gd name="T35" fmla="*/ 1063 h 3438"/>
                <a:gd name="T36" fmla="*/ 1562 w 3813"/>
                <a:gd name="T37" fmla="*/ 532 h 3438"/>
                <a:gd name="T38" fmla="*/ 1031 w 3813"/>
                <a:gd name="T39" fmla="*/ 0 h 3438"/>
                <a:gd name="T40" fmla="*/ 3345 w 3813"/>
                <a:gd name="T41" fmla="*/ 2453 h 3438"/>
                <a:gd name="T42" fmla="*/ 3345 w 3813"/>
                <a:gd name="T43" fmla="*/ 2409 h 3438"/>
                <a:gd name="T44" fmla="*/ 3001 w 3813"/>
                <a:gd name="T45" fmla="*/ 2066 h 3438"/>
                <a:gd name="T46" fmla="*/ 3001 w 3813"/>
                <a:gd name="T47" fmla="*/ 1784 h 3438"/>
                <a:gd name="T48" fmla="*/ 3282 w 3813"/>
                <a:gd name="T49" fmla="*/ 1909 h 3438"/>
                <a:gd name="T50" fmla="*/ 3813 w 3813"/>
                <a:gd name="T51" fmla="*/ 1378 h 3438"/>
                <a:gd name="T52" fmla="*/ 3657 w 3813"/>
                <a:gd name="T53" fmla="*/ 1003 h 3438"/>
                <a:gd name="T54" fmla="*/ 2813 w 3813"/>
                <a:gd name="T55" fmla="*/ 159 h 3438"/>
                <a:gd name="T56" fmla="*/ 2813 w 3813"/>
                <a:gd name="T57" fmla="*/ 159 h 3438"/>
                <a:gd name="T58" fmla="*/ 1970 w 3813"/>
                <a:gd name="T59" fmla="*/ 1003 h 3438"/>
                <a:gd name="T60" fmla="*/ 1813 w 3813"/>
                <a:gd name="T61" fmla="*/ 1378 h 3438"/>
                <a:gd name="T62" fmla="*/ 2345 w 3813"/>
                <a:gd name="T63" fmla="*/ 1909 h 3438"/>
                <a:gd name="T64" fmla="*/ 2626 w 3813"/>
                <a:gd name="T65" fmla="*/ 1784 h 3438"/>
                <a:gd name="T66" fmla="*/ 2626 w 3813"/>
                <a:gd name="T67" fmla="*/ 2066 h 3438"/>
                <a:gd name="T68" fmla="*/ 2282 w 3813"/>
                <a:gd name="T69" fmla="*/ 2409 h 3438"/>
                <a:gd name="T70" fmla="*/ 2282 w 3813"/>
                <a:gd name="T71" fmla="*/ 2455 h 3438"/>
                <a:gd name="T72" fmla="*/ 3345 w 3813"/>
                <a:gd name="T73" fmla="*/ 2453 h 3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813" h="3438">
                  <a:moveTo>
                    <a:pt x="0" y="2887"/>
                  </a:moveTo>
                  <a:cubicBezTo>
                    <a:pt x="2062" y="2887"/>
                    <a:pt x="2062" y="2887"/>
                    <a:pt x="2062" y="2887"/>
                  </a:cubicBezTo>
                  <a:cubicBezTo>
                    <a:pt x="2062" y="3438"/>
                    <a:pt x="2062" y="3438"/>
                    <a:pt x="2062" y="3438"/>
                  </a:cubicBezTo>
                  <a:cubicBezTo>
                    <a:pt x="0" y="3438"/>
                    <a:pt x="0" y="3438"/>
                    <a:pt x="0" y="3438"/>
                  </a:cubicBezTo>
                  <a:lnTo>
                    <a:pt x="0" y="2887"/>
                  </a:lnTo>
                  <a:close/>
                  <a:moveTo>
                    <a:pt x="187" y="2887"/>
                  </a:moveTo>
                  <a:cubicBezTo>
                    <a:pt x="187" y="2375"/>
                    <a:pt x="187" y="2375"/>
                    <a:pt x="187" y="2375"/>
                  </a:cubicBezTo>
                  <a:cubicBezTo>
                    <a:pt x="281" y="2375"/>
                    <a:pt x="281" y="2375"/>
                    <a:pt x="281" y="2375"/>
                  </a:cubicBezTo>
                  <a:cubicBezTo>
                    <a:pt x="540" y="2375"/>
                    <a:pt x="750" y="2166"/>
                    <a:pt x="750" y="1907"/>
                  </a:cubicBezTo>
                  <a:cubicBezTo>
                    <a:pt x="750" y="982"/>
                    <a:pt x="750" y="982"/>
                    <a:pt x="750" y="982"/>
                  </a:cubicBezTo>
                  <a:moveTo>
                    <a:pt x="1312" y="982"/>
                  </a:moveTo>
                  <a:cubicBezTo>
                    <a:pt x="1312" y="1907"/>
                    <a:pt x="1312" y="1907"/>
                    <a:pt x="1312" y="1907"/>
                  </a:cubicBezTo>
                  <a:cubicBezTo>
                    <a:pt x="1312" y="2166"/>
                    <a:pt x="1522" y="2375"/>
                    <a:pt x="1781" y="2375"/>
                  </a:cubicBezTo>
                  <a:cubicBezTo>
                    <a:pt x="1875" y="2375"/>
                    <a:pt x="1875" y="2375"/>
                    <a:pt x="1875" y="2375"/>
                  </a:cubicBezTo>
                  <a:cubicBezTo>
                    <a:pt x="1875" y="2887"/>
                    <a:pt x="1875" y="2887"/>
                    <a:pt x="1875" y="2887"/>
                  </a:cubicBezTo>
                  <a:moveTo>
                    <a:pt x="1031" y="0"/>
                  </a:moveTo>
                  <a:cubicBezTo>
                    <a:pt x="738" y="0"/>
                    <a:pt x="500" y="238"/>
                    <a:pt x="500" y="532"/>
                  </a:cubicBezTo>
                  <a:cubicBezTo>
                    <a:pt x="500" y="825"/>
                    <a:pt x="738" y="1063"/>
                    <a:pt x="1031" y="1063"/>
                  </a:cubicBezTo>
                  <a:cubicBezTo>
                    <a:pt x="1324" y="1063"/>
                    <a:pt x="1562" y="825"/>
                    <a:pt x="1562" y="532"/>
                  </a:cubicBezTo>
                  <a:cubicBezTo>
                    <a:pt x="1562" y="238"/>
                    <a:pt x="1324" y="0"/>
                    <a:pt x="1031" y="0"/>
                  </a:cubicBezTo>
                  <a:close/>
                  <a:moveTo>
                    <a:pt x="3345" y="2453"/>
                  </a:moveTo>
                  <a:cubicBezTo>
                    <a:pt x="3345" y="2409"/>
                    <a:pt x="3345" y="2409"/>
                    <a:pt x="3345" y="2409"/>
                  </a:cubicBezTo>
                  <a:cubicBezTo>
                    <a:pt x="3155" y="2409"/>
                    <a:pt x="3001" y="2256"/>
                    <a:pt x="3001" y="2066"/>
                  </a:cubicBezTo>
                  <a:cubicBezTo>
                    <a:pt x="3001" y="1784"/>
                    <a:pt x="3001" y="1784"/>
                    <a:pt x="3001" y="1784"/>
                  </a:cubicBezTo>
                  <a:cubicBezTo>
                    <a:pt x="3081" y="1910"/>
                    <a:pt x="3282" y="1909"/>
                    <a:pt x="3282" y="1909"/>
                  </a:cubicBezTo>
                  <a:cubicBezTo>
                    <a:pt x="3576" y="1909"/>
                    <a:pt x="3813" y="1672"/>
                    <a:pt x="3813" y="1378"/>
                  </a:cubicBezTo>
                  <a:cubicBezTo>
                    <a:pt x="3813" y="1231"/>
                    <a:pt x="3754" y="1099"/>
                    <a:pt x="3657" y="1003"/>
                  </a:cubicBezTo>
                  <a:cubicBezTo>
                    <a:pt x="2813" y="159"/>
                    <a:pt x="2813" y="159"/>
                    <a:pt x="2813" y="159"/>
                  </a:cubicBezTo>
                  <a:cubicBezTo>
                    <a:pt x="2813" y="159"/>
                    <a:pt x="2813" y="159"/>
                    <a:pt x="2813" y="159"/>
                  </a:cubicBezTo>
                  <a:cubicBezTo>
                    <a:pt x="1970" y="1003"/>
                    <a:pt x="1970" y="1003"/>
                    <a:pt x="1970" y="1003"/>
                  </a:cubicBezTo>
                  <a:cubicBezTo>
                    <a:pt x="1873" y="1099"/>
                    <a:pt x="1813" y="1231"/>
                    <a:pt x="1813" y="1378"/>
                  </a:cubicBezTo>
                  <a:cubicBezTo>
                    <a:pt x="1813" y="1672"/>
                    <a:pt x="2051" y="1909"/>
                    <a:pt x="2345" y="1909"/>
                  </a:cubicBezTo>
                  <a:cubicBezTo>
                    <a:pt x="2345" y="1909"/>
                    <a:pt x="2545" y="1910"/>
                    <a:pt x="2626" y="1784"/>
                  </a:cubicBezTo>
                  <a:cubicBezTo>
                    <a:pt x="2626" y="2066"/>
                    <a:pt x="2626" y="2066"/>
                    <a:pt x="2626" y="2066"/>
                  </a:cubicBezTo>
                  <a:cubicBezTo>
                    <a:pt x="2626" y="2256"/>
                    <a:pt x="2472" y="2409"/>
                    <a:pt x="2282" y="2409"/>
                  </a:cubicBezTo>
                  <a:cubicBezTo>
                    <a:pt x="2282" y="2455"/>
                    <a:pt x="2282" y="2455"/>
                    <a:pt x="2282" y="2455"/>
                  </a:cubicBezTo>
                  <a:lnTo>
                    <a:pt x="3345" y="2453"/>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20" name="people_25" title="Icon of a person climbing a rock formation">
              <a:extLst>
                <a:ext uri="{FF2B5EF4-FFF2-40B4-BE49-F238E27FC236}">
                  <a16:creationId xmlns:a16="http://schemas.microsoft.com/office/drawing/2014/main" id="{655B9986-EEBB-4A20-A2FE-D5E4F5735ED4}"/>
                </a:ext>
              </a:extLst>
            </p:cNvPr>
            <p:cNvSpPr>
              <a:spLocks noChangeAspect="1" noEditPoints="1"/>
            </p:cNvSpPr>
            <p:nvPr/>
          </p:nvSpPr>
          <p:spPr bwMode="auto">
            <a:xfrm>
              <a:off x="1155125" y="2245772"/>
              <a:ext cx="927530" cy="861572"/>
            </a:xfrm>
            <a:custGeom>
              <a:avLst/>
              <a:gdLst>
                <a:gd name="T0" fmla="*/ 103 w 328"/>
                <a:gd name="T1" fmla="*/ 120 h 305"/>
                <a:gd name="T2" fmla="*/ 61 w 328"/>
                <a:gd name="T3" fmla="*/ 138 h 305"/>
                <a:gd name="T4" fmla="*/ 43 w 328"/>
                <a:gd name="T5" fmla="*/ 96 h 305"/>
                <a:gd name="T6" fmla="*/ 85 w 328"/>
                <a:gd name="T7" fmla="*/ 78 h 305"/>
                <a:gd name="T8" fmla="*/ 103 w 328"/>
                <a:gd name="T9" fmla="*/ 120 h 305"/>
                <a:gd name="T10" fmla="*/ 328 w 328"/>
                <a:gd name="T11" fmla="*/ 305 h 305"/>
                <a:gd name="T12" fmla="*/ 328 w 328"/>
                <a:gd name="T13" fmla="*/ 185 h 305"/>
                <a:gd name="T14" fmla="*/ 246 w 328"/>
                <a:gd name="T15" fmla="*/ 128 h 305"/>
                <a:gd name="T16" fmla="*/ 236 w 328"/>
                <a:gd name="T17" fmla="*/ 64 h 305"/>
                <a:gd name="T18" fmla="*/ 164 w 328"/>
                <a:gd name="T19" fmla="*/ 0 h 305"/>
                <a:gd name="T20" fmla="*/ 62 w 328"/>
                <a:gd name="T21" fmla="*/ 207 h 305"/>
                <a:gd name="T22" fmla="*/ 110 w 328"/>
                <a:gd name="T23" fmla="*/ 276 h 305"/>
                <a:gd name="T24" fmla="*/ 132 w 328"/>
                <a:gd name="T25" fmla="*/ 284 h 305"/>
                <a:gd name="T26" fmla="*/ 162 w 328"/>
                <a:gd name="T27" fmla="*/ 268 h 305"/>
                <a:gd name="T28" fmla="*/ 215 w 328"/>
                <a:gd name="T29" fmla="*/ 208 h 305"/>
                <a:gd name="T30" fmla="*/ 293 w 328"/>
                <a:gd name="T31" fmla="*/ 225 h 305"/>
                <a:gd name="T32" fmla="*/ 315 w 328"/>
                <a:gd name="T33" fmla="*/ 211 h 305"/>
                <a:gd name="T34" fmla="*/ 315 w 328"/>
                <a:gd name="T35" fmla="*/ 211 h 305"/>
                <a:gd name="T36" fmla="*/ 301 w 328"/>
                <a:gd name="T37" fmla="*/ 190 h 305"/>
                <a:gd name="T38" fmla="*/ 212 w 328"/>
                <a:gd name="T39" fmla="*/ 170 h 305"/>
                <a:gd name="T40" fmla="*/ 195 w 328"/>
                <a:gd name="T41" fmla="*/ 176 h 305"/>
                <a:gd name="T42" fmla="*/ 155 w 328"/>
                <a:gd name="T43" fmla="*/ 214 h 305"/>
                <a:gd name="T44" fmla="*/ 135 w 328"/>
                <a:gd name="T45" fmla="*/ 167 h 305"/>
                <a:gd name="T46" fmla="*/ 178 w 328"/>
                <a:gd name="T47" fmla="*/ 157 h 305"/>
                <a:gd name="T48" fmla="*/ 189 w 328"/>
                <a:gd name="T49" fmla="*/ 149 h 305"/>
                <a:gd name="T50" fmla="*/ 221 w 328"/>
                <a:gd name="T51" fmla="*/ 93 h 305"/>
                <a:gd name="T52" fmla="*/ 215 w 328"/>
                <a:gd name="T53" fmla="*/ 68 h 305"/>
                <a:gd name="T54" fmla="*/ 215 w 328"/>
                <a:gd name="T55" fmla="*/ 68 h 305"/>
                <a:gd name="T56" fmla="*/ 190 w 328"/>
                <a:gd name="T57" fmla="*/ 75 h 305"/>
                <a:gd name="T58" fmla="*/ 162 w 328"/>
                <a:gd name="T59" fmla="*/ 123 h 305"/>
                <a:gd name="T60" fmla="*/ 109 w 328"/>
                <a:gd name="T61" fmla="*/ 136 h 305"/>
                <a:gd name="T62" fmla="*/ 65 w 328"/>
                <a:gd name="T63" fmla="*/ 147 h 305"/>
                <a:gd name="T64" fmla="*/ 50 w 328"/>
                <a:gd name="T65" fmla="*/ 164 h 305"/>
                <a:gd name="T66" fmla="*/ 6 w 328"/>
                <a:gd name="T67" fmla="*/ 220 h 305"/>
                <a:gd name="T68" fmla="*/ 6 w 328"/>
                <a:gd name="T69" fmla="*/ 220 h 305"/>
                <a:gd name="T70" fmla="*/ 7 w 328"/>
                <a:gd name="T71" fmla="*/ 244 h 305"/>
                <a:gd name="T72" fmla="*/ 45 w 328"/>
                <a:gd name="T73" fmla="*/ 286 h 305"/>
                <a:gd name="T74" fmla="*/ 71 w 328"/>
                <a:gd name="T75" fmla="*/ 287 h 305"/>
                <a:gd name="T76" fmla="*/ 71 w 328"/>
                <a:gd name="T77" fmla="*/ 287 h 305"/>
                <a:gd name="T78" fmla="*/ 72 w 328"/>
                <a:gd name="T79" fmla="*/ 261 h 305"/>
                <a:gd name="T80" fmla="*/ 44 w 328"/>
                <a:gd name="T81" fmla="*/ 231 h 305"/>
                <a:gd name="T82" fmla="*/ 74 w 328"/>
                <a:gd name="T83" fmla="*/ 192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28" h="305">
                  <a:moveTo>
                    <a:pt x="103" y="120"/>
                  </a:moveTo>
                  <a:cubicBezTo>
                    <a:pt x="96" y="137"/>
                    <a:pt x="77" y="145"/>
                    <a:pt x="61" y="138"/>
                  </a:cubicBezTo>
                  <a:cubicBezTo>
                    <a:pt x="44" y="131"/>
                    <a:pt x="36" y="112"/>
                    <a:pt x="43" y="96"/>
                  </a:cubicBezTo>
                  <a:cubicBezTo>
                    <a:pt x="50" y="79"/>
                    <a:pt x="69" y="72"/>
                    <a:pt x="85" y="78"/>
                  </a:cubicBezTo>
                  <a:cubicBezTo>
                    <a:pt x="101" y="85"/>
                    <a:pt x="109" y="104"/>
                    <a:pt x="103" y="120"/>
                  </a:cubicBezTo>
                  <a:close/>
                  <a:moveTo>
                    <a:pt x="328" y="305"/>
                  </a:moveTo>
                  <a:cubicBezTo>
                    <a:pt x="328" y="185"/>
                    <a:pt x="328" y="185"/>
                    <a:pt x="328" y="185"/>
                  </a:cubicBezTo>
                  <a:cubicBezTo>
                    <a:pt x="246" y="128"/>
                    <a:pt x="246" y="128"/>
                    <a:pt x="246" y="128"/>
                  </a:cubicBezTo>
                  <a:cubicBezTo>
                    <a:pt x="236" y="64"/>
                    <a:pt x="236" y="64"/>
                    <a:pt x="236" y="64"/>
                  </a:cubicBezTo>
                  <a:cubicBezTo>
                    <a:pt x="164" y="0"/>
                    <a:pt x="164" y="0"/>
                    <a:pt x="164" y="0"/>
                  </a:cubicBezTo>
                  <a:moveTo>
                    <a:pt x="62" y="207"/>
                  </a:moveTo>
                  <a:cubicBezTo>
                    <a:pt x="76" y="233"/>
                    <a:pt x="107" y="273"/>
                    <a:pt x="110" y="276"/>
                  </a:cubicBezTo>
                  <a:cubicBezTo>
                    <a:pt x="114" y="279"/>
                    <a:pt x="124" y="284"/>
                    <a:pt x="132" y="284"/>
                  </a:cubicBezTo>
                  <a:cubicBezTo>
                    <a:pt x="145" y="283"/>
                    <a:pt x="156" y="277"/>
                    <a:pt x="162" y="268"/>
                  </a:cubicBezTo>
                  <a:cubicBezTo>
                    <a:pt x="215" y="208"/>
                    <a:pt x="215" y="208"/>
                    <a:pt x="215" y="208"/>
                  </a:cubicBezTo>
                  <a:cubicBezTo>
                    <a:pt x="293" y="225"/>
                    <a:pt x="293" y="225"/>
                    <a:pt x="293" y="225"/>
                  </a:cubicBezTo>
                  <a:cubicBezTo>
                    <a:pt x="303" y="227"/>
                    <a:pt x="313" y="221"/>
                    <a:pt x="315" y="211"/>
                  </a:cubicBezTo>
                  <a:cubicBezTo>
                    <a:pt x="315" y="211"/>
                    <a:pt x="315" y="211"/>
                    <a:pt x="315" y="211"/>
                  </a:cubicBezTo>
                  <a:cubicBezTo>
                    <a:pt x="317" y="201"/>
                    <a:pt x="311" y="192"/>
                    <a:pt x="301" y="190"/>
                  </a:cubicBezTo>
                  <a:cubicBezTo>
                    <a:pt x="212" y="170"/>
                    <a:pt x="212" y="170"/>
                    <a:pt x="212" y="170"/>
                  </a:cubicBezTo>
                  <a:cubicBezTo>
                    <a:pt x="206" y="169"/>
                    <a:pt x="199" y="171"/>
                    <a:pt x="195" y="176"/>
                  </a:cubicBezTo>
                  <a:cubicBezTo>
                    <a:pt x="155" y="214"/>
                    <a:pt x="155" y="214"/>
                    <a:pt x="155" y="214"/>
                  </a:cubicBezTo>
                  <a:cubicBezTo>
                    <a:pt x="155" y="214"/>
                    <a:pt x="138" y="174"/>
                    <a:pt x="135" y="167"/>
                  </a:cubicBezTo>
                  <a:cubicBezTo>
                    <a:pt x="178" y="157"/>
                    <a:pt x="178" y="157"/>
                    <a:pt x="178" y="157"/>
                  </a:cubicBezTo>
                  <a:cubicBezTo>
                    <a:pt x="182" y="156"/>
                    <a:pt x="187" y="153"/>
                    <a:pt x="189" y="149"/>
                  </a:cubicBezTo>
                  <a:cubicBezTo>
                    <a:pt x="221" y="93"/>
                    <a:pt x="221" y="93"/>
                    <a:pt x="221" y="93"/>
                  </a:cubicBezTo>
                  <a:cubicBezTo>
                    <a:pt x="226" y="84"/>
                    <a:pt x="223" y="73"/>
                    <a:pt x="215" y="68"/>
                  </a:cubicBezTo>
                  <a:cubicBezTo>
                    <a:pt x="215" y="68"/>
                    <a:pt x="215" y="68"/>
                    <a:pt x="215" y="68"/>
                  </a:cubicBezTo>
                  <a:cubicBezTo>
                    <a:pt x="206" y="63"/>
                    <a:pt x="195" y="66"/>
                    <a:pt x="190" y="75"/>
                  </a:cubicBezTo>
                  <a:cubicBezTo>
                    <a:pt x="162" y="123"/>
                    <a:pt x="162" y="123"/>
                    <a:pt x="162" y="123"/>
                  </a:cubicBezTo>
                  <a:cubicBezTo>
                    <a:pt x="109" y="136"/>
                    <a:pt x="109" y="136"/>
                    <a:pt x="109" y="136"/>
                  </a:cubicBezTo>
                  <a:cubicBezTo>
                    <a:pt x="65" y="147"/>
                    <a:pt x="65" y="147"/>
                    <a:pt x="65" y="147"/>
                  </a:cubicBezTo>
                  <a:cubicBezTo>
                    <a:pt x="50" y="164"/>
                    <a:pt x="50" y="164"/>
                    <a:pt x="50" y="164"/>
                  </a:cubicBezTo>
                  <a:cubicBezTo>
                    <a:pt x="6" y="220"/>
                    <a:pt x="6" y="220"/>
                    <a:pt x="6" y="220"/>
                  </a:cubicBezTo>
                  <a:cubicBezTo>
                    <a:pt x="6" y="220"/>
                    <a:pt x="6" y="220"/>
                    <a:pt x="6" y="220"/>
                  </a:cubicBezTo>
                  <a:cubicBezTo>
                    <a:pt x="0" y="227"/>
                    <a:pt x="0" y="238"/>
                    <a:pt x="7" y="244"/>
                  </a:cubicBezTo>
                  <a:cubicBezTo>
                    <a:pt x="45" y="286"/>
                    <a:pt x="45" y="286"/>
                    <a:pt x="45" y="286"/>
                  </a:cubicBezTo>
                  <a:cubicBezTo>
                    <a:pt x="52" y="293"/>
                    <a:pt x="64" y="294"/>
                    <a:pt x="71" y="287"/>
                  </a:cubicBezTo>
                  <a:cubicBezTo>
                    <a:pt x="71" y="287"/>
                    <a:pt x="71" y="287"/>
                    <a:pt x="71" y="287"/>
                  </a:cubicBezTo>
                  <a:cubicBezTo>
                    <a:pt x="78" y="280"/>
                    <a:pt x="79" y="268"/>
                    <a:pt x="72" y="261"/>
                  </a:cubicBezTo>
                  <a:cubicBezTo>
                    <a:pt x="44" y="231"/>
                    <a:pt x="44" y="231"/>
                    <a:pt x="44" y="231"/>
                  </a:cubicBezTo>
                  <a:cubicBezTo>
                    <a:pt x="74" y="192"/>
                    <a:pt x="74" y="192"/>
                    <a:pt x="74" y="192"/>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6" name="Group 5">
            <a:extLst>
              <a:ext uri="{FF2B5EF4-FFF2-40B4-BE49-F238E27FC236}">
                <a16:creationId xmlns:a16="http://schemas.microsoft.com/office/drawing/2014/main" id="{FFE0509B-7EF6-413B-8951-A2051388409D}"/>
              </a:ext>
            </a:extLst>
          </p:cNvPr>
          <p:cNvGrpSpPr/>
          <p:nvPr/>
        </p:nvGrpSpPr>
        <p:grpSpPr>
          <a:xfrm>
            <a:off x="3266351" y="3575515"/>
            <a:ext cx="1910464" cy="2675281"/>
            <a:chOff x="2933337" y="3682451"/>
            <a:chExt cx="1910464" cy="2675281"/>
          </a:xfrm>
        </p:grpSpPr>
        <p:sp>
          <p:nvSpPr>
            <p:cNvPr id="37" name="TextBox 36">
              <a:extLst>
                <a:ext uri="{FF2B5EF4-FFF2-40B4-BE49-F238E27FC236}">
                  <a16:creationId xmlns:a16="http://schemas.microsoft.com/office/drawing/2014/main" id="{029391D6-7A49-C24A-845C-BD6753E67D60}"/>
                </a:ext>
              </a:extLst>
            </p:cNvPr>
            <p:cNvSpPr txBox="1"/>
            <p:nvPr/>
          </p:nvSpPr>
          <p:spPr>
            <a:xfrm>
              <a:off x="2933337" y="3682451"/>
              <a:ext cx="1910464" cy="1292662"/>
            </a:xfrm>
            <a:prstGeom prst="rect">
              <a:avLst/>
            </a:prstGeom>
            <a:noFill/>
          </p:spPr>
          <p:txBody>
            <a:bodyPr wrap="square" lIns="0" tIns="0" rIns="0" bIns="0" rtlCol="0" anchor="b">
              <a:spAutoFit/>
            </a:bodyPr>
            <a:lstStyle/>
            <a:p>
              <a:pPr algn="ctr"/>
              <a:r>
                <a:rPr lang="en-US" sz="2800">
                  <a:solidFill>
                    <a:schemeClr val="accent1"/>
                  </a:solidFill>
                  <a:latin typeface="+mj-lt"/>
                </a:rPr>
                <a:t>Character skill diversity</a:t>
              </a:r>
            </a:p>
          </p:txBody>
        </p:sp>
        <p:grpSp>
          <p:nvGrpSpPr>
            <p:cNvPr id="5" name="Group 4">
              <a:extLst>
                <a:ext uri="{FF2B5EF4-FFF2-40B4-BE49-F238E27FC236}">
                  <a16:creationId xmlns:a16="http://schemas.microsoft.com/office/drawing/2014/main" id="{C09A2DC6-C484-4E6C-92A6-010710F6B685}"/>
                </a:ext>
              </a:extLst>
            </p:cNvPr>
            <p:cNvGrpSpPr/>
            <p:nvPr/>
          </p:nvGrpSpPr>
          <p:grpSpPr>
            <a:xfrm>
              <a:off x="3200037" y="5107011"/>
              <a:ext cx="1431922" cy="1250721"/>
              <a:chOff x="3200037" y="5107011"/>
              <a:chExt cx="1431922" cy="1250721"/>
            </a:xfrm>
          </p:grpSpPr>
          <p:sp>
            <p:nvSpPr>
              <p:cNvPr id="22" name="Ribbon_E9D1" title="Icon of a ribbon award">
                <a:extLst>
                  <a:ext uri="{FF2B5EF4-FFF2-40B4-BE49-F238E27FC236}">
                    <a16:creationId xmlns:a16="http://schemas.microsoft.com/office/drawing/2014/main" id="{33B876DF-D8DA-4983-9852-CCC020CC1EBD}"/>
                  </a:ext>
                </a:extLst>
              </p:cNvPr>
              <p:cNvSpPr>
                <a:spLocks noChangeAspect="1" noEditPoints="1"/>
              </p:cNvSpPr>
              <p:nvPr/>
            </p:nvSpPr>
            <p:spPr bwMode="auto">
              <a:xfrm>
                <a:off x="4066424" y="5122885"/>
                <a:ext cx="565535" cy="914546"/>
              </a:xfrm>
              <a:custGeom>
                <a:avLst/>
                <a:gdLst>
                  <a:gd name="T0" fmla="*/ 1130 w 2260"/>
                  <a:gd name="T1" fmla="*/ 1758 h 3656"/>
                  <a:gd name="T2" fmla="*/ 502 w 2260"/>
                  <a:gd name="T3" fmla="*/ 1130 h 3656"/>
                  <a:gd name="T4" fmla="*/ 1130 w 2260"/>
                  <a:gd name="T5" fmla="*/ 502 h 3656"/>
                  <a:gd name="T6" fmla="*/ 1758 w 2260"/>
                  <a:gd name="T7" fmla="*/ 1130 h 3656"/>
                  <a:gd name="T8" fmla="*/ 1130 w 2260"/>
                  <a:gd name="T9" fmla="*/ 1758 h 3656"/>
                  <a:gd name="T10" fmla="*/ 2260 w 2260"/>
                  <a:gd name="T11" fmla="*/ 1130 h 3656"/>
                  <a:gd name="T12" fmla="*/ 1130 w 2260"/>
                  <a:gd name="T13" fmla="*/ 0 h 3656"/>
                  <a:gd name="T14" fmla="*/ 0 w 2260"/>
                  <a:gd name="T15" fmla="*/ 1130 h 3656"/>
                  <a:gd name="T16" fmla="*/ 1130 w 2260"/>
                  <a:gd name="T17" fmla="*/ 2260 h 3656"/>
                  <a:gd name="T18" fmla="*/ 2260 w 2260"/>
                  <a:gd name="T19" fmla="*/ 1130 h 3656"/>
                  <a:gd name="T20" fmla="*/ 254 w 2260"/>
                  <a:gd name="T21" fmla="*/ 1856 h 3656"/>
                  <a:gd name="T22" fmla="*/ 254 w 2260"/>
                  <a:gd name="T23" fmla="*/ 3656 h 3656"/>
                  <a:gd name="T24" fmla="*/ 1126 w 2260"/>
                  <a:gd name="T25" fmla="*/ 3252 h 3656"/>
                  <a:gd name="T26" fmla="*/ 2006 w 2260"/>
                  <a:gd name="T27" fmla="*/ 3656 h 3656"/>
                  <a:gd name="T28" fmla="*/ 2006 w 2260"/>
                  <a:gd name="T29" fmla="*/ 1856 h 36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60" h="3656">
                    <a:moveTo>
                      <a:pt x="1130" y="1758"/>
                    </a:moveTo>
                    <a:cubicBezTo>
                      <a:pt x="783" y="1758"/>
                      <a:pt x="502" y="1477"/>
                      <a:pt x="502" y="1130"/>
                    </a:cubicBezTo>
                    <a:cubicBezTo>
                      <a:pt x="502" y="784"/>
                      <a:pt x="783" y="502"/>
                      <a:pt x="1130" y="502"/>
                    </a:cubicBezTo>
                    <a:cubicBezTo>
                      <a:pt x="1477" y="502"/>
                      <a:pt x="1758" y="784"/>
                      <a:pt x="1758" y="1130"/>
                    </a:cubicBezTo>
                    <a:cubicBezTo>
                      <a:pt x="1758" y="1477"/>
                      <a:pt x="1477" y="1758"/>
                      <a:pt x="1130" y="1758"/>
                    </a:cubicBezTo>
                    <a:close/>
                    <a:moveTo>
                      <a:pt x="2260" y="1130"/>
                    </a:moveTo>
                    <a:cubicBezTo>
                      <a:pt x="2260" y="506"/>
                      <a:pt x="1754" y="0"/>
                      <a:pt x="1130" y="0"/>
                    </a:cubicBezTo>
                    <a:cubicBezTo>
                      <a:pt x="506" y="0"/>
                      <a:pt x="0" y="506"/>
                      <a:pt x="0" y="1130"/>
                    </a:cubicBezTo>
                    <a:cubicBezTo>
                      <a:pt x="0" y="1754"/>
                      <a:pt x="506" y="2260"/>
                      <a:pt x="1130" y="2260"/>
                    </a:cubicBezTo>
                    <a:cubicBezTo>
                      <a:pt x="1754" y="2260"/>
                      <a:pt x="2260" y="1754"/>
                      <a:pt x="2260" y="1130"/>
                    </a:cubicBezTo>
                    <a:close/>
                    <a:moveTo>
                      <a:pt x="254" y="1856"/>
                    </a:moveTo>
                    <a:cubicBezTo>
                      <a:pt x="254" y="3656"/>
                      <a:pt x="254" y="3656"/>
                      <a:pt x="254" y="3656"/>
                    </a:cubicBezTo>
                    <a:cubicBezTo>
                      <a:pt x="1126" y="3252"/>
                      <a:pt x="1126" y="3252"/>
                      <a:pt x="1126" y="3252"/>
                    </a:cubicBezTo>
                    <a:cubicBezTo>
                      <a:pt x="2006" y="3656"/>
                      <a:pt x="2006" y="3656"/>
                      <a:pt x="2006" y="3656"/>
                    </a:cubicBezTo>
                    <a:cubicBezTo>
                      <a:pt x="2006" y="1856"/>
                      <a:pt x="2006" y="1856"/>
                      <a:pt x="2006" y="185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Ribbon2_F19B" title="Icon of a star shaped ribbon">
                <a:extLst>
                  <a:ext uri="{FF2B5EF4-FFF2-40B4-BE49-F238E27FC236}">
                    <a16:creationId xmlns:a16="http://schemas.microsoft.com/office/drawing/2014/main" id="{60E17378-47BF-4247-87F7-171B8C0F9C0E}"/>
                  </a:ext>
                </a:extLst>
              </p:cNvPr>
              <p:cNvSpPr>
                <a:spLocks noChangeAspect="1" noEditPoints="1"/>
              </p:cNvSpPr>
              <p:nvPr/>
            </p:nvSpPr>
            <p:spPr bwMode="auto">
              <a:xfrm>
                <a:off x="3200037" y="5107011"/>
                <a:ext cx="652987" cy="914547"/>
              </a:xfrm>
              <a:custGeom>
                <a:avLst/>
                <a:gdLst>
                  <a:gd name="T0" fmla="*/ 1621 w 2495"/>
                  <a:gd name="T1" fmla="*/ 1247 h 3493"/>
                  <a:gd name="T2" fmla="*/ 1247 w 2495"/>
                  <a:gd name="T3" fmla="*/ 1621 h 3493"/>
                  <a:gd name="T4" fmla="*/ 873 w 2495"/>
                  <a:gd name="T5" fmla="*/ 1247 h 3493"/>
                  <a:gd name="T6" fmla="*/ 1247 w 2495"/>
                  <a:gd name="T7" fmla="*/ 873 h 3493"/>
                  <a:gd name="T8" fmla="*/ 1621 w 2495"/>
                  <a:gd name="T9" fmla="*/ 1247 h 3493"/>
                  <a:gd name="T10" fmla="*/ 2495 w 2495"/>
                  <a:gd name="T11" fmla="*/ 1247 h 3493"/>
                  <a:gd name="T12" fmla="*/ 2120 w 2495"/>
                  <a:gd name="T13" fmla="*/ 873 h 3493"/>
                  <a:gd name="T14" fmla="*/ 2120 w 2495"/>
                  <a:gd name="T15" fmla="*/ 374 h 3493"/>
                  <a:gd name="T16" fmla="*/ 1621 w 2495"/>
                  <a:gd name="T17" fmla="*/ 374 h 3493"/>
                  <a:gd name="T18" fmla="*/ 1247 w 2495"/>
                  <a:gd name="T19" fmla="*/ 0 h 3493"/>
                  <a:gd name="T20" fmla="*/ 873 w 2495"/>
                  <a:gd name="T21" fmla="*/ 374 h 3493"/>
                  <a:gd name="T22" fmla="*/ 374 w 2495"/>
                  <a:gd name="T23" fmla="*/ 374 h 3493"/>
                  <a:gd name="T24" fmla="*/ 374 w 2495"/>
                  <a:gd name="T25" fmla="*/ 873 h 3493"/>
                  <a:gd name="T26" fmla="*/ 0 w 2495"/>
                  <a:gd name="T27" fmla="*/ 1247 h 3493"/>
                  <a:gd name="T28" fmla="*/ 374 w 2495"/>
                  <a:gd name="T29" fmla="*/ 1621 h 3493"/>
                  <a:gd name="T30" fmla="*/ 374 w 2495"/>
                  <a:gd name="T31" fmla="*/ 2120 h 3493"/>
                  <a:gd name="T32" fmla="*/ 873 w 2495"/>
                  <a:gd name="T33" fmla="*/ 2120 h 3493"/>
                  <a:gd name="T34" fmla="*/ 1247 w 2495"/>
                  <a:gd name="T35" fmla="*/ 2495 h 3493"/>
                  <a:gd name="T36" fmla="*/ 1621 w 2495"/>
                  <a:gd name="T37" fmla="*/ 2120 h 3493"/>
                  <a:gd name="T38" fmla="*/ 2120 w 2495"/>
                  <a:gd name="T39" fmla="*/ 2120 h 3493"/>
                  <a:gd name="T40" fmla="*/ 2120 w 2495"/>
                  <a:gd name="T41" fmla="*/ 1621 h 3493"/>
                  <a:gd name="T42" fmla="*/ 2495 w 2495"/>
                  <a:gd name="T43" fmla="*/ 1247 h 3493"/>
                  <a:gd name="T44" fmla="*/ 1247 w 2495"/>
                  <a:gd name="T45" fmla="*/ 2495 h 3493"/>
                  <a:gd name="T46" fmla="*/ 1497 w 2495"/>
                  <a:gd name="T47" fmla="*/ 3493 h 3493"/>
                  <a:gd name="T48" fmla="*/ 2245 w 2495"/>
                  <a:gd name="T49" fmla="*/ 3243 h 3493"/>
                  <a:gd name="T50" fmla="*/ 1964 w 2495"/>
                  <a:gd name="T51" fmla="*/ 2120 h 3493"/>
                  <a:gd name="T52" fmla="*/ 530 w 2495"/>
                  <a:gd name="T53" fmla="*/ 2120 h 3493"/>
                  <a:gd name="T54" fmla="*/ 249 w 2495"/>
                  <a:gd name="T55" fmla="*/ 3243 h 3493"/>
                  <a:gd name="T56" fmla="*/ 998 w 2495"/>
                  <a:gd name="T57" fmla="*/ 3493 h 3493"/>
                  <a:gd name="T58" fmla="*/ 1247 w 2495"/>
                  <a:gd name="T59" fmla="*/ 2495 h 3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495" h="3493">
                    <a:moveTo>
                      <a:pt x="1621" y="1247"/>
                    </a:moveTo>
                    <a:cubicBezTo>
                      <a:pt x="1621" y="1454"/>
                      <a:pt x="1454" y="1621"/>
                      <a:pt x="1247" y="1621"/>
                    </a:cubicBezTo>
                    <a:cubicBezTo>
                      <a:pt x="1040" y="1621"/>
                      <a:pt x="873" y="1454"/>
                      <a:pt x="873" y="1247"/>
                    </a:cubicBezTo>
                    <a:cubicBezTo>
                      <a:pt x="873" y="1040"/>
                      <a:pt x="1040" y="873"/>
                      <a:pt x="1247" y="873"/>
                    </a:cubicBezTo>
                    <a:cubicBezTo>
                      <a:pt x="1454" y="873"/>
                      <a:pt x="1621" y="1040"/>
                      <a:pt x="1621" y="1247"/>
                    </a:cubicBezTo>
                    <a:close/>
                    <a:moveTo>
                      <a:pt x="2495" y="1247"/>
                    </a:moveTo>
                    <a:cubicBezTo>
                      <a:pt x="2120" y="873"/>
                      <a:pt x="2120" y="873"/>
                      <a:pt x="2120" y="873"/>
                    </a:cubicBezTo>
                    <a:cubicBezTo>
                      <a:pt x="2120" y="374"/>
                      <a:pt x="2120" y="374"/>
                      <a:pt x="2120" y="374"/>
                    </a:cubicBezTo>
                    <a:cubicBezTo>
                      <a:pt x="1621" y="374"/>
                      <a:pt x="1621" y="374"/>
                      <a:pt x="1621" y="374"/>
                    </a:cubicBezTo>
                    <a:cubicBezTo>
                      <a:pt x="1247" y="0"/>
                      <a:pt x="1247" y="0"/>
                      <a:pt x="1247" y="0"/>
                    </a:cubicBezTo>
                    <a:cubicBezTo>
                      <a:pt x="873" y="374"/>
                      <a:pt x="873" y="374"/>
                      <a:pt x="873" y="374"/>
                    </a:cubicBezTo>
                    <a:cubicBezTo>
                      <a:pt x="374" y="374"/>
                      <a:pt x="374" y="374"/>
                      <a:pt x="374" y="374"/>
                    </a:cubicBezTo>
                    <a:cubicBezTo>
                      <a:pt x="374" y="873"/>
                      <a:pt x="374" y="873"/>
                      <a:pt x="374" y="873"/>
                    </a:cubicBezTo>
                    <a:cubicBezTo>
                      <a:pt x="0" y="1247"/>
                      <a:pt x="0" y="1247"/>
                      <a:pt x="0" y="1247"/>
                    </a:cubicBezTo>
                    <a:cubicBezTo>
                      <a:pt x="374" y="1621"/>
                      <a:pt x="374" y="1621"/>
                      <a:pt x="374" y="1621"/>
                    </a:cubicBezTo>
                    <a:cubicBezTo>
                      <a:pt x="374" y="2120"/>
                      <a:pt x="374" y="2120"/>
                      <a:pt x="374" y="2120"/>
                    </a:cubicBezTo>
                    <a:cubicBezTo>
                      <a:pt x="873" y="2120"/>
                      <a:pt x="873" y="2120"/>
                      <a:pt x="873" y="2120"/>
                    </a:cubicBezTo>
                    <a:cubicBezTo>
                      <a:pt x="1247" y="2495"/>
                      <a:pt x="1247" y="2495"/>
                      <a:pt x="1247" y="2495"/>
                    </a:cubicBezTo>
                    <a:cubicBezTo>
                      <a:pt x="1621" y="2120"/>
                      <a:pt x="1621" y="2120"/>
                      <a:pt x="1621" y="2120"/>
                    </a:cubicBezTo>
                    <a:cubicBezTo>
                      <a:pt x="2120" y="2120"/>
                      <a:pt x="2120" y="2120"/>
                      <a:pt x="2120" y="2120"/>
                    </a:cubicBezTo>
                    <a:cubicBezTo>
                      <a:pt x="2120" y="1621"/>
                      <a:pt x="2120" y="1621"/>
                      <a:pt x="2120" y="1621"/>
                    </a:cubicBezTo>
                    <a:lnTo>
                      <a:pt x="2495" y="1247"/>
                    </a:lnTo>
                    <a:close/>
                    <a:moveTo>
                      <a:pt x="1247" y="2495"/>
                    </a:moveTo>
                    <a:cubicBezTo>
                      <a:pt x="1497" y="3493"/>
                      <a:pt x="1497" y="3493"/>
                      <a:pt x="1497" y="3493"/>
                    </a:cubicBezTo>
                    <a:cubicBezTo>
                      <a:pt x="2245" y="3243"/>
                      <a:pt x="2245" y="3243"/>
                      <a:pt x="2245" y="3243"/>
                    </a:cubicBezTo>
                    <a:cubicBezTo>
                      <a:pt x="1964" y="2120"/>
                      <a:pt x="1964" y="2120"/>
                      <a:pt x="1964" y="2120"/>
                    </a:cubicBezTo>
                    <a:moveTo>
                      <a:pt x="530" y="2120"/>
                    </a:moveTo>
                    <a:cubicBezTo>
                      <a:pt x="249" y="3243"/>
                      <a:pt x="249" y="3243"/>
                      <a:pt x="249" y="3243"/>
                    </a:cubicBezTo>
                    <a:cubicBezTo>
                      <a:pt x="998" y="3493"/>
                      <a:pt x="998" y="3493"/>
                      <a:pt x="998" y="3493"/>
                    </a:cubicBezTo>
                    <a:cubicBezTo>
                      <a:pt x="1247" y="2495"/>
                      <a:pt x="1247" y="2495"/>
                      <a:pt x="1247" y="249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light" title="Icon of a lightbulb">
                <a:extLst>
                  <a:ext uri="{FF2B5EF4-FFF2-40B4-BE49-F238E27FC236}">
                    <a16:creationId xmlns:a16="http://schemas.microsoft.com/office/drawing/2014/main" id="{453DEAED-5ED4-4E7A-965D-A8EB251BBF27}"/>
                  </a:ext>
                </a:extLst>
              </p:cNvPr>
              <p:cNvSpPr>
                <a:spLocks noChangeAspect="1" noEditPoints="1"/>
              </p:cNvSpPr>
              <p:nvPr/>
            </p:nvSpPr>
            <p:spPr bwMode="auto">
              <a:xfrm>
                <a:off x="3625796" y="5388267"/>
                <a:ext cx="652987" cy="969465"/>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grpSp>
      <p:sp>
        <p:nvSpPr>
          <p:cNvPr id="38" name="TextBox 37">
            <a:extLst>
              <a:ext uri="{FF2B5EF4-FFF2-40B4-BE49-F238E27FC236}">
                <a16:creationId xmlns:a16="http://schemas.microsoft.com/office/drawing/2014/main" id="{30878ECC-D588-BD44-8BAC-7E365CB314C5}"/>
              </a:ext>
            </a:extLst>
          </p:cNvPr>
          <p:cNvSpPr txBox="1"/>
          <p:nvPr/>
        </p:nvSpPr>
        <p:spPr>
          <a:xfrm>
            <a:off x="6656597" y="1337786"/>
            <a:ext cx="2349380" cy="861774"/>
          </a:xfrm>
          <a:prstGeom prst="rect">
            <a:avLst/>
          </a:prstGeom>
          <a:noFill/>
        </p:spPr>
        <p:txBody>
          <a:bodyPr wrap="square" lIns="0" tIns="0" rIns="0" bIns="0" rtlCol="0" anchor="b">
            <a:spAutoFit/>
          </a:bodyPr>
          <a:lstStyle/>
          <a:p>
            <a:pPr algn="ctr"/>
            <a:r>
              <a:rPr lang="en-US" sz="2800">
                <a:solidFill>
                  <a:schemeClr val="accent1"/>
                </a:solidFill>
                <a:latin typeface="+mj-lt"/>
              </a:rPr>
              <a:t>Team member</a:t>
            </a:r>
            <a:br>
              <a:rPr lang="en-US" sz="2800">
                <a:solidFill>
                  <a:schemeClr val="accent1"/>
                </a:solidFill>
                <a:latin typeface="+mj-lt"/>
              </a:rPr>
            </a:br>
            <a:r>
              <a:rPr lang="en-US" sz="2800">
                <a:solidFill>
                  <a:schemeClr val="accent1"/>
                </a:solidFill>
                <a:latin typeface="+mj-lt"/>
              </a:rPr>
              <a:t>diversity</a:t>
            </a:r>
          </a:p>
        </p:txBody>
      </p:sp>
      <p:grpSp>
        <p:nvGrpSpPr>
          <p:cNvPr id="7" name="Group 6">
            <a:extLst>
              <a:ext uri="{FF2B5EF4-FFF2-40B4-BE49-F238E27FC236}">
                <a16:creationId xmlns:a16="http://schemas.microsoft.com/office/drawing/2014/main" id="{6F20CF8E-92E7-4EC7-9D39-8BE4C147E06E}"/>
              </a:ext>
            </a:extLst>
          </p:cNvPr>
          <p:cNvGrpSpPr/>
          <p:nvPr/>
        </p:nvGrpSpPr>
        <p:grpSpPr>
          <a:xfrm>
            <a:off x="6709555" y="2290519"/>
            <a:ext cx="2230886" cy="1183767"/>
            <a:chOff x="6709555" y="2290519"/>
            <a:chExt cx="2230886" cy="1183767"/>
          </a:xfrm>
        </p:grpSpPr>
        <p:sp>
          <p:nvSpPr>
            <p:cNvPr id="3" name="Robot_E99A" title="Icon of a robot">
              <a:extLst>
                <a:ext uri="{FF2B5EF4-FFF2-40B4-BE49-F238E27FC236}">
                  <a16:creationId xmlns:a16="http://schemas.microsoft.com/office/drawing/2014/main" id="{CA79756E-119B-4AEA-AB40-C980DA2D835D}"/>
                </a:ext>
              </a:extLst>
            </p:cNvPr>
            <p:cNvSpPr>
              <a:spLocks noChangeAspect="1" noEditPoints="1"/>
            </p:cNvSpPr>
            <p:nvPr/>
          </p:nvSpPr>
          <p:spPr bwMode="auto">
            <a:xfrm>
              <a:off x="7491623" y="2612714"/>
              <a:ext cx="666750" cy="861572"/>
            </a:xfrm>
            <a:custGeom>
              <a:avLst/>
              <a:gdLst>
                <a:gd name="T0" fmla="*/ 1750 w 3000"/>
                <a:gd name="T1" fmla="*/ 250 h 3875"/>
                <a:gd name="T2" fmla="*/ 1500 w 3000"/>
                <a:gd name="T3" fmla="*/ 500 h 3875"/>
                <a:gd name="T4" fmla="*/ 1250 w 3000"/>
                <a:gd name="T5" fmla="*/ 250 h 3875"/>
                <a:gd name="T6" fmla="*/ 1500 w 3000"/>
                <a:gd name="T7" fmla="*/ 0 h 3875"/>
                <a:gd name="T8" fmla="*/ 1750 w 3000"/>
                <a:gd name="T9" fmla="*/ 250 h 3875"/>
                <a:gd name="T10" fmla="*/ 2500 w 3000"/>
                <a:gd name="T11" fmla="*/ 2074 h 3875"/>
                <a:gd name="T12" fmla="*/ 2500 w 3000"/>
                <a:gd name="T13" fmla="*/ 1176 h 3875"/>
                <a:gd name="T14" fmla="*/ 2324 w 3000"/>
                <a:gd name="T15" fmla="*/ 1000 h 3875"/>
                <a:gd name="T16" fmla="*/ 676 w 3000"/>
                <a:gd name="T17" fmla="*/ 1000 h 3875"/>
                <a:gd name="T18" fmla="*/ 500 w 3000"/>
                <a:gd name="T19" fmla="*/ 1176 h 3875"/>
                <a:gd name="T20" fmla="*/ 500 w 3000"/>
                <a:gd name="T21" fmla="*/ 2074 h 3875"/>
                <a:gd name="T22" fmla="*/ 676 w 3000"/>
                <a:gd name="T23" fmla="*/ 2250 h 3875"/>
                <a:gd name="T24" fmla="*/ 2324 w 3000"/>
                <a:gd name="T25" fmla="*/ 2250 h 3875"/>
                <a:gd name="T26" fmla="*/ 2500 w 3000"/>
                <a:gd name="T27" fmla="*/ 2074 h 3875"/>
                <a:gd name="T28" fmla="*/ 3000 w 3000"/>
                <a:gd name="T29" fmla="*/ 3875 h 3875"/>
                <a:gd name="T30" fmla="*/ 3000 w 3000"/>
                <a:gd name="T31" fmla="*/ 2958 h 3875"/>
                <a:gd name="T32" fmla="*/ 2792 w 3000"/>
                <a:gd name="T33" fmla="*/ 2750 h 3875"/>
                <a:gd name="T34" fmla="*/ 208 w 3000"/>
                <a:gd name="T35" fmla="*/ 2750 h 3875"/>
                <a:gd name="T36" fmla="*/ 0 w 3000"/>
                <a:gd name="T37" fmla="*/ 2958 h 3875"/>
                <a:gd name="T38" fmla="*/ 0 w 3000"/>
                <a:gd name="T39" fmla="*/ 3875 h 3875"/>
                <a:gd name="T40" fmla="*/ 1000 w 3000"/>
                <a:gd name="T41" fmla="*/ 2250 h 3875"/>
                <a:gd name="T42" fmla="*/ 1000 w 3000"/>
                <a:gd name="T43" fmla="*/ 2750 h 3875"/>
                <a:gd name="T44" fmla="*/ 1500 w 3000"/>
                <a:gd name="T45" fmla="*/ 500 h 3875"/>
                <a:gd name="T46" fmla="*/ 1500 w 3000"/>
                <a:gd name="T47" fmla="*/ 1000 h 3875"/>
                <a:gd name="T48" fmla="*/ 2000 w 3000"/>
                <a:gd name="T49" fmla="*/ 2250 h 3875"/>
                <a:gd name="T50" fmla="*/ 2000 w 3000"/>
                <a:gd name="T51" fmla="*/ 2750 h 3875"/>
                <a:gd name="T52" fmla="*/ 875 w 3000"/>
                <a:gd name="T53" fmla="*/ 1500 h 3875"/>
                <a:gd name="T54" fmla="*/ 1125 w 3000"/>
                <a:gd name="T55" fmla="*/ 1500 h 3875"/>
                <a:gd name="T56" fmla="*/ 1875 w 3000"/>
                <a:gd name="T57" fmla="*/ 1500 h 3875"/>
                <a:gd name="T58" fmla="*/ 2125 w 3000"/>
                <a:gd name="T59" fmla="*/ 1500 h 3875"/>
                <a:gd name="T60" fmla="*/ 381 w 3000"/>
                <a:gd name="T61" fmla="*/ 1375 h 3875"/>
                <a:gd name="T62" fmla="*/ 381 w 3000"/>
                <a:gd name="T63" fmla="*/ 1875 h 3875"/>
                <a:gd name="T64" fmla="*/ 2624 w 3000"/>
                <a:gd name="T65" fmla="*/ 1375 h 3875"/>
                <a:gd name="T66" fmla="*/ 2624 w 3000"/>
                <a:gd name="T67" fmla="*/ 1875 h 38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00" h="3875">
                  <a:moveTo>
                    <a:pt x="1750" y="250"/>
                  </a:moveTo>
                  <a:cubicBezTo>
                    <a:pt x="1750" y="388"/>
                    <a:pt x="1638" y="500"/>
                    <a:pt x="1500" y="500"/>
                  </a:cubicBezTo>
                  <a:cubicBezTo>
                    <a:pt x="1362" y="500"/>
                    <a:pt x="1250" y="388"/>
                    <a:pt x="1250" y="250"/>
                  </a:cubicBezTo>
                  <a:cubicBezTo>
                    <a:pt x="1250" y="112"/>
                    <a:pt x="1362" y="0"/>
                    <a:pt x="1500" y="0"/>
                  </a:cubicBezTo>
                  <a:cubicBezTo>
                    <a:pt x="1638" y="0"/>
                    <a:pt x="1750" y="112"/>
                    <a:pt x="1750" y="250"/>
                  </a:cubicBezTo>
                  <a:close/>
                  <a:moveTo>
                    <a:pt x="2500" y="2074"/>
                  </a:moveTo>
                  <a:cubicBezTo>
                    <a:pt x="2500" y="1176"/>
                    <a:pt x="2500" y="1176"/>
                    <a:pt x="2500" y="1176"/>
                  </a:cubicBezTo>
                  <a:cubicBezTo>
                    <a:pt x="2500" y="1079"/>
                    <a:pt x="2421" y="1000"/>
                    <a:pt x="2324" y="1000"/>
                  </a:cubicBezTo>
                  <a:cubicBezTo>
                    <a:pt x="676" y="1000"/>
                    <a:pt x="676" y="1000"/>
                    <a:pt x="676" y="1000"/>
                  </a:cubicBezTo>
                  <a:cubicBezTo>
                    <a:pt x="579" y="1000"/>
                    <a:pt x="500" y="1079"/>
                    <a:pt x="500" y="1176"/>
                  </a:cubicBezTo>
                  <a:cubicBezTo>
                    <a:pt x="500" y="2074"/>
                    <a:pt x="500" y="2074"/>
                    <a:pt x="500" y="2074"/>
                  </a:cubicBezTo>
                  <a:cubicBezTo>
                    <a:pt x="500" y="2171"/>
                    <a:pt x="579" y="2250"/>
                    <a:pt x="676" y="2250"/>
                  </a:cubicBezTo>
                  <a:cubicBezTo>
                    <a:pt x="2324" y="2250"/>
                    <a:pt x="2324" y="2250"/>
                    <a:pt x="2324" y="2250"/>
                  </a:cubicBezTo>
                  <a:cubicBezTo>
                    <a:pt x="2421" y="2250"/>
                    <a:pt x="2500" y="2171"/>
                    <a:pt x="2500" y="2074"/>
                  </a:cubicBezTo>
                  <a:close/>
                  <a:moveTo>
                    <a:pt x="3000" y="3875"/>
                  </a:moveTo>
                  <a:cubicBezTo>
                    <a:pt x="3000" y="2958"/>
                    <a:pt x="3000" y="2958"/>
                    <a:pt x="3000" y="2958"/>
                  </a:cubicBezTo>
                  <a:cubicBezTo>
                    <a:pt x="3000" y="2843"/>
                    <a:pt x="2907" y="2750"/>
                    <a:pt x="2792" y="2750"/>
                  </a:cubicBezTo>
                  <a:cubicBezTo>
                    <a:pt x="208" y="2750"/>
                    <a:pt x="208" y="2750"/>
                    <a:pt x="208" y="2750"/>
                  </a:cubicBezTo>
                  <a:cubicBezTo>
                    <a:pt x="93" y="2750"/>
                    <a:pt x="0" y="2843"/>
                    <a:pt x="0" y="2958"/>
                  </a:cubicBezTo>
                  <a:cubicBezTo>
                    <a:pt x="0" y="3875"/>
                    <a:pt x="0" y="3875"/>
                    <a:pt x="0" y="3875"/>
                  </a:cubicBezTo>
                  <a:moveTo>
                    <a:pt x="1000" y="2250"/>
                  </a:moveTo>
                  <a:cubicBezTo>
                    <a:pt x="1000" y="2750"/>
                    <a:pt x="1000" y="2750"/>
                    <a:pt x="1000" y="2750"/>
                  </a:cubicBezTo>
                  <a:moveTo>
                    <a:pt x="1500" y="500"/>
                  </a:moveTo>
                  <a:cubicBezTo>
                    <a:pt x="1500" y="1000"/>
                    <a:pt x="1500" y="1000"/>
                    <a:pt x="1500" y="1000"/>
                  </a:cubicBezTo>
                  <a:moveTo>
                    <a:pt x="2000" y="2250"/>
                  </a:moveTo>
                  <a:cubicBezTo>
                    <a:pt x="2000" y="2750"/>
                    <a:pt x="2000" y="2750"/>
                    <a:pt x="2000" y="2750"/>
                  </a:cubicBezTo>
                  <a:moveTo>
                    <a:pt x="875" y="1500"/>
                  </a:moveTo>
                  <a:cubicBezTo>
                    <a:pt x="1125" y="1500"/>
                    <a:pt x="1125" y="1500"/>
                    <a:pt x="1125" y="1500"/>
                  </a:cubicBezTo>
                  <a:moveTo>
                    <a:pt x="1875" y="1500"/>
                  </a:moveTo>
                  <a:cubicBezTo>
                    <a:pt x="2125" y="1500"/>
                    <a:pt x="2125" y="1500"/>
                    <a:pt x="2125" y="1500"/>
                  </a:cubicBezTo>
                  <a:moveTo>
                    <a:pt x="381" y="1375"/>
                  </a:moveTo>
                  <a:cubicBezTo>
                    <a:pt x="381" y="1875"/>
                    <a:pt x="381" y="1875"/>
                    <a:pt x="381" y="1875"/>
                  </a:cubicBezTo>
                  <a:moveTo>
                    <a:pt x="2624" y="1375"/>
                  </a:moveTo>
                  <a:cubicBezTo>
                    <a:pt x="2624" y="1875"/>
                    <a:pt x="2624" y="1875"/>
                    <a:pt x="2624" y="187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 name="ChatBot_F08B" title="Icon of a robotic chat bubble with a smiley face">
              <a:extLst>
                <a:ext uri="{FF2B5EF4-FFF2-40B4-BE49-F238E27FC236}">
                  <a16:creationId xmlns:a16="http://schemas.microsoft.com/office/drawing/2014/main" id="{CB149E75-D918-411C-BE09-DA2955E53961}"/>
                </a:ext>
              </a:extLst>
            </p:cNvPr>
            <p:cNvSpPr>
              <a:spLocks noChangeAspect="1" noEditPoints="1"/>
            </p:cNvSpPr>
            <p:nvPr/>
          </p:nvSpPr>
          <p:spPr bwMode="auto">
            <a:xfrm>
              <a:off x="8158373" y="2290519"/>
              <a:ext cx="782068" cy="1010150"/>
            </a:xfrm>
            <a:custGeom>
              <a:avLst/>
              <a:gdLst>
                <a:gd name="T0" fmla="*/ 871 w 2742"/>
                <a:gd name="T1" fmla="*/ 1541 h 3541"/>
                <a:gd name="T2" fmla="*/ 871 w 2742"/>
                <a:gd name="T3" fmla="*/ 1791 h 3541"/>
                <a:gd name="T4" fmla="*/ 1871 w 2742"/>
                <a:gd name="T5" fmla="*/ 1541 h 3541"/>
                <a:gd name="T6" fmla="*/ 1871 w 2742"/>
                <a:gd name="T7" fmla="*/ 1791 h 3541"/>
                <a:gd name="T8" fmla="*/ 0 w 2742"/>
                <a:gd name="T9" fmla="*/ 1541 h 3541"/>
                <a:gd name="T10" fmla="*/ 0 w 2742"/>
                <a:gd name="T11" fmla="*/ 2041 h 3541"/>
                <a:gd name="T12" fmla="*/ 2742 w 2742"/>
                <a:gd name="T13" fmla="*/ 1541 h 3541"/>
                <a:gd name="T14" fmla="*/ 2742 w 2742"/>
                <a:gd name="T15" fmla="*/ 2041 h 3541"/>
                <a:gd name="T16" fmla="*/ 1371 w 2742"/>
                <a:gd name="T17" fmla="*/ 339 h 3541"/>
                <a:gd name="T18" fmla="*/ 1371 w 2742"/>
                <a:gd name="T19" fmla="*/ 916 h 3541"/>
                <a:gd name="T20" fmla="*/ 1121 w 2742"/>
                <a:gd name="T21" fmla="*/ 2916 h 3541"/>
                <a:gd name="T22" fmla="*/ 1121 w 2742"/>
                <a:gd name="T23" fmla="*/ 3541 h 3541"/>
                <a:gd name="T24" fmla="*/ 1809 w 2742"/>
                <a:gd name="T25" fmla="*/ 2916 h 3541"/>
                <a:gd name="T26" fmla="*/ 2371 w 2742"/>
                <a:gd name="T27" fmla="*/ 2916 h 3541"/>
                <a:gd name="T28" fmla="*/ 2621 w 2742"/>
                <a:gd name="T29" fmla="*/ 2666 h 3541"/>
                <a:gd name="T30" fmla="*/ 2621 w 2742"/>
                <a:gd name="T31" fmla="*/ 1166 h 3541"/>
                <a:gd name="T32" fmla="*/ 2371 w 2742"/>
                <a:gd name="T33" fmla="*/ 916 h 3541"/>
                <a:gd name="T34" fmla="*/ 371 w 2742"/>
                <a:gd name="T35" fmla="*/ 916 h 3541"/>
                <a:gd name="T36" fmla="*/ 121 w 2742"/>
                <a:gd name="T37" fmla="*/ 1166 h 3541"/>
                <a:gd name="T38" fmla="*/ 121 w 2742"/>
                <a:gd name="T39" fmla="*/ 2666 h 3541"/>
                <a:gd name="T40" fmla="*/ 371 w 2742"/>
                <a:gd name="T41" fmla="*/ 2916 h 3541"/>
                <a:gd name="T42" fmla="*/ 1121 w 2742"/>
                <a:gd name="T43" fmla="*/ 2916 h 3541"/>
                <a:gd name="T44" fmla="*/ 1371 w 2742"/>
                <a:gd name="T45" fmla="*/ 0 h 3541"/>
                <a:gd name="T46" fmla="*/ 1205 w 2742"/>
                <a:gd name="T47" fmla="*/ 166 h 3541"/>
                <a:gd name="T48" fmla="*/ 1371 w 2742"/>
                <a:gd name="T49" fmla="*/ 332 h 3541"/>
                <a:gd name="T50" fmla="*/ 1537 w 2742"/>
                <a:gd name="T51" fmla="*/ 166 h 3541"/>
                <a:gd name="T52" fmla="*/ 1371 w 2742"/>
                <a:gd name="T53" fmla="*/ 0 h 3541"/>
                <a:gd name="T54" fmla="*/ 746 w 2742"/>
                <a:gd name="T55" fmla="*/ 2157 h 3541"/>
                <a:gd name="T56" fmla="*/ 1996 w 2742"/>
                <a:gd name="T57" fmla="*/ 2157 h 3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42" h="3541">
                  <a:moveTo>
                    <a:pt x="871" y="1541"/>
                  </a:moveTo>
                  <a:cubicBezTo>
                    <a:pt x="871" y="1791"/>
                    <a:pt x="871" y="1791"/>
                    <a:pt x="871" y="1791"/>
                  </a:cubicBezTo>
                  <a:moveTo>
                    <a:pt x="1871" y="1541"/>
                  </a:moveTo>
                  <a:cubicBezTo>
                    <a:pt x="1871" y="1791"/>
                    <a:pt x="1871" y="1791"/>
                    <a:pt x="1871" y="1791"/>
                  </a:cubicBezTo>
                  <a:moveTo>
                    <a:pt x="0" y="1541"/>
                  </a:moveTo>
                  <a:cubicBezTo>
                    <a:pt x="0" y="2041"/>
                    <a:pt x="0" y="2041"/>
                    <a:pt x="0" y="2041"/>
                  </a:cubicBezTo>
                  <a:moveTo>
                    <a:pt x="2742" y="1541"/>
                  </a:moveTo>
                  <a:cubicBezTo>
                    <a:pt x="2742" y="2041"/>
                    <a:pt x="2742" y="2041"/>
                    <a:pt x="2742" y="2041"/>
                  </a:cubicBezTo>
                  <a:moveTo>
                    <a:pt x="1371" y="339"/>
                  </a:moveTo>
                  <a:cubicBezTo>
                    <a:pt x="1371" y="916"/>
                    <a:pt x="1371" y="916"/>
                    <a:pt x="1371" y="916"/>
                  </a:cubicBezTo>
                  <a:moveTo>
                    <a:pt x="1121" y="2916"/>
                  </a:moveTo>
                  <a:cubicBezTo>
                    <a:pt x="1121" y="3541"/>
                    <a:pt x="1121" y="3541"/>
                    <a:pt x="1121" y="3541"/>
                  </a:cubicBezTo>
                  <a:cubicBezTo>
                    <a:pt x="1809" y="2916"/>
                    <a:pt x="1809" y="2916"/>
                    <a:pt x="1809" y="2916"/>
                  </a:cubicBezTo>
                  <a:cubicBezTo>
                    <a:pt x="2371" y="2916"/>
                    <a:pt x="2371" y="2916"/>
                    <a:pt x="2371" y="2916"/>
                  </a:cubicBezTo>
                  <a:cubicBezTo>
                    <a:pt x="2509" y="2916"/>
                    <a:pt x="2621" y="2804"/>
                    <a:pt x="2621" y="2666"/>
                  </a:cubicBezTo>
                  <a:cubicBezTo>
                    <a:pt x="2621" y="1166"/>
                    <a:pt x="2621" y="1166"/>
                    <a:pt x="2621" y="1166"/>
                  </a:cubicBezTo>
                  <a:cubicBezTo>
                    <a:pt x="2621" y="1028"/>
                    <a:pt x="2509" y="916"/>
                    <a:pt x="2371" y="916"/>
                  </a:cubicBezTo>
                  <a:cubicBezTo>
                    <a:pt x="371" y="916"/>
                    <a:pt x="371" y="916"/>
                    <a:pt x="371" y="916"/>
                  </a:cubicBezTo>
                  <a:cubicBezTo>
                    <a:pt x="233" y="916"/>
                    <a:pt x="121" y="1028"/>
                    <a:pt x="121" y="1166"/>
                  </a:cubicBezTo>
                  <a:cubicBezTo>
                    <a:pt x="121" y="2666"/>
                    <a:pt x="121" y="2666"/>
                    <a:pt x="121" y="2666"/>
                  </a:cubicBezTo>
                  <a:cubicBezTo>
                    <a:pt x="121" y="2804"/>
                    <a:pt x="233" y="2916"/>
                    <a:pt x="371" y="2916"/>
                  </a:cubicBezTo>
                  <a:lnTo>
                    <a:pt x="1121" y="2916"/>
                  </a:lnTo>
                  <a:close/>
                  <a:moveTo>
                    <a:pt x="1371" y="0"/>
                  </a:moveTo>
                  <a:cubicBezTo>
                    <a:pt x="1279" y="0"/>
                    <a:pt x="1205" y="74"/>
                    <a:pt x="1205" y="166"/>
                  </a:cubicBezTo>
                  <a:cubicBezTo>
                    <a:pt x="1205" y="258"/>
                    <a:pt x="1279" y="332"/>
                    <a:pt x="1371" y="332"/>
                  </a:cubicBezTo>
                  <a:cubicBezTo>
                    <a:pt x="1463" y="332"/>
                    <a:pt x="1537" y="258"/>
                    <a:pt x="1537" y="166"/>
                  </a:cubicBezTo>
                  <a:cubicBezTo>
                    <a:pt x="1537" y="74"/>
                    <a:pt x="1463" y="0"/>
                    <a:pt x="1371" y="0"/>
                  </a:cubicBezTo>
                  <a:close/>
                  <a:moveTo>
                    <a:pt x="746" y="2157"/>
                  </a:moveTo>
                  <a:cubicBezTo>
                    <a:pt x="1091" y="2502"/>
                    <a:pt x="1651" y="2502"/>
                    <a:pt x="1996" y="215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 name="Mixed Reality" title="Icon of a mixed reality headset">
              <a:extLst>
                <a:ext uri="{FF2B5EF4-FFF2-40B4-BE49-F238E27FC236}">
                  <a16:creationId xmlns:a16="http://schemas.microsoft.com/office/drawing/2014/main" id="{73A2C47B-3879-4A9A-B87A-FE259DE049D9}"/>
                </a:ext>
              </a:extLst>
            </p:cNvPr>
            <p:cNvSpPr>
              <a:spLocks noChangeAspect="1" noEditPoints="1"/>
            </p:cNvSpPr>
            <p:nvPr/>
          </p:nvSpPr>
          <p:spPr bwMode="auto">
            <a:xfrm>
              <a:off x="6709555" y="2612714"/>
              <a:ext cx="782068" cy="712240"/>
            </a:xfrm>
            <a:custGeom>
              <a:avLst/>
              <a:gdLst>
                <a:gd name="T0" fmla="*/ 174 w 348"/>
                <a:gd name="T1" fmla="*/ 0 h 316"/>
                <a:gd name="T2" fmla="*/ 330 w 348"/>
                <a:gd name="T3" fmla="*/ 19 h 316"/>
                <a:gd name="T4" fmla="*/ 342 w 348"/>
                <a:gd name="T5" fmla="*/ 26 h 316"/>
                <a:gd name="T6" fmla="*/ 348 w 348"/>
                <a:gd name="T7" fmla="*/ 37 h 316"/>
                <a:gd name="T8" fmla="*/ 348 w 348"/>
                <a:gd name="T9" fmla="*/ 76 h 316"/>
                <a:gd name="T10" fmla="*/ 347 w 348"/>
                <a:gd name="T11" fmla="*/ 87 h 316"/>
                <a:gd name="T12" fmla="*/ 319 w 348"/>
                <a:gd name="T13" fmla="*/ 151 h 316"/>
                <a:gd name="T14" fmla="*/ 251 w 348"/>
                <a:gd name="T15" fmla="*/ 180 h 316"/>
                <a:gd name="T16" fmla="*/ 237 w 348"/>
                <a:gd name="T17" fmla="*/ 180 h 316"/>
                <a:gd name="T18" fmla="*/ 222 w 348"/>
                <a:gd name="T19" fmla="*/ 175 h 316"/>
                <a:gd name="T20" fmla="*/ 199 w 348"/>
                <a:gd name="T21" fmla="*/ 156 h 316"/>
                <a:gd name="T22" fmla="*/ 174 w 348"/>
                <a:gd name="T23" fmla="*/ 146 h 316"/>
                <a:gd name="T24" fmla="*/ 174 w 348"/>
                <a:gd name="T25" fmla="*/ 146 h 316"/>
                <a:gd name="T26" fmla="*/ 149 w 348"/>
                <a:gd name="T27" fmla="*/ 156 h 316"/>
                <a:gd name="T28" fmla="*/ 126 w 348"/>
                <a:gd name="T29" fmla="*/ 175 h 316"/>
                <a:gd name="T30" fmla="*/ 111 w 348"/>
                <a:gd name="T31" fmla="*/ 180 h 316"/>
                <a:gd name="T32" fmla="*/ 97 w 348"/>
                <a:gd name="T33" fmla="*/ 180 h 316"/>
                <a:gd name="T34" fmla="*/ 29 w 348"/>
                <a:gd name="T35" fmla="*/ 151 h 316"/>
                <a:gd name="T36" fmla="*/ 1 w 348"/>
                <a:gd name="T37" fmla="*/ 87 h 316"/>
                <a:gd name="T38" fmla="*/ 0 w 348"/>
                <a:gd name="T39" fmla="*/ 76 h 316"/>
                <a:gd name="T40" fmla="*/ 0 w 348"/>
                <a:gd name="T41" fmla="*/ 37 h 316"/>
                <a:gd name="T42" fmla="*/ 6 w 348"/>
                <a:gd name="T43" fmla="*/ 26 h 316"/>
                <a:gd name="T44" fmla="*/ 18 w 348"/>
                <a:gd name="T45" fmla="*/ 19 h 316"/>
                <a:gd name="T46" fmla="*/ 174 w 348"/>
                <a:gd name="T47" fmla="*/ 0 h 316"/>
                <a:gd name="T48" fmla="*/ 191 w 348"/>
                <a:gd name="T49" fmla="*/ 48 h 316"/>
                <a:gd name="T50" fmla="*/ 157 w 348"/>
                <a:gd name="T51" fmla="*/ 48 h 316"/>
                <a:gd name="T52" fmla="*/ 79 w 348"/>
                <a:gd name="T53" fmla="*/ 264 h 316"/>
                <a:gd name="T54" fmla="*/ 174 w 348"/>
                <a:gd name="T55" fmla="*/ 316 h 316"/>
                <a:gd name="T56" fmla="*/ 269 w 348"/>
                <a:gd name="T57" fmla="*/ 264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8" h="316">
                  <a:moveTo>
                    <a:pt x="174" y="0"/>
                  </a:moveTo>
                  <a:cubicBezTo>
                    <a:pt x="245" y="0"/>
                    <a:pt x="299" y="7"/>
                    <a:pt x="330" y="19"/>
                  </a:cubicBezTo>
                  <a:cubicBezTo>
                    <a:pt x="334" y="21"/>
                    <a:pt x="338" y="23"/>
                    <a:pt x="342" y="26"/>
                  </a:cubicBezTo>
                  <a:cubicBezTo>
                    <a:pt x="342" y="26"/>
                    <a:pt x="348" y="31"/>
                    <a:pt x="348" y="37"/>
                  </a:cubicBezTo>
                  <a:cubicBezTo>
                    <a:pt x="348" y="76"/>
                    <a:pt x="348" y="76"/>
                    <a:pt x="348" y="76"/>
                  </a:cubicBezTo>
                  <a:cubicBezTo>
                    <a:pt x="347" y="87"/>
                    <a:pt x="347" y="87"/>
                    <a:pt x="347" y="87"/>
                  </a:cubicBezTo>
                  <a:cubicBezTo>
                    <a:pt x="347" y="111"/>
                    <a:pt x="337" y="134"/>
                    <a:pt x="319" y="151"/>
                  </a:cubicBezTo>
                  <a:cubicBezTo>
                    <a:pt x="301" y="170"/>
                    <a:pt x="277" y="180"/>
                    <a:pt x="251" y="180"/>
                  </a:cubicBezTo>
                  <a:cubicBezTo>
                    <a:pt x="237" y="180"/>
                    <a:pt x="237" y="180"/>
                    <a:pt x="237" y="180"/>
                  </a:cubicBezTo>
                  <a:cubicBezTo>
                    <a:pt x="231" y="180"/>
                    <a:pt x="226" y="178"/>
                    <a:pt x="222" y="175"/>
                  </a:cubicBezTo>
                  <a:cubicBezTo>
                    <a:pt x="199" y="156"/>
                    <a:pt x="199" y="156"/>
                    <a:pt x="199" y="156"/>
                  </a:cubicBezTo>
                  <a:cubicBezTo>
                    <a:pt x="192" y="149"/>
                    <a:pt x="183" y="146"/>
                    <a:pt x="174" y="146"/>
                  </a:cubicBezTo>
                  <a:cubicBezTo>
                    <a:pt x="174" y="146"/>
                    <a:pt x="174" y="146"/>
                    <a:pt x="174" y="146"/>
                  </a:cubicBezTo>
                  <a:cubicBezTo>
                    <a:pt x="165" y="146"/>
                    <a:pt x="156" y="149"/>
                    <a:pt x="149" y="156"/>
                  </a:cubicBezTo>
                  <a:cubicBezTo>
                    <a:pt x="126" y="175"/>
                    <a:pt x="126" y="175"/>
                    <a:pt x="126" y="175"/>
                  </a:cubicBezTo>
                  <a:cubicBezTo>
                    <a:pt x="122" y="178"/>
                    <a:pt x="117" y="180"/>
                    <a:pt x="111" y="180"/>
                  </a:cubicBezTo>
                  <a:cubicBezTo>
                    <a:pt x="97" y="180"/>
                    <a:pt x="97" y="180"/>
                    <a:pt x="97" y="180"/>
                  </a:cubicBezTo>
                  <a:cubicBezTo>
                    <a:pt x="71" y="180"/>
                    <a:pt x="47" y="170"/>
                    <a:pt x="29" y="151"/>
                  </a:cubicBezTo>
                  <a:cubicBezTo>
                    <a:pt x="11" y="134"/>
                    <a:pt x="1" y="111"/>
                    <a:pt x="1" y="87"/>
                  </a:cubicBezTo>
                  <a:cubicBezTo>
                    <a:pt x="0" y="76"/>
                    <a:pt x="0" y="76"/>
                    <a:pt x="0" y="76"/>
                  </a:cubicBezTo>
                  <a:cubicBezTo>
                    <a:pt x="0" y="37"/>
                    <a:pt x="0" y="37"/>
                    <a:pt x="0" y="37"/>
                  </a:cubicBezTo>
                  <a:cubicBezTo>
                    <a:pt x="0" y="31"/>
                    <a:pt x="6" y="26"/>
                    <a:pt x="6" y="26"/>
                  </a:cubicBezTo>
                  <a:cubicBezTo>
                    <a:pt x="10" y="23"/>
                    <a:pt x="14" y="21"/>
                    <a:pt x="18" y="19"/>
                  </a:cubicBezTo>
                  <a:cubicBezTo>
                    <a:pt x="49" y="7"/>
                    <a:pt x="103" y="0"/>
                    <a:pt x="174" y="0"/>
                  </a:cubicBezTo>
                  <a:close/>
                  <a:moveTo>
                    <a:pt x="191" y="48"/>
                  </a:moveTo>
                  <a:cubicBezTo>
                    <a:pt x="157" y="48"/>
                    <a:pt x="157" y="48"/>
                    <a:pt x="157" y="48"/>
                  </a:cubicBezTo>
                  <a:moveTo>
                    <a:pt x="79" y="264"/>
                  </a:moveTo>
                  <a:cubicBezTo>
                    <a:pt x="99" y="295"/>
                    <a:pt x="134" y="316"/>
                    <a:pt x="174" y="316"/>
                  </a:cubicBezTo>
                  <a:cubicBezTo>
                    <a:pt x="214" y="316"/>
                    <a:pt x="249" y="295"/>
                    <a:pt x="269" y="264"/>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sp>
        <p:nvSpPr>
          <p:cNvPr id="12" name="TextBox 11">
            <a:extLst>
              <a:ext uri="{FF2B5EF4-FFF2-40B4-BE49-F238E27FC236}">
                <a16:creationId xmlns:a16="http://schemas.microsoft.com/office/drawing/2014/main" id="{86685F2A-7B2D-4CF2-AD49-A9A248CFA8B4}"/>
              </a:ext>
            </a:extLst>
          </p:cNvPr>
          <p:cNvSpPr txBox="1"/>
          <p:nvPr/>
        </p:nvSpPr>
        <p:spPr>
          <a:xfrm>
            <a:off x="9694651" y="3575515"/>
            <a:ext cx="1592263" cy="1292662"/>
          </a:xfrm>
          <a:prstGeom prst="rect">
            <a:avLst/>
          </a:prstGeom>
          <a:noFill/>
        </p:spPr>
        <p:txBody>
          <a:bodyPr wrap="square" lIns="0" tIns="0" rIns="0" bIns="0" rtlCol="0" anchor="b">
            <a:spAutoFit/>
          </a:bodyPr>
          <a:lstStyle/>
          <a:p>
            <a:pPr algn="ctr"/>
            <a:r>
              <a:rPr lang="en-US" sz="2800">
                <a:solidFill>
                  <a:schemeClr val="accent1"/>
                </a:solidFill>
                <a:latin typeface="+mj-lt"/>
              </a:rPr>
              <a:t>Team </a:t>
            </a:r>
            <a:br>
              <a:rPr lang="en-US" sz="2800">
                <a:solidFill>
                  <a:schemeClr val="accent1"/>
                </a:solidFill>
                <a:latin typeface="+mj-lt"/>
              </a:rPr>
            </a:br>
            <a:r>
              <a:rPr lang="en-US" sz="2800">
                <a:solidFill>
                  <a:schemeClr val="accent1"/>
                </a:solidFill>
                <a:latin typeface="+mj-lt"/>
              </a:rPr>
              <a:t>skill diversity</a:t>
            </a:r>
          </a:p>
        </p:txBody>
      </p:sp>
      <p:grpSp>
        <p:nvGrpSpPr>
          <p:cNvPr id="15" name="Group 14">
            <a:extLst>
              <a:ext uri="{FF2B5EF4-FFF2-40B4-BE49-F238E27FC236}">
                <a16:creationId xmlns:a16="http://schemas.microsoft.com/office/drawing/2014/main" id="{C73949FC-2C7A-4A2A-A431-72B64BD25CEE}"/>
              </a:ext>
            </a:extLst>
          </p:cNvPr>
          <p:cNvGrpSpPr/>
          <p:nvPr/>
        </p:nvGrpSpPr>
        <p:grpSpPr>
          <a:xfrm>
            <a:off x="9487918" y="4935298"/>
            <a:ext cx="2224756" cy="1169789"/>
            <a:chOff x="8940441" y="4935298"/>
            <a:chExt cx="2224756" cy="1169789"/>
          </a:xfrm>
        </p:grpSpPr>
        <p:sp>
          <p:nvSpPr>
            <p:cNvPr id="10" name="SurfaceStylus_EC87" title="Icon of a pen with a drawn line below it">
              <a:extLst>
                <a:ext uri="{FF2B5EF4-FFF2-40B4-BE49-F238E27FC236}">
                  <a16:creationId xmlns:a16="http://schemas.microsoft.com/office/drawing/2014/main" id="{B22818FF-4828-4AE3-AED9-624A7C078C63}"/>
                </a:ext>
              </a:extLst>
            </p:cNvPr>
            <p:cNvSpPr>
              <a:spLocks noChangeAspect="1" noEditPoints="1"/>
            </p:cNvSpPr>
            <p:nvPr/>
          </p:nvSpPr>
          <p:spPr bwMode="auto">
            <a:xfrm>
              <a:off x="10313677" y="5253159"/>
              <a:ext cx="851520" cy="851928"/>
            </a:xfrm>
            <a:custGeom>
              <a:avLst/>
              <a:gdLst>
                <a:gd name="T0" fmla="*/ 1258 w 3804"/>
                <a:gd name="T1" fmla="*/ 3792 h 3804"/>
                <a:gd name="T2" fmla="*/ 3778 w 3804"/>
                <a:gd name="T3" fmla="*/ 3792 h 3804"/>
                <a:gd name="T4" fmla="*/ 3706 w 3804"/>
                <a:gd name="T5" fmla="*/ 454 h 3804"/>
                <a:gd name="T6" fmla="*/ 3706 w 3804"/>
                <a:gd name="T7" fmla="*/ 98 h 3804"/>
                <a:gd name="T8" fmla="*/ 3350 w 3804"/>
                <a:gd name="T9" fmla="*/ 98 h 3804"/>
                <a:gd name="T10" fmla="*/ 527 w 3804"/>
                <a:gd name="T11" fmla="*/ 2780 h 3804"/>
                <a:gd name="T12" fmla="*/ 282 w 3804"/>
                <a:gd name="T13" fmla="*/ 3103 h 3804"/>
                <a:gd name="T14" fmla="*/ 139 w 3804"/>
                <a:gd name="T15" fmla="*/ 3372 h 3804"/>
                <a:gd name="T16" fmla="*/ 163 w 3804"/>
                <a:gd name="T17" fmla="*/ 3517 h 3804"/>
                <a:gd name="T18" fmla="*/ 287 w 3804"/>
                <a:gd name="T19" fmla="*/ 3641 h 3804"/>
                <a:gd name="T20" fmla="*/ 432 w 3804"/>
                <a:gd name="T21" fmla="*/ 3664 h 3804"/>
                <a:gd name="T22" fmla="*/ 701 w 3804"/>
                <a:gd name="T23" fmla="*/ 3522 h 3804"/>
                <a:gd name="T24" fmla="*/ 1024 w 3804"/>
                <a:gd name="T25" fmla="*/ 3277 h 3804"/>
                <a:gd name="T26" fmla="*/ 3706 w 3804"/>
                <a:gd name="T27" fmla="*/ 454 h 3804"/>
                <a:gd name="T28" fmla="*/ 3150 w 3804"/>
                <a:gd name="T29" fmla="*/ 276 h 3804"/>
                <a:gd name="T30" fmla="*/ 3528 w 3804"/>
                <a:gd name="T31" fmla="*/ 654 h 3804"/>
                <a:gd name="T32" fmla="*/ 0 w 3804"/>
                <a:gd name="T33" fmla="*/ 3804 h 3804"/>
                <a:gd name="T34" fmla="*/ 189 w 3804"/>
                <a:gd name="T35" fmla="*/ 3615 h 38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04" h="3804">
                  <a:moveTo>
                    <a:pt x="1258" y="3792"/>
                  </a:moveTo>
                  <a:cubicBezTo>
                    <a:pt x="3778" y="3792"/>
                    <a:pt x="3778" y="3792"/>
                    <a:pt x="3778" y="3792"/>
                  </a:cubicBezTo>
                  <a:moveTo>
                    <a:pt x="3706" y="454"/>
                  </a:moveTo>
                  <a:cubicBezTo>
                    <a:pt x="3804" y="356"/>
                    <a:pt x="3804" y="196"/>
                    <a:pt x="3706" y="98"/>
                  </a:cubicBezTo>
                  <a:cubicBezTo>
                    <a:pt x="3608" y="0"/>
                    <a:pt x="3448" y="0"/>
                    <a:pt x="3350" y="98"/>
                  </a:cubicBezTo>
                  <a:cubicBezTo>
                    <a:pt x="527" y="2780"/>
                    <a:pt x="527" y="2780"/>
                    <a:pt x="527" y="2780"/>
                  </a:cubicBezTo>
                  <a:cubicBezTo>
                    <a:pt x="428" y="2874"/>
                    <a:pt x="346" y="2983"/>
                    <a:pt x="282" y="3103"/>
                  </a:cubicBezTo>
                  <a:cubicBezTo>
                    <a:pt x="139" y="3372"/>
                    <a:pt x="139" y="3372"/>
                    <a:pt x="139" y="3372"/>
                  </a:cubicBezTo>
                  <a:cubicBezTo>
                    <a:pt x="115" y="3420"/>
                    <a:pt x="125" y="3479"/>
                    <a:pt x="163" y="3517"/>
                  </a:cubicBezTo>
                  <a:cubicBezTo>
                    <a:pt x="287" y="3641"/>
                    <a:pt x="287" y="3641"/>
                    <a:pt x="287" y="3641"/>
                  </a:cubicBezTo>
                  <a:cubicBezTo>
                    <a:pt x="325" y="3679"/>
                    <a:pt x="384" y="3689"/>
                    <a:pt x="432" y="3664"/>
                  </a:cubicBezTo>
                  <a:cubicBezTo>
                    <a:pt x="701" y="3522"/>
                    <a:pt x="701" y="3522"/>
                    <a:pt x="701" y="3522"/>
                  </a:cubicBezTo>
                  <a:cubicBezTo>
                    <a:pt x="821" y="3458"/>
                    <a:pt x="930" y="3376"/>
                    <a:pt x="1024" y="3277"/>
                  </a:cubicBezTo>
                  <a:lnTo>
                    <a:pt x="3706" y="454"/>
                  </a:lnTo>
                  <a:close/>
                  <a:moveTo>
                    <a:pt x="3150" y="276"/>
                  </a:moveTo>
                  <a:cubicBezTo>
                    <a:pt x="3528" y="654"/>
                    <a:pt x="3528" y="654"/>
                    <a:pt x="3528" y="654"/>
                  </a:cubicBezTo>
                  <a:moveTo>
                    <a:pt x="0" y="3804"/>
                  </a:moveTo>
                  <a:cubicBezTo>
                    <a:pt x="189" y="3615"/>
                    <a:pt x="189" y="3615"/>
                    <a:pt x="189" y="361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 name="keyboard_3" title="Icon of a mouse and keyboard">
              <a:extLst>
                <a:ext uri="{FF2B5EF4-FFF2-40B4-BE49-F238E27FC236}">
                  <a16:creationId xmlns:a16="http://schemas.microsoft.com/office/drawing/2014/main" id="{2F38FDCE-7641-40C5-985A-A37CD4306C1D}"/>
                </a:ext>
              </a:extLst>
            </p:cNvPr>
            <p:cNvSpPr>
              <a:spLocks noChangeAspect="1" noEditPoints="1"/>
            </p:cNvSpPr>
            <p:nvPr/>
          </p:nvSpPr>
          <p:spPr bwMode="auto">
            <a:xfrm>
              <a:off x="9782175" y="4935298"/>
              <a:ext cx="851519" cy="635723"/>
            </a:xfrm>
            <a:custGeom>
              <a:avLst/>
              <a:gdLst>
                <a:gd name="T0" fmla="*/ 231 w 319"/>
                <a:gd name="T1" fmla="*/ 69 h 238"/>
                <a:gd name="T2" fmla="*/ 231 w 319"/>
                <a:gd name="T3" fmla="*/ 29 h 238"/>
                <a:gd name="T4" fmla="*/ 260 w 319"/>
                <a:gd name="T5" fmla="*/ 0 h 238"/>
                <a:gd name="T6" fmla="*/ 289 w 319"/>
                <a:gd name="T7" fmla="*/ 0 h 238"/>
                <a:gd name="T8" fmla="*/ 319 w 319"/>
                <a:gd name="T9" fmla="*/ 29 h 238"/>
                <a:gd name="T10" fmla="*/ 319 w 319"/>
                <a:gd name="T11" fmla="*/ 69 h 238"/>
                <a:gd name="T12" fmla="*/ 319 w 319"/>
                <a:gd name="T13" fmla="*/ 85 h 238"/>
                <a:gd name="T14" fmla="*/ 275 w 319"/>
                <a:gd name="T15" fmla="*/ 129 h 238"/>
                <a:gd name="T16" fmla="*/ 275 w 319"/>
                <a:gd name="T17" fmla="*/ 129 h 238"/>
                <a:gd name="T18" fmla="*/ 231 w 319"/>
                <a:gd name="T19" fmla="*/ 85 h 238"/>
                <a:gd name="T20" fmla="*/ 231 w 319"/>
                <a:gd name="T21" fmla="*/ 69 h 238"/>
                <a:gd name="T22" fmla="*/ 275 w 319"/>
                <a:gd name="T23" fmla="*/ 0 h 238"/>
                <a:gd name="T24" fmla="*/ 275 w 319"/>
                <a:gd name="T25" fmla="*/ 43 h 238"/>
                <a:gd name="T26" fmla="*/ 231 w 319"/>
                <a:gd name="T27" fmla="*/ 68 h 238"/>
                <a:gd name="T28" fmla="*/ 13 w 319"/>
                <a:gd name="T29" fmla="*/ 68 h 238"/>
                <a:gd name="T30" fmla="*/ 0 w 319"/>
                <a:gd name="T31" fmla="*/ 81 h 238"/>
                <a:gd name="T32" fmla="*/ 0 w 319"/>
                <a:gd name="T33" fmla="*/ 225 h 238"/>
                <a:gd name="T34" fmla="*/ 13 w 319"/>
                <a:gd name="T35" fmla="*/ 238 h 238"/>
                <a:gd name="T36" fmla="*/ 282 w 319"/>
                <a:gd name="T37" fmla="*/ 238 h 238"/>
                <a:gd name="T38" fmla="*/ 295 w 319"/>
                <a:gd name="T39" fmla="*/ 225 h 238"/>
                <a:gd name="T40" fmla="*/ 295 w 319"/>
                <a:gd name="T41" fmla="*/ 127 h 238"/>
                <a:gd name="T42" fmla="*/ 39 w 319"/>
                <a:gd name="T43" fmla="*/ 192 h 238"/>
                <a:gd name="T44" fmla="*/ 66 w 319"/>
                <a:gd name="T45" fmla="*/ 192 h 238"/>
                <a:gd name="T46" fmla="*/ 102 w 319"/>
                <a:gd name="T47" fmla="*/ 192 h 238"/>
                <a:gd name="T48" fmla="*/ 193 w 319"/>
                <a:gd name="T49" fmla="*/ 192 h 238"/>
                <a:gd name="T50" fmla="*/ 228 w 319"/>
                <a:gd name="T51" fmla="*/ 192 h 238"/>
                <a:gd name="T52" fmla="*/ 258 w 319"/>
                <a:gd name="T53" fmla="*/ 192 h 238"/>
                <a:gd name="T54" fmla="*/ 39 w 319"/>
                <a:gd name="T55" fmla="*/ 149 h 238"/>
                <a:gd name="T56" fmla="*/ 66 w 319"/>
                <a:gd name="T57" fmla="*/ 149 h 238"/>
                <a:gd name="T58" fmla="*/ 228 w 319"/>
                <a:gd name="T59" fmla="*/ 149 h 238"/>
                <a:gd name="T60" fmla="*/ 258 w 319"/>
                <a:gd name="T61" fmla="*/ 149 h 238"/>
                <a:gd name="T62" fmla="*/ 39 w 319"/>
                <a:gd name="T63" fmla="*/ 106 h 238"/>
                <a:gd name="T64" fmla="*/ 46 w 319"/>
                <a:gd name="T65" fmla="*/ 106 h 238"/>
                <a:gd name="T66" fmla="*/ 81 w 319"/>
                <a:gd name="T67" fmla="*/ 106 h 238"/>
                <a:gd name="T68" fmla="*/ 88 w 319"/>
                <a:gd name="T69" fmla="*/ 106 h 238"/>
                <a:gd name="T70" fmla="*/ 123 w 319"/>
                <a:gd name="T71" fmla="*/ 106 h 238"/>
                <a:gd name="T72" fmla="*/ 129 w 319"/>
                <a:gd name="T73" fmla="*/ 106 h 238"/>
                <a:gd name="T74" fmla="*/ 165 w 319"/>
                <a:gd name="T75" fmla="*/ 106 h 238"/>
                <a:gd name="T76" fmla="*/ 171 w 319"/>
                <a:gd name="T77" fmla="*/ 106 h 238"/>
                <a:gd name="T78" fmla="*/ 206 w 319"/>
                <a:gd name="T79" fmla="*/ 106 h 238"/>
                <a:gd name="T80" fmla="*/ 213 w 319"/>
                <a:gd name="T81" fmla="*/ 106 h 238"/>
                <a:gd name="T82" fmla="*/ 102 w 319"/>
                <a:gd name="T83" fmla="*/ 149 h 238"/>
                <a:gd name="T84" fmla="*/ 108 w 319"/>
                <a:gd name="T85" fmla="*/ 149 h 238"/>
                <a:gd name="T86" fmla="*/ 144 w 319"/>
                <a:gd name="T87" fmla="*/ 149 h 238"/>
                <a:gd name="T88" fmla="*/ 150 w 319"/>
                <a:gd name="T89" fmla="*/ 149 h 238"/>
                <a:gd name="T90" fmla="*/ 186 w 319"/>
                <a:gd name="T91" fmla="*/ 149 h 238"/>
                <a:gd name="T92" fmla="*/ 193 w 319"/>
                <a:gd name="T93" fmla="*/ 149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19" h="238">
                  <a:moveTo>
                    <a:pt x="231" y="69"/>
                  </a:moveTo>
                  <a:cubicBezTo>
                    <a:pt x="231" y="29"/>
                    <a:pt x="231" y="29"/>
                    <a:pt x="231" y="29"/>
                  </a:cubicBezTo>
                  <a:cubicBezTo>
                    <a:pt x="231" y="13"/>
                    <a:pt x="244" y="0"/>
                    <a:pt x="260" y="0"/>
                  </a:cubicBezTo>
                  <a:cubicBezTo>
                    <a:pt x="289" y="0"/>
                    <a:pt x="289" y="0"/>
                    <a:pt x="289" y="0"/>
                  </a:cubicBezTo>
                  <a:cubicBezTo>
                    <a:pt x="305" y="0"/>
                    <a:pt x="319" y="13"/>
                    <a:pt x="319" y="29"/>
                  </a:cubicBezTo>
                  <a:cubicBezTo>
                    <a:pt x="319" y="69"/>
                    <a:pt x="319" y="69"/>
                    <a:pt x="319" y="69"/>
                  </a:cubicBezTo>
                  <a:cubicBezTo>
                    <a:pt x="319" y="85"/>
                    <a:pt x="319" y="85"/>
                    <a:pt x="319" y="85"/>
                  </a:cubicBezTo>
                  <a:cubicBezTo>
                    <a:pt x="319" y="109"/>
                    <a:pt x="299" y="129"/>
                    <a:pt x="275" y="129"/>
                  </a:cubicBezTo>
                  <a:cubicBezTo>
                    <a:pt x="275" y="129"/>
                    <a:pt x="275" y="129"/>
                    <a:pt x="275" y="129"/>
                  </a:cubicBezTo>
                  <a:cubicBezTo>
                    <a:pt x="251" y="129"/>
                    <a:pt x="231" y="109"/>
                    <a:pt x="231" y="85"/>
                  </a:cubicBezTo>
                  <a:lnTo>
                    <a:pt x="231" y="69"/>
                  </a:lnTo>
                  <a:close/>
                  <a:moveTo>
                    <a:pt x="275" y="0"/>
                  </a:moveTo>
                  <a:cubicBezTo>
                    <a:pt x="275" y="43"/>
                    <a:pt x="275" y="43"/>
                    <a:pt x="275" y="43"/>
                  </a:cubicBezTo>
                  <a:moveTo>
                    <a:pt x="231" y="68"/>
                  </a:moveTo>
                  <a:cubicBezTo>
                    <a:pt x="13" y="68"/>
                    <a:pt x="13" y="68"/>
                    <a:pt x="13" y="68"/>
                  </a:cubicBezTo>
                  <a:cubicBezTo>
                    <a:pt x="6" y="68"/>
                    <a:pt x="0" y="74"/>
                    <a:pt x="0" y="81"/>
                  </a:cubicBezTo>
                  <a:cubicBezTo>
                    <a:pt x="0" y="225"/>
                    <a:pt x="0" y="225"/>
                    <a:pt x="0" y="225"/>
                  </a:cubicBezTo>
                  <a:cubicBezTo>
                    <a:pt x="0" y="232"/>
                    <a:pt x="6" y="238"/>
                    <a:pt x="13" y="238"/>
                  </a:cubicBezTo>
                  <a:cubicBezTo>
                    <a:pt x="282" y="238"/>
                    <a:pt x="282" y="238"/>
                    <a:pt x="282" y="238"/>
                  </a:cubicBezTo>
                  <a:cubicBezTo>
                    <a:pt x="289" y="238"/>
                    <a:pt x="295" y="232"/>
                    <a:pt x="295" y="225"/>
                  </a:cubicBezTo>
                  <a:cubicBezTo>
                    <a:pt x="295" y="127"/>
                    <a:pt x="295" y="127"/>
                    <a:pt x="295" y="127"/>
                  </a:cubicBezTo>
                  <a:moveTo>
                    <a:pt x="39" y="192"/>
                  </a:moveTo>
                  <a:cubicBezTo>
                    <a:pt x="66" y="192"/>
                    <a:pt x="66" y="192"/>
                    <a:pt x="66" y="192"/>
                  </a:cubicBezTo>
                  <a:moveTo>
                    <a:pt x="102" y="192"/>
                  </a:moveTo>
                  <a:cubicBezTo>
                    <a:pt x="193" y="192"/>
                    <a:pt x="193" y="192"/>
                    <a:pt x="193" y="192"/>
                  </a:cubicBezTo>
                  <a:moveTo>
                    <a:pt x="228" y="192"/>
                  </a:moveTo>
                  <a:cubicBezTo>
                    <a:pt x="228" y="192"/>
                    <a:pt x="256" y="192"/>
                    <a:pt x="258" y="192"/>
                  </a:cubicBezTo>
                  <a:moveTo>
                    <a:pt x="39" y="149"/>
                  </a:moveTo>
                  <a:cubicBezTo>
                    <a:pt x="66" y="149"/>
                    <a:pt x="66" y="149"/>
                    <a:pt x="66" y="149"/>
                  </a:cubicBezTo>
                  <a:moveTo>
                    <a:pt x="228" y="149"/>
                  </a:moveTo>
                  <a:cubicBezTo>
                    <a:pt x="258" y="149"/>
                    <a:pt x="258" y="149"/>
                    <a:pt x="258" y="149"/>
                  </a:cubicBezTo>
                  <a:moveTo>
                    <a:pt x="39" y="106"/>
                  </a:moveTo>
                  <a:cubicBezTo>
                    <a:pt x="46" y="106"/>
                    <a:pt x="46" y="106"/>
                    <a:pt x="46" y="106"/>
                  </a:cubicBezTo>
                  <a:moveTo>
                    <a:pt x="81" y="106"/>
                  </a:moveTo>
                  <a:cubicBezTo>
                    <a:pt x="88" y="106"/>
                    <a:pt x="88" y="106"/>
                    <a:pt x="88" y="106"/>
                  </a:cubicBezTo>
                  <a:moveTo>
                    <a:pt x="123" y="106"/>
                  </a:moveTo>
                  <a:cubicBezTo>
                    <a:pt x="129" y="106"/>
                    <a:pt x="129" y="106"/>
                    <a:pt x="129" y="106"/>
                  </a:cubicBezTo>
                  <a:moveTo>
                    <a:pt x="165" y="106"/>
                  </a:moveTo>
                  <a:cubicBezTo>
                    <a:pt x="171" y="106"/>
                    <a:pt x="171" y="106"/>
                    <a:pt x="171" y="106"/>
                  </a:cubicBezTo>
                  <a:moveTo>
                    <a:pt x="206" y="106"/>
                  </a:moveTo>
                  <a:cubicBezTo>
                    <a:pt x="213" y="106"/>
                    <a:pt x="213" y="106"/>
                    <a:pt x="213" y="106"/>
                  </a:cubicBezTo>
                  <a:moveTo>
                    <a:pt x="102" y="149"/>
                  </a:moveTo>
                  <a:cubicBezTo>
                    <a:pt x="108" y="149"/>
                    <a:pt x="108" y="149"/>
                    <a:pt x="108" y="149"/>
                  </a:cubicBezTo>
                  <a:moveTo>
                    <a:pt x="144" y="149"/>
                  </a:moveTo>
                  <a:cubicBezTo>
                    <a:pt x="150" y="149"/>
                    <a:pt x="150" y="149"/>
                    <a:pt x="150" y="149"/>
                  </a:cubicBezTo>
                  <a:moveTo>
                    <a:pt x="186" y="149"/>
                  </a:moveTo>
                  <a:cubicBezTo>
                    <a:pt x="193" y="149"/>
                    <a:pt x="193" y="149"/>
                    <a:pt x="193" y="14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pen" title="Icon of a surface pen with a drawn line below it">
              <a:extLst>
                <a:ext uri="{FF2B5EF4-FFF2-40B4-BE49-F238E27FC236}">
                  <a16:creationId xmlns:a16="http://schemas.microsoft.com/office/drawing/2014/main" id="{28B97C81-1592-4BD5-897E-781B73453983}"/>
                </a:ext>
              </a:extLst>
            </p:cNvPr>
            <p:cNvSpPr>
              <a:spLocks noChangeAspect="1" noEditPoints="1"/>
            </p:cNvSpPr>
            <p:nvPr/>
          </p:nvSpPr>
          <p:spPr bwMode="auto">
            <a:xfrm>
              <a:off x="8940441" y="5085575"/>
              <a:ext cx="841734" cy="851929"/>
            </a:xfrm>
            <a:custGeom>
              <a:avLst/>
              <a:gdLst>
                <a:gd name="T0" fmla="*/ 222 w 326"/>
                <a:gd name="T1" fmla="*/ 329 h 329"/>
                <a:gd name="T2" fmla="*/ 211 w 326"/>
                <a:gd name="T3" fmla="*/ 308 h 329"/>
                <a:gd name="T4" fmla="*/ 187 w 326"/>
                <a:gd name="T5" fmla="*/ 128 h 329"/>
                <a:gd name="T6" fmla="*/ 149 w 326"/>
                <a:gd name="T7" fmla="*/ 49 h 329"/>
                <a:gd name="T8" fmla="*/ 144 w 326"/>
                <a:gd name="T9" fmla="*/ 44 h 329"/>
                <a:gd name="T10" fmla="*/ 138 w 326"/>
                <a:gd name="T11" fmla="*/ 45 h 329"/>
                <a:gd name="T12" fmla="*/ 114 w 326"/>
                <a:gd name="T13" fmla="*/ 57 h 329"/>
                <a:gd name="T14" fmla="*/ 87 w 326"/>
                <a:gd name="T15" fmla="*/ 26 h 329"/>
                <a:gd name="T16" fmla="*/ 78 w 326"/>
                <a:gd name="T17" fmla="*/ 7 h 329"/>
                <a:gd name="T18" fmla="*/ 64 w 326"/>
                <a:gd name="T19" fmla="*/ 3 h 329"/>
                <a:gd name="T20" fmla="*/ 50 w 326"/>
                <a:gd name="T21" fmla="*/ 10 h 329"/>
                <a:gd name="T22" fmla="*/ 44 w 326"/>
                <a:gd name="T23" fmla="*/ 24 h 329"/>
                <a:gd name="T24" fmla="*/ 53 w 326"/>
                <a:gd name="T25" fmla="*/ 42 h 329"/>
                <a:gd name="T26" fmla="*/ 215 w 326"/>
                <a:gd name="T27" fmla="*/ 265 h 329"/>
                <a:gd name="T28" fmla="*/ 212 w 326"/>
                <a:gd name="T29" fmla="*/ 256 h 329"/>
                <a:gd name="T30" fmla="*/ 100 w 326"/>
                <a:gd name="T31" fmla="*/ 28 h 329"/>
                <a:gd name="T32" fmla="*/ 90 w 326"/>
                <a:gd name="T33" fmla="*/ 24 h 329"/>
                <a:gd name="T34" fmla="*/ 52 w 326"/>
                <a:gd name="T35" fmla="*/ 43 h 329"/>
                <a:gd name="T36" fmla="*/ 49 w 326"/>
                <a:gd name="T37" fmla="*/ 53 h 329"/>
                <a:gd name="T38" fmla="*/ 163 w 326"/>
                <a:gd name="T39" fmla="*/ 285 h 329"/>
                <a:gd name="T40" fmla="*/ 167 w 326"/>
                <a:gd name="T41" fmla="*/ 290 h 329"/>
                <a:gd name="T42" fmla="*/ 171 w 326"/>
                <a:gd name="T43" fmla="*/ 293 h 329"/>
                <a:gd name="T44" fmla="*/ 210 w 326"/>
                <a:gd name="T45" fmla="*/ 308 h 329"/>
                <a:gd name="T46" fmla="*/ 212 w 326"/>
                <a:gd name="T47" fmla="*/ 308 h 329"/>
                <a:gd name="T48" fmla="*/ 216 w 326"/>
                <a:gd name="T49" fmla="*/ 273 h 329"/>
                <a:gd name="T50" fmla="*/ 215 w 326"/>
                <a:gd name="T51" fmla="*/ 265 h 329"/>
                <a:gd name="T52" fmla="*/ 215 w 326"/>
                <a:gd name="T53" fmla="*/ 265 h 329"/>
                <a:gd name="T54" fmla="*/ 39 w 326"/>
                <a:gd name="T55" fmla="*/ 133 h 329"/>
                <a:gd name="T56" fmla="*/ 32 w 326"/>
                <a:gd name="T57" fmla="*/ 133 h 329"/>
                <a:gd name="T58" fmla="*/ 0 w 326"/>
                <a:gd name="T59" fmla="*/ 166 h 329"/>
                <a:gd name="T60" fmla="*/ 0 w 326"/>
                <a:gd name="T61" fmla="*/ 166 h 329"/>
                <a:gd name="T62" fmla="*/ 33 w 326"/>
                <a:gd name="T63" fmla="*/ 197 h 329"/>
                <a:gd name="T64" fmla="*/ 74 w 326"/>
                <a:gd name="T65" fmla="*/ 196 h 329"/>
                <a:gd name="T66" fmla="*/ 253 w 326"/>
                <a:gd name="T67" fmla="*/ 327 h 329"/>
                <a:gd name="T68" fmla="*/ 261 w 326"/>
                <a:gd name="T69" fmla="*/ 327 h 329"/>
                <a:gd name="T70" fmla="*/ 325 w 326"/>
                <a:gd name="T71" fmla="*/ 261 h 329"/>
                <a:gd name="T72" fmla="*/ 325 w 326"/>
                <a:gd name="T73" fmla="*/ 261 h 329"/>
                <a:gd name="T74" fmla="*/ 259 w 326"/>
                <a:gd name="T75" fmla="*/ 198 h 329"/>
                <a:gd name="T76" fmla="*/ 227 w 326"/>
                <a:gd name="T77" fmla="*/ 198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26" h="329">
                  <a:moveTo>
                    <a:pt x="222" y="329"/>
                  </a:moveTo>
                  <a:cubicBezTo>
                    <a:pt x="211" y="308"/>
                    <a:pt x="211" y="308"/>
                    <a:pt x="211" y="308"/>
                  </a:cubicBezTo>
                  <a:moveTo>
                    <a:pt x="187" y="128"/>
                  </a:moveTo>
                  <a:cubicBezTo>
                    <a:pt x="149" y="49"/>
                    <a:pt x="149" y="49"/>
                    <a:pt x="149" y="49"/>
                  </a:cubicBezTo>
                  <a:cubicBezTo>
                    <a:pt x="149" y="49"/>
                    <a:pt x="147" y="45"/>
                    <a:pt x="144" y="44"/>
                  </a:cubicBezTo>
                  <a:cubicBezTo>
                    <a:pt x="141" y="43"/>
                    <a:pt x="138" y="45"/>
                    <a:pt x="138" y="45"/>
                  </a:cubicBezTo>
                  <a:cubicBezTo>
                    <a:pt x="114" y="57"/>
                    <a:pt x="114" y="57"/>
                    <a:pt x="114" y="57"/>
                  </a:cubicBezTo>
                  <a:moveTo>
                    <a:pt x="87" y="26"/>
                  </a:moveTo>
                  <a:cubicBezTo>
                    <a:pt x="78" y="7"/>
                    <a:pt x="78" y="7"/>
                    <a:pt x="78" y="7"/>
                  </a:cubicBezTo>
                  <a:cubicBezTo>
                    <a:pt x="76" y="2"/>
                    <a:pt x="69" y="0"/>
                    <a:pt x="64" y="3"/>
                  </a:cubicBezTo>
                  <a:cubicBezTo>
                    <a:pt x="50" y="10"/>
                    <a:pt x="50" y="10"/>
                    <a:pt x="50" y="10"/>
                  </a:cubicBezTo>
                  <a:cubicBezTo>
                    <a:pt x="44" y="13"/>
                    <a:pt x="42" y="19"/>
                    <a:pt x="44" y="24"/>
                  </a:cubicBezTo>
                  <a:cubicBezTo>
                    <a:pt x="53" y="42"/>
                    <a:pt x="53" y="42"/>
                    <a:pt x="53" y="42"/>
                  </a:cubicBezTo>
                  <a:moveTo>
                    <a:pt x="215" y="265"/>
                  </a:moveTo>
                  <a:cubicBezTo>
                    <a:pt x="215" y="262"/>
                    <a:pt x="212" y="256"/>
                    <a:pt x="212" y="256"/>
                  </a:cubicBezTo>
                  <a:cubicBezTo>
                    <a:pt x="100" y="28"/>
                    <a:pt x="100" y="28"/>
                    <a:pt x="100" y="28"/>
                  </a:cubicBezTo>
                  <a:cubicBezTo>
                    <a:pt x="98" y="24"/>
                    <a:pt x="93" y="23"/>
                    <a:pt x="90" y="24"/>
                  </a:cubicBezTo>
                  <a:cubicBezTo>
                    <a:pt x="52" y="43"/>
                    <a:pt x="52" y="43"/>
                    <a:pt x="52" y="43"/>
                  </a:cubicBezTo>
                  <a:cubicBezTo>
                    <a:pt x="49" y="45"/>
                    <a:pt x="47" y="49"/>
                    <a:pt x="49" y="53"/>
                  </a:cubicBezTo>
                  <a:cubicBezTo>
                    <a:pt x="163" y="285"/>
                    <a:pt x="163" y="285"/>
                    <a:pt x="163" y="285"/>
                  </a:cubicBezTo>
                  <a:cubicBezTo>
                    <a:pt x="163" y="285"/>
                    <a:pt x="165" y="288"/>
                    <a:pt x="167" y="290"/>
                  </a:cubicBezTo>
                  <a:cubicBezTo>
                    <a:pt x="168" y="291"/>
                    <a:pt x="171" y="293"/>
                    <a:pt x="171" y="293"/>
                  </a:cubicBezTo>
                  <a:cubicBezTo>
                    <a:pt x="181" y="298"/>
                    <a:pt x="207" y="309"/>
                    <a:pt x="210" y="308"/>
                  </a:cubicBezTo>
                  <a:cubicBezTo>
                    <a:pt x="210" y="308"/>
                    <a:pt x="211" y="308"/>
                    <a:pt x="212" y="308"/>
                  </a:cubicBezTo>
                  <a:cubicBezTo>
                    <a:pt x="214" y="306"/>
                    <a:pt x="215" y="285"/>
                    <a:pt x="216" y="273"/>
                  </a:cubicBezTo>
                  <a:cubicBezTo>
                    <a:pt x="216" y="268"/>
                    <a:pt x="215" y="265"/>
                    <a:pt x="215" y="265"/>
                  </a:cubicBezTo>
                  <a:cubicBezTo>
                    <a:pt x="215" y="265"/>
                    <a:pt x="215" y="267"/>
                    <a:pt x="215" y="265"/>
                  </a:cubicBezTo>
                  <a:close/>
                  <a:moveTo>
                    <a:pt x="39" y="133"/>
                  </a:moveTo>
                  <a:cubicBezTo>
                    <a:pt x="32" y="133"/>
                    <a:pt x="32" y="133"/>
                    <a:pt x="32" y="133"/>
                  </a:cubicBezTo>
                  <a:cubicBezTo>
                    <a:pt x="14" y="134"/>
                    <a:pt x="0" y="148"/>
                    <a:pt x="0" y="166"/>
                  </a:cubicBezTo>
                  <a:cubicBezTo>
                    <a:pt x="0" y="166"/>
                    <a:pt x="0" y="166"/>
                    <a:pt x="0" y="166"/>
                  </a:cubicBezTo>
                  <a:cubicBezTo>
                    <a:pt x="1" y="183"/>
                    <a:pt x="15" y="197"/>
                    <a:pt x="33" y="197"/>
                  </a:cubicBezTo>
                  <a:cubicBezTo>
                    <a:pt x="74" y="196"/>
                    <a:pt x="74" y="196"/>
                    <a:pt x="74" y="196"/>
                  </a:cubicBezTo>
                  <a:moveTo>
                    <a:pt x="253" y="327"/>
                  </a:moveTo>
                  <a:cubicBezTo>
                    <a:pt x="261" y="327"/>
                    <a:pt x="261" y="327"/>
                    <a:pt x="261" y="327"/>
                  </a:cubicBezTo>
                  <a:cubicBezTo>
                    <a:pt x="297" y="327"/>
                    <a:pt x="326" y="297"/>
                    <a:pt x="325" y="261"/>
                  </a:cubicBezTo>
                  <a:cubicBezTo>
                    <a:pt x="325" y="261"/>
                    <a:pt x="325" y="261"/>
                    <a:pt x="325" y="261"/>
                  </a:cubicBezTo>
                  <a:cubicBezTo>
                    <a:pt x="324" y="226"/>
                    <a:pt x="295" y="197"/>
                    <a:pt x="259" y="198"/>
                  </a:cubicBezTo>
                  <a:cubicBezTo>
                    <a:pt x="227" y="198"/>
                    <a:pt x="227" y="198"/>
                    <a:pt x="227" y="19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sp>
        <p:nvSpPr>
          <p:cNvPr id="28" name="Plus Sign 27">
            <a:extLst>
              <a:ext uri="{FF2B5EF4-FFF2-40B4-BE49-F238E27FC236}">
                <a16:creationId xmlns:a16="http://schemas.microsoft.com/office/drawing/2014/main" id="{331E87F2-4002-42FB-A00B-2B714E881D22}"/>
              </a:ext>
              <a:ext uri="{C183D7F6-B498-43B3-948B-1728B52AA6E4}">
                <adec:decorative xmlns:adec="http://schemas.microsoft.com/office/drawing/2017/decorative" val="1"/>
              </a:ext>
            </a:extLst>
          </p:cNvPr>
          <p:cNvSpPr/>
          <p:nvPr/>
        </p:nvSpPr>
        <p:spPr bwMode="auto">
          <a:xfrm>
            <a:off x="2377714" y="3599053"/>
            <a:ext cx="888637" cy="888637"/>
          </a:xfrm>
          <a:prstGeom prst="mathPlus">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0" name="Plus Sign 29">
            <a:extLst>
              <a:ext uri="{FF2B5EF4-FFF2-40B4-BE49-F238E27FC236}">
                <a16:creationId xmlns:a16="http://schemas.microsoft.com/office/drawing/2014/main" id="{5439B05C-265C-48CE-813E-B51F221AA038}"/>
              </a:ext>
              <a:ext uri="{C183D7F6-B498-43B3-948B-1728B52AA6E4}">
                <adec:decorative xmlns:adec="http://schemas.microsoft.com/office/drawing/2017/decorative" val="1"/>
              </a:ext>
            </a:extLst>
          </p:cNvPr>
          <p:cNvSpPr/>
          <p:nvPr/>
        </p:nvSpPr>
        <p:spPr bwMode="auto">
          <a:xfrm>
            <a:off x="8806014" y="3340068"/>
            <a:ext cx="888637" cy="888637"/>
          </a:xfrm>
          <a:prstGeom prst="mathPlus">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7" name="TextBox 16">
            <a:extLst>
              <a:ext uri="{FF2B5EF4-FFF2-40B4-BE49-F238E27FC236}">
                <a16:creationId xmlns:a16="http://schemas.microsoft.com/office/drawing/2014/main" id="{C11C6BD0-D98C-1F9C-C3D3-BAE9E1E33131}"/>
              </a:ext>
            </a:extLst>
          </p:cNvPr>
          <p:cNvSpPr txBox="1"/>
          <p:nvPr/>
        </p:nvSpPr>
        <p:spPr>
          <a:xfrm>
            <a:off x="6095258" y="6359654"/>
            <a:ext cx="5950203" cy="369332"/>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r"/>
            <a:r>
              <a:rPr lang="en-US" sz="2400">
                <a:solidFill>
                  <a:srgbClr val="737373"/>
                </a:solidFill>
                <a:ea typeface="+mn-lt"/>
                <a:cs typeface="+mn-lt"/>
              </a:rPr>
              <a:t>www.aka.ms/TTRPGsForFunAndProfit</a:t>
            </a:r>
            <a:endParaRPr lang="en-US" sz="2400">
              <a:solidFill>
                <a:srgbClr val="737373"/>
              </a:solidFill>
              <a:cs typeface="Segoe UI"/>
            </a:endParaRPr>
          </a:p>
        </p:txBody>
      </p:sp>
    </p:spTree>
    <p:extLst>
      <p:ext uri="{BB962C8B-B14F-4D97-AF65-F5344CB8AC3E}">
        <p14:creationId xmlns:p14="http://schemas.microsoft.com/office/powerpoint/2010/main" val="13957150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10"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8"/>
                                        </p:tgtEl>
                                        <p:attrNameLst>
                                          <p:attrName>style.visibility</p:attrName>
                                        </p:attrNameLst>
                                      </p:cBhvr>
                                      <p:to>
                                        <p:strVal val="visible"/>
                                      </p:to>
                                    </p:set>
                                    <p:animEffect transition="in" filter="fade">
                                      <p:cBhvr>
                                        <p:cTn id="16" dur="500"/>
                                        <p:tgtEl>
                                          <p:spTgt spid="38"/>
                                        </p:tgtEl>
                                      </p:cBhvr>
                                    </p:animEffect>
                                  </p:childTnLst>
                                </p:cTn>
                              </p:par>
                              <p:par>
                                <p:cTn id="17" presetID="10"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par>
                                <p:cTn id="23" presetID="10" presetClass="entr" presetSubtype="0" fill="hold" nodeType="with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fade">
                                      <p:cBhvr>
                                        <p:cTn id="25" dur="500"/>
                                        <p:tgtEl>
                                          <p:spTgt spid="1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8"/>
                                        </p:tgtEl>
                                        <p:attrNameLst>
                                          <p:attrName>style.visibility</p:attrName>
                                        </p:attrNameLst>
                                      </p:cBhvr>
                                      <p:to>
                                        <p:strVal val="visible"/>
                                      </p:to>
                                    </p:set>
                                    <p:animEffect transition="in" filter="fade">
                                      <p:cBhvr>
                                        <p:cTn id="28" dur="500"/>
                                        <p:tgtEl>
                                          <p:spTgt spid="2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0"/>
                                        </p:tgtEl>
                                        <p:attrNameLst>
                                          <p:attrName>style.visibility</p:attrName>
                                        </p:attrNameLst>
                                      </p:cBhvr>
                                      <p:to>
                                        <p:strVal val="visible"/>
                                      </p:to>
                                    </p:set>
                                    <p:animEffect transition="in" filter="fade">
                                      <p:cBhvr>
                                        <p:cTn id="31"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8" grpId="0"/>
      <p:bldP spid="12" grpId="0"/>
      <p:bldP spid="28" grpId="0" animBg="1"/>
      <p:bldP spid="30"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FA3ECB0-4BC2-2525-3A39-0B80B61537C5}"/>
              </a:ext>
            </a:extLst>
          </p:cNvPr>
          <p:cNvSpPr>
            <a:spLocks noGrp="1"/>
          </p:cNvSpPr>
          <p:nvPr>
            <p:ph type="title"/>
          </p:nvPr>
        </p:nvSpPr>
        <p:spPr>
          <a:xfrm>
            <a:off x="241898" y="184006"/>
            <a:ext cx="4039815" cy="4602744"/>
          </a:xfrm>
        </p:spPr>
        <p:txBody>
          <a:bodyPr/>
          <a:lstStyle/>
          <a:p>
            <a:r>
              <a:rPr lang="en-US" sz="4800"/>
              <a:t>Tabletop </a:t>
            </a:r>
            <a:br>
              <a:rPr lang="en-US" sz="4800"/>
            </a:br>
            <a:r>
              <a:rPr lang="en-US" sz="4800"/>
              <a:t>Role-Playing Games </a:t>
            </a:r>
            <a:br>
              <a:rPr lang="en-US" sz="4800"/>
            </a:br>
            <a:r>
              <a:rPr lang="en-US" sz="4800"/>
              <a:t>at Work </a:t>
            </a:r>
            <a:br>
              <a:rPr lang="en-US" sz="4800"/>
            </a:br>
            <a:r>
              <a:rPr lang="en-US" sz="4800"/>
              <a:t>for </a:t>
            </a:r>
            <a:br>
              <a:rPr lang="en-US" sz="4800"/>
            </a:br>
            <a:r>
              <a:rPr lang="en-US" sz="4800"/>
              <a:t>Fun &amp; Profit</a:t>
            </a:r>
          </a:p>
        </p:txBody>
      </p:sp>
      <p:pic>
        <p:nvPicPr>
          <p:cNvPr id="7" name="Picture 6">
            <a:extLst>
              <a:ext uri="{FF2B5EF4-FFF2-40B4-BE49-F238E27FC236}">
                <a16:creationId xmlns:a16="http://schemas.microsoft.com/office/drawing/2014/main" id="{174365BE-78C8-9316-B5E8-A8BAA59F0AAE}"/>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358609" y="585788"/>
            <a:ext cx="1465071" cy="1465771"/>
          </a:xfrm>
          <a:prstGeom prst="ellipse">
            <a:avLst/>
          </a:prstGeom>
          <a:noFill/>
        </p:spPr>
      </p:pic>
      <p:sp>
        <p:nvSpPr>
          <p:cNvPr id="8" name="Rectangle: Top Corners Rounded 46">
            <a:extLst>
              <a:ext uri="{FF2B5EF4-FFF2-40B4-BE49-F238E27FC236}">
                <a16:creationId xmlns:a16="http://schemas.microsoft.com/office/drawing/2014/main" id="{5A273BC0-3838-6DAD-5DF3-3261B55F09C5}"/>
              </a:ext>
            </a:extLst>
          </p:cNvPr>
          <p:cNvSpPr/>
          <p:nvPr/>
        </p:nvSpPr>
        <p:spPr>
          <a:xfrm>
            <a:off x="5861777" y="2206161"/>
            <a:ext cx="2654476" cy="9622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rtlCol="0" anchor="t">
            <a:noAutofit/>
          </a:bodyPr>
          <a:lstStyle/>
          <a:p>
            <a:pPr algn="ctr" defTabSz="932742">
              <a:spcAft>
                <a:spcPts val="600"/>
              </a:spcAft>
              <a:buSzPct val="90000"/>
            </a:pPr>
            <a:r>
              <a:rPr lang="en-US" sz="1800" b="1" kern="1200" spc="0" baseline="0">
                <a:solidFill>
                  <a:schemeClr val="tx1"/>
                </a:solidFill>
                <a:ea typeface="Roboto Light"/>
                <a:cs typeface="Segoe UI"/>
              </a:rPr>
              <a:t>Nina Navazio</a:t>
            </a:r>
            <a:r>
              <a:rPr lang="en-US" sz="1800" b="1">
                <a:solidFill>
                  <a:schemeClr val="tx1"/>
                </a:solidFill>
                <a:ea typeface="Roboto Light"/>
                <a:cs typeface="Segoe UI"/>
              </a:rPr>
              <a:t> (she/her)</a:t>
            </a:r>
            <a:endParaRPr lang="en-US" sz="1800" b="1" kern="1200" spc="0" baseline="0">
              <a:solidFill>
                <a:schemeClr val="tx1"/>
              </a:solidFill>
              <a:ea typeface="Roboto Light" panose="02000000000000000000" pitchFamily="2" charset="0"/>
              <a:cs typeface="Segoe UI" panose="020B0502040204020203" pitchFamily="34" charset="0"/>
            </a:endParaRPr>
          </a:p>
          <a:p>
            <a:pPr algn="ctr" defTabSz="932742">
              <a:spcAft>
                <a:spcPts val="600"/>
              </a:spcAft>
              <a:buSzPct val="90000"/>
            </a:pPr>
            <a:r>
              <a:rPr lang="en-US" sz="1800" kern="1200" spc="0" baseline="0">
                <a:solidFill>
                  <a:schemeClr val="tx1"/>
                </a:solidFill>
                <a:ea typeface="Roboto Light" panose="02000000000000000000" pitchFamily="2" charset="0"/>
                <a:cs typeface="Segoe UI" panose="020B0502040204020203" pitchFamily="34" charset="0"/>
              </a:rPr>
              <a:t>  Content Designer</a:t>
            </a:r>
          </a:p>
        </p:txBody>
      </p:sp>
      <p:pic>
        <p:nvPicPr>
          <p:cNvPr id="9" name="Picture 8">
            <a:extLst>
              <a:ext uri="{FF2B5EF4-FFF2-40B4-BE49-F238E27FC236}">
                <a16:creationId xmlns:a16="http://schemas.microsoft.com/office/drawing/2014/main" id="{DDEEDFCE-7148-462C-DE15-52B411D2C937}"/>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552222" y="4081732"/>
            <a:ext cx="1465771" cy="1465771"/>
          </a:xfrm>
          <a:prstGeom prst="ellipse">
            <a:avLst/>
          </a:prstGeom>
          <a:noFill/>
        </p:spPr>
      </p:pic>
      <p:sp>
        <p:nvSpPr>
          <p:cNvPr id="10" name="Rectangle: Top Corners Rounded 12">
            <a:extLst>
              <a:ext uri="{FF2B5EF4-FFF2-40B4-BE49-F238E27FC236}">
                <a16:creationId xmlns:a16="http://schemas.microsoft.com/office/drawing/2014/main" id="{95050250-85D5-502C-7BA9-316CDCC338A7}"/>
              </a:ext>
            </a:extLst>
          </p:cNvPr>
          <p:cNvSpPr/>
          <p:nvPr/>
        </p:nvSpPr>
        <p:spPr>
          <a:xfrm>
            <a:off x="8957870" y="5667150"/>
            <a:ext cx="2654476" cy="9622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rtlCol="0" anchor="t">
            <a:noAutofit/>
          </a:bodyPr>
          <a:lstStyle/>
          <a:p>
            <a:pPr algn="ctr" defTabSz="932742">
              <a:spcAft>
                <a:spcPts val="600"/>
              </a:spcAft>
              <a:buSzPct val="90000"/>
            </a:pPr>
            <a:r>
              <a:rPr lang="en-US" sz="1800" b="1" kern="1200" spc="0" baseline="0">
                <a:solidFill>
                  <a:schemeClr val="tx1"/>
                </a:solidFill>
                <a:ea typeface="Roboto Light"/>
                <a:cs typeface="Segoe UI"/>
              </a:rPr>
              <a:t>William Assaf</a:t>
            </a:r>
            <a:r>
              <a:rPr lang="en-US" sz="1800" b="1">
                <a:solidFill>
                  <a:schemeClr val="tx1"/>
                </a:solidFill>
                <a:ea typeface="Roboto Light"/>
                <a:cs typeface="Segoe UI"/>
              </a:rPr>
              <a:t> (he/him)</a:t>
            </a:r>
            <a:endParaRPr lang="en-US" sz="1800" b="1" kern="1200" spc="0" baseline="0">
              <a:solidFill>
                <a:schemeClr val="tx1"/>
              </a:solidFill>
              <a:ea typeface="Roboto Light" panose="02000000000000000000" pitchFamily="2" charset="0"/>
              <a:cs typeface="Segoe UI" panose="020B0502040204020203" pitchFamily="34" charset="0"/>
            </a:endParaRPr>
          </a:p>
          <a:p>
            <a:pPr algn="ctr" defTabSz="932742">
              <a:spcAft>
                <a:spcPts val="600"/>
              </a:spcAft>
              <a:buSzPct val="90000"/>
            </a:pPr>
            <a:r>
              <a:rPr lang="en-US" sz="1800" kern="1200" spc="0" baseline="0">
                <a:solidFill>
                  <a:schemeClr val="tx1"/>
                </a:solidFill>
                <a:ea typeface="Roboto Light"/>
                <a:cs typeface="Segoe UI"/>
              </a:rPr>
              <a:t>Senior Content Developer</a:t>
            </a:r>
          </a:p>
        </p:txBody>
      </p:sp>
      <p:sp>
        <p:nvSpPr>
          <p:cNvPr id="11" name="Rectangle: Top Corners Rounded 12">
            <a:extLst>
              <a:ext uri="{FF2B5EF4-FFF2-40B4-BE49-F238E27FC236}">
                <a16:creationId xmlns:a16="http://schemas.microsoft.com/office/drawing/2014/main" id="{BE0A8089-0DB6-9E27-4694-D12FB761ED6C}"/>
              </a:ext>
            </a:extLst>
          </p:cNvPr>
          <p:cNvSpPr/>
          <p:nvPr/>
        </p:nvSpPr>
        <p:spPr>
          <a:xfrm>
            <a:off x="5861603" y="5702105"/>
            <a:ext cx="2654476" cy="9622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rtlCol="0" anchor="t">
            <a:noAutofit/>
          </a:bodyPr>
          <a:lstStyle/>
          <a:p>
            <a:pPr algn="ctr" defTabSz="932742">
              <a:spcAft>
                <a:spcPts val="600"/>
              </a:spcAft>
              <a:buSzPct val="90000"/>
            </a:pPr>
            <a:r>
              <a:rPr lang="en-US" sz="1800" b="1" kern="1200" spc="0" baseline="0">
                <a:solidFill>
                  <a:schemeClr val="tx1"/>
                </a:solidFill>
                <a:ea typeface="Roboto Light"/>
                <a:cs typeface="Segoe UI"/>
              </a:rPr>
              <a:t>Deepti Vaidyanathan</a:t>
            </a:r>
            <a:r>
              <a:rPr lang="en-US" sz="1800" b="1">
                <a:solidFill>
                  <a:schemeClr val="tx1"/>
                </a:solidFill>
                <a:ea typeface="Roboto Light"/>
                <a:cs typeface="Segoe UI"/>
              </a:rPr>
              <a:t> (she/her)</a:t>
            </a:r>
            <a:endParaRPr lang="en-US" sz="1800" b="1" kern="1200" spc="0" baseline="0">
              <a:solidFill>
                <a:schemeClr val="tx1"/>
              </a:solidFill>
              <a:ea typeface="Roboto Light" panose="02000000000000000000" pitchFamily="2" charset="0"/>
              <a:cs typeface="Segoe UI" panose="020B0502040204020203" pitchFamily="34" charset="0"/>
            </a:endParaRPr>
          </a:p>
          <a:p>
            <a:pPr algn="ctr" defTabSz="932742">
              <a:spcAft>
                <a:spcPts val="600"/>
              </a:spcAft>
              <a:buSzPct val="90000"/>
            </a:pPr>
            <a:r>
              <a:rPr lang="en-US" sz="1800" kern="1200" spc="0" baseline="0">
                <a:solidFill>
                  <a:schemeClr val="tx1"/>
                </a:solidFill>
                <a:ea typeface="Roboto Light"/>
                <a:cs typeface="Segoe UI"/>
              </a:rPr>
              <a:t>Software Engineer</a:t>
            </a:r>
          </a:p>
        </p:txBody>
      </p:sp>
      <p:pic>
        <p:nvPicPr>
          <p:cNvPr id="12" name="Picture 11">
            <a:extLst>
              <a:ext uri="{FF2B5EF4-FFF2-40B4-BE49-F238E27FC236}">
                <a16:creationId xmlns:a16="http://schemas.microsoft.com/office/drawing/2014/main" id="{D799A8EF-C5EE-8693-B4FE-F1D703070C3E}"/>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6357909" y="4081732"/>
            <a:ext cx="1465771" cy="1465771"/>
          </a:xfrm>
          <a:prstGeom prst="ellipse">
            <a:avLst/>
          </a:prstGeom>
          <a:noFill/>
        </p:spPr>
      </p:pic>
      <p:sp>
        <p:nvSpPr>
          <p:cNvPr id="5" name="Rectangle: Top Corners Rounded 12">
            <a:extLst>
              <a:ext uri="{FF2B5EF4-FFF2-40B4-BE49-F238E27FC236}">
                <a16:creationId xmlns:a16="http://schemas.microsoft.com/office/drawing/2014/main" id="{63642C90-C842-B114-BF3F-B1358A8E1550}"/>
              </a:ext>
            </a:extLst>
          </p:cNvPr>
          <p:cNvSpPr/>
          <p:nvPr/>
        </p:nvSpPr>
        <p:spPr>
          <a:xfrm>
            <a:off x="8957871" y="2206161"/>
            <a:ext cx="2654475" cy="9622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rtlCol="0" anchor="t">
            <a:noAutofit/>
          </a:bodyPr>
          <a:lstStyle/>
          <a:p>
            <a:pPr algn="ctr" defTabSz="932742">
              <a:spcAft>
                <a:spcPts val="600"/>
              </a:spcAft>
              <a:buSzPct val="90000"/>
            </a:pPr>
            <a:r>
              <a:rPr lang="en-US" sz="1800" b="1" kern="1200" spc="0" baseline="0">
                <a:solidFill>
                  <a:schemeClr val="tx1"/>
                </a:solidFill>
                <a:ea typeface="Roboto Light"/>
                <a:cs typeface="Segoe UI"/>
              </a:rPr>
              <a:t>Christine Assaf</a:t>
            </a:r>
            <a:r>
              <a:rPr lang="en-US" sz="1800" b="1">
                <a:solidFill>
                  <a:schemeClr val="tx1"/>
                </a:solidFill>
                <a:ea typeface="Roboto Light"/>
                <a:cs typeface="Segoe UI"/>
              </a:rPr>
              <a:t> (she/her)</a:t>
            </a:r>
            <a:r>
              <a:rPr lang="en-US" sz="1800" b="1" kern="1200" spc="0" baseline="0">
                <a:solidFill>
                  <a:schemeClr val="tx1"/>
                </a:solidFill>
                <a:ea typeface="Roboto Light"/>
                <a:cs typeface="Segoe UI"/>
              </a:rPr>
              <a:t> </a:t>
            </a:r>
            <a:r>
              <a:rPr lang="en-US" sz="1800" b="1">
                <a:solidFill>
                  <a:schemeClr val="tx1"/>
                </a:solidFill>
                <a:ea typeface="Roboto Light"/>
                <a:cs typeface="Segoe UI"/>
              </a:rPr>
              <a:t>MAIOP, SPHR </a:t>
            </a:r>
            <a:endParaRPr lang="en-US" sz="1800" b="1" kern="1200" spc="0" baseline="0">
              <a:solidFill>
                <a:schemeClr val="tx1"/>
              </a:solidFill>
              <a:ea typeface="Roboto Light" panose="02000000000000000000" pitchFamily="2" charset="0"/>
              <a:cs typeface="Segoe UI" panose="020B0502040204020203" pitchFamily="34" charset="0"/>
            </a:endParaRPr>
          </a:p>
          <a:p>
            <a:pPr algn="ctr" defTabSz="932742">
              <a:spcAft>
                <a:spcPts val="600"/>
              </a:spcAft>
              <a:buSzPct val="90000"/>
            </a:pPr>
            <a:r>
              <a:rPr lang="en-US" sz="1800" kern="1200" spc="0" baseline="0">
                <a:solidFill>
                  <a:schemeClr val="tx1"/>
                </a:solidFill>
                <a:ea typeface="Roboto Light"/>
                <a:cs typeface="Segoe UI"/>
              </a:rPr>
              <a:t>HR Consultant</a:t>
            </a:r>
          </a:p>
        </p:txBody>
      </p:sp>
      <p:pic>
        <p:nvPicPr>
          <p:cNvPr id="2" name="Picture 1" descr="A close-up of a person smiling&#10;&#10;Description automatically generated">
            <a:extLst>
              <a:ext uri="{FF2B5EF4-FFF2-40B4-BE49-F238E27FC236}">
                <a16:creationId xmlns:a16="http://schemas.microsoft.com/office/drawing/2014/main" id="{9AE7F3E5-B92B-6D10-01F2-CADBF9A1196C}"/>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9553171" y="585788"/>
            <a:ext cx="1465071" cy="1465771"/>
          </a:xfrm>
          <a:prstGeom prst="ellipse">
            <a:avLst/>
          </a:prstGeom>
          <a:noFill/>
        </p:spPr>
      </p:pic>
      <p:pic>
        <p:nvPicPr>
          <p:cNvPr id="3" name="Picture 2" descr="A qr code on a screen&#10;&#10;Description automatically generated">
            <a:extLst>
              <a:ext uri="{FF2B5EF4-FFF2-40B4-BE49-F238E27FC236}">
                <a16:creationId xmlns:a16="http://schemas.microsoft.com/office/drawing/2014/main" id="{0B34321C-2855-D903-9FC6-16CAAC78ADD7}"/>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224757" y="5066341"/>
            <a:ext cx="1336965" cy="1350821"/>
          </a:xfrm>
          <a:prstGeom prst="rect">
            <a:avLst/>
          </a:prstGeom>
        </p:spPr>
      </p:pic>
      <p:sp>
        <p:nvSpPr>
          <p:cNvPr id="15" name="TextBox 14">
            <a:extLst>
              <a:ext uri="{FF2B5EF4-FFF2-40B4-BE49-F238E27FC236}">
                <a16:creationId xmlns:a16="http://schemas.microsoft.com/office/drawing/2014/main" id="{BDC17369-4025-E212-CBAF-1274E2CE6E89}"/>
              </a:ext>
            </a:extLst>
          </p:cNvPr>
          <p:cNvSpPr txBox="1"/>
          <p:nvPr/>
        </p:nvSpPr>
        <p:spPr>
          <a:xfrm>
            <a:off x="1623660" y="5066804"/>
            <a:ext cx="1905000" cy="276999"/>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1800">
                <a:solidFill>
                  <a:schemeClr val="tx1">
                    <a:lumMod val="85000"/>
                  </a:schemeClr>
                </a:solidFill>
                <a:cs typeface="Segoe UI"/>
              </a:rPr>
              <a:t>Survey and Q&amp;A</a:t>
            </a:r>
          </a:p>
        </p:txBody>
      </p:sp>
      <p:sp>
        <p:nvSpPr>
          <p:cNvPr id="16" name="TextBox 15">
            <a:extLst>
              <a:ext uri="{FF2B5EF4-FFF2-40B4-BE49-F238E27FC236}">
                <a16:creationId xmlns:a16="http://schemas.microsoft.com/office/drawing/2014/main" id="{428C42EA-3843-1B1A-B471-8BEFE2F91218}"/>
              </a:ext>
            </a:extLst>
          </p:cNvPr>
          <p:cNvSpPr txBox="1"/>
          <p:nvPr/>
        </p:nvSpPr>
        <p:spPr>
          <a:xfrm>
            <a:off x="1622649" y="5448567"/>
            <a:ext cx="3299768" cy="738664"/>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2400">
                <a:ea typeface="+mn-lt"/>
                <a:cs typeface="+mn-lt"/>
              </a:rPr>
              <a:t>www.aka.ms/</a:t>
            </a:r>
          </a:p>
          <a:p>
            <a:pPr algn="l"/>
            <a:r>
              <a:rPr lang="en-US" sz="2400" err="1">
                <a:ea typeface="+mn-lt"/>
                <a:cs typeface="+mn-lt"/>
              </a:rPr>
              <a:t>TTRPGsForFunAndProfit</a:t>
            </a:r>
            <a:endParaRPr lang="en-US" sz="2400" err="1">
              <a:cs typeface="Segoe UI"/>
            </a:endParaRPr>
          </a:p>
        </p:txBody>
      </p:sp>
    </p:spTree>
    <p:extLst>
      <p:ext uri="{BB962C8B-B14F-4D97-AF65-F5344CB8AC3E}">
        <p14:creationId xmlns:p14="http://schemas.microsoft.com/office/powerpoint/2010/main" val="127502487"/>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A03A58-8F02-754C-AD45-8136295694EC}"/>
              </a:ext>
            </a:extLst>
          </p:cNvPr>
          <p:cNvSpPr>
            <a:spLocks noGrp="1"/>
          </p:cNvSpPr>
          <p:nvPr>
            <p:ph type="title"/>
          </p:nvPr>
        </p:nvSpPr>
        <p:spPr>
          <a:xfrm>
            <a:off x="588263" y="477975"/>
            <a:ext cx="11018520" cy="512448"/>
          </a:xfrm>
        </p:spPr>
        <p:txBody>
          <a:bodyPr/>
          <a:lstStyle/>
          <a:p>
            <a:pPr marL="246380" fontAlgn="ctr">
              <a:lnSpc>
                <a:spcPct val="90000"/>
              </a:lnSpc>
              <a:spcBef>
                <a:spcPts val="0"/>
              </a:spcBef>
              <a:buSzPts val="1100"/>
            </a:pPr>
            <a:r>
              <a:rPr lang="en-US">
                <a:solidFill>
                  <a:srgbClr val="000000"/>
                </a:solidFill>
                <a:cs typeface="Segoe UI"/>
              </a:rPr>
              <a:t>Diversity </a:t>
            </a:r>
            <a:r>
              <a:rPr lang="en-US">
                <a:cs typeface="Segoe UI"/>
              </a:rPr>
              <a:t>≠ A Single Identity</a:t>
            </a:r>
            <a:endParaRPr lang="en-US" u="sng">
              <a:cs typeface="Segoe UI"/>
            </a:endParaRPr>
          </a:p>
        </p:txBody>
      </p:sp>
      <p:sp>
        <p:nvSpPr>
          <p:cNvPr id="23" name="TextBox 22">
            <a:extLst>
              <a:ext uri="{FF2B5EF4-FFF2-40B4-BE49-F238E27FC236}">
                <a16:creationId xmlns:a16="http://schemas.microsoft.com/office/drawing/2014/main" id="{A3315D33-68ED-3337-356E-F4AA760AE1F8}"/>
              </a:ext>
            </a:extLst>
          </p:cNvPr>
          <p:cNvSpPr txBox="1"/>
          <p:nvPr/>
        </p:nvSpPr>
        <p:spPr>
          <a:xfrm>
            <a:off x="662006" y="2288218"/>
            <a:ext cx="5988771" cy="430887"/>
          </a:xfrm>
          <a:prstGeom prst="rect">
            <a:avLst/>
          </a:prstGeom>
          <a:noFill/>
        </p:spPr>
        <p:txBody>
          <a:bodyPr wrap="square" lIns="0" tIns="0" rIns="0" bIns="0" rtlCol="0" anchor="b">
            <a:spAutoFit/>
          </a:bodyPr>
          <a:lstStyle/>
          <a:p>
            <a:pPr algn="ctr"/>
            <a:r>
              <a:rPr lang="en-US" sz="2800">
                <a:solidFill>
                  <a:schemeClr val="accent1"/>
                </a:solidFill>
                <a:latin typeface="+mj-lt"/>
              </a:rPr>
              <a:t>Bring your whole self to the table</a:t>
            </a:r>
            <a:endParaRPr lang="en-US">
              <a:solidFill>
                <a:schemeClr val="accent1"/>
              </a:solidFill>
            </a:endParaRPr>
          </a:p>
        </p:txBody>
      </p:sp>
      <p:grpSp>
        <p:nvGrpSpPr>
          <p:cNvPr id="45" name="Group 44">
            <a:extLst>
              <a:ext uri="{FF2B5EF4-FFF2-40B4-BE49-F238E27FC236}">
                <a16:creationId xmlns:a16="http://schemas.microsoft.com/office/drawing/2014/main" id="{272D4F4B-B60B-AEFF-B37D-0A1023525709}"/>
              </a:ext>
            </a:extLst>
          </p:cNvPr>
          <p:cNvGrpSpPr/>
          <p:nvPr/>
        </p:nvGrpSpPr>
        <p:grpSpPr>
          <a:xfrm>
            <a:off x="7873709" y="1574221"/>
            <a:ext cx="2302455" cy="2436668"/>
            <a:chOff x="1805418" y="1982930"/>
            <a:chExt cx="1748273" cy="1854777"/>
          </a:xfrm>
        </p:grpSpPr>
        <p:pic>
          <p:nvPicPr>
            <p:cNvPr id="16" name="Graphic 15" descr="Male profile outline">
              <a:extLst>
                <a:ext uri="{FF2B5EF4-FFF2-40B4-BE49-F238E27FC236}">
                  <a16:creationId xmlns:a16="http://schemas.microsoft.com/office/drawing/2014/main" id="{5C11A6A4-F7AE-16AE-8BF9-A3771F0B84D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981199" y="2431470"/>
              <a:ext cx="1406237" cy="1406237"/>
            </a:xfrm>
            <a:prstGeom prst="rect">
              <a:avLst/>
            </a:prstGeom>
          </p:spPr>
        </p:pic>
        <p:pic>
          <p:nvPicPr>
            <p:cNvPr id="27" name="Graphic 26" descr="Artist male with solid fill">
              <a:extLst>
                <a:ext uri="{FF2B5EF4-FFF2-40B4-BE49-F238E27FC236}">
                  <a16:creationId xmlns:a16="http://schemas.microsoft.com/office/drawing/2014/main" id="{79807E05-1D41-3386-B04F-71CCD1C8E86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957946" y="2542309"/>
              <a:ext cx="595745" cy="595745"/>
            </a:xfrm>
            <a:prstGeom prst="rect">
              <a:avLst/>
            </a:prstGeom>
          </p:spPr>
        </p:pic>
        <p:pic>
          <p:nvPicPr>
            <p:cNvPr id="29" name="Graphic 28" descr="Cowboy male with solid fill">
              <a:extLst>
                <a:ext uri="{FF2B5EF4-FFF2-40B4-BE49-F238E27FC236}">
                  <a16:creationId xmlns:a16="http://schemas.microsoft.com/office/drawing/2014/main" id="{AF82ADA9-0088-E950-ADA0-3ABA48E26FC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805418" y="2539710"/>
              <a:ext cx="512620" cy="512620"/>
            </a:xfrm>
            <a:prstGeom prst="rect">
              <a:avLst/>
            </a:prstGeom>
          </p:spPr>
        </p:pic>
        <p:pic>
          <p:nvPicPr>
            <p:cNvPr id="31" name="Graphic 30" descr="Programmer male with solid fill">
              <a:extLst>
                <a:ext uri="{FF2B5EF4-FFF2-40B4-BE49-F238E27FC236}">
                  <a16:creationId xmlns:a16="http://schemas.microsoft.com/office/drawing/2014/main" id="{DABF996F-A142-D035-7FFE-5BECD8BDAF5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370858" y="1982930"/>
              <a:ext cx="561110" cy="554183"/>
            </a:xfrm>
            <a:prstGeom prst="rect">
              <a:avLst/>
            </a:prstGeom>
          </p:spPr>
        </p:pic>
      </p:grpSp>
      <p:grpSp>
        <p:nvGrpSpPr>
          <p:cNvPr id="42" name="Group 41">
            <a:extLst>
              <a:ext uri="{FF2B5EF4-FFF2-40B4-BE49-F238E27FC236}">
                <a16:creationId xmlns:a16="http://schemas.microsoft.com/office/drawing/2014/main" id="{2282B554-B40A-9087-645F-74A4373AB7B3}"/>
              </a:ext>
            </a:extLst>
          </p:cNvPr>
          <p:cNvGrpSpPr/>
          <p:nvPr/>
        </p:nvGrpSpPr>
        <p:grpSpPr>
          <a:xfrm>
            <a:off x="997532" y="4059379"/>
            <a:ext cx="2092034" cy="2078179"/>
            <a:chOff x="270166" y="4149438"/>
            <a:chExt cx="1046017" cy="1039091"/>
          </a:xfrm>
        </p:grpSpPr>
        <p:pic>
          <p:nvPicPr>
            <p:cNvPr id="32" name="Graphic 31" descr="Male profile outline">
              <a:extLst>
                <a:ext uri="{FF2B5EF4-FFF2-40B4-BE49-F238E27FC236}">
                  <a16:creationId xmlns:a16="http://schemas.microsoft.com/office/drawing/2014/main" id="{5F3F03B4-9AFD-E37F-51E5-409F78441A3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01780" y="4398815"/>
              <a:ext cx="789709" cy="789709"/>
            </a:xfrm>
            <a:prstGeom prst="rect">
              <a:avLst/>
            </a:prstGeom>
          </p:spPr>
        </p:pic>
        <p:pic>
          <p:nvPicPr>
            <p:cNvPr id="34" name="Graphic 33" descr="Circles with lines outline">
              <a:extLst>
                <a:ext uri="{FF2B5EF4-FFF2-40B4-BE49-F238E27FC236}">
                  <a16:creationId xmlns:a16="http://schemas.microsoft.com/office/drawing/2014/main" id="{4134EF6A-FDC7-128C-4472-FA5952E69F3C}"/>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70166" y="4149438"/>
              <a:ext cx="1046017" cy="1039091"/>
            </a:xfrm>
            <a:prstGeom prst="rect">
              <a:avLst/>
            </a:prstGeom>
          </p:spPr>
        </p:pic>
      </p:grpSp>
      <p:grpSp>
        <p:nvGrpSpPr>
          <p:cNvPr id="41" name="Group 40">
            <a:extLst>
              <a:ext uri="{FF2B5EF4-FFF2-40B4-BE49-F238E27FC236}">
                <a16:creationId xmlns:a16="http://schemas.microsoft.com/office/drawing/2014/main" id="{3CB0A152-DB87-A386-EBB1-13BDCAF5772B}"/>
              </a:ext>
            </a:extLst>
          </p:cNvPr>
          <p:cNvGrpSpPr/>
          <p:nvPr/>
        </p:nvGrpSpPr>
        <p:grpSpPr>
          <a:xfrm>
            <a:off x="3622963" y="3983183"/>
            <a:ext cx="2092034" cy="2154928"/>
            <a:chOff x="1561436" y="4103900"/>
            <a:chExt cx="1086109" cy="1091830"/>
          </a:xfrm>
        </p:grpSpPr>
        <p:pic>
          <p:nvPicPr>
            <p:cNvPr id="33" name="Graphic 32" descr="Female Profile outline">
              <a:extLst>
                <a:ext uri="{FF2B5EF4-FFF2-40B4-BE49-F238E27FC236}">
                  <a16:creationId xmlns:a16="http://schemas.microsoft.com/office/drawing/2014/main" id="{903329B8-E64F-6E02-B673-63C934401CFF}"/>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704109" y="4412670"/>
              <a:ext cx="782782" cy="782782"/>
            </a:xfrm>
            <a:prstGeom prst="rect">
              <a:avLst/>
            </a:prstGeom>
          </p:spPr>
        </p:pic>
        <p:pic>
          <p:nvPicPr>
            <p:cNvPr id="35" name="Graphic 34" descr="Circles with lines outline">
              <a:extLst>
                <a:ext uri="{FF2B5EF4-FFF2-40B4-BE49-F238E27FC236}">
                  <a16:creationId xmlns:a16="http://schemas.microsoft.com/office/drawing/2014/main" id="{99A3784C-D877-5D80-7B91-53052DA3E8B5}"/>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561436" y="4103900"/>
              <a:ext cx="1086109" cy="1091830"/>
            </a:xfrm>
            <a:prstGeom prst="rect">
              <a:avLst/>
            </a:prstGeom>
          </p:spPr>
        </p:pic>
      </p:grpSp>
      <p:cxnSp>
        <p:nvCxnSpPr>
          <p:cNvPr id="40" name="Straight Arrow Connector 39">
            <a:extLst>
              <a:ext uri="{FF2B5EF4-FFF2-40B4-BE49-F238E27FC236}">
                <a16:creationId xmlns:a16="http://schemas.microsoft.com/office/drawing/2014/main" id="{91144D73-E02B-DC48-E4D3-16814BEF93A9}"/>
              </a:ext>
            </a:extLst>
          </p:cNvPr>
          <p:cNvCxnSpPr>
            <a:cxnSpLocks/>
          </p:cNvCxnSpPr>
          <p:nvPr/>
        </p:nvCxnSpPr>
        <p:spPr>
          <a:xfrm>
            <a:off x="2913786" y="5095873"/>
            <a:ext cx="893619" cy="6928"/>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203972F1-77BF-E777-F677-4DD15E3AF8A5}"/>
              </a:ext>
            </a:extLst>
          </p:cNvPr>
          <p:cNvSpPr txBox="1"/>
          <p:nvPr/>
        </p:nvSpPr>
        <p:spPr>
          <a:xfrm>
            <a:off x="5975225" y="4739076"/>
            <a:ext cx="5282191" cy="861774"/>
          </a:xfrm>
          <a:prstGeom prst="rect">
            <a:avLst/>
          </a:prstGeom>
          <a:noFill/>
        </p:spPr>
        <p:txBody>
          <a:bodyPr wrap="square" lIns="0" tIns="0" rIns="0" bIns="0" rtlCol="0" anchor="b">
            <a:spAutoFit/>
          </a:bodyPr>
          <a:lstStyle/>
          <a:p>
            <a:pPr algn="ctr"/>
            <a:r>
              <a:rPr lang="en-US" sz="2800">
                <a:solidFill>
                  <a:schemeClr val="accent1"/>
                </a:solidFill>
                <a:latin typeface="Segoe UI Semibold"/>
                <a:cs typeface="Segoe UI Semibold"/>
              </a:rPr>
              <a:t>We are a product of our identities</a:t>
            </a:r>
          </a:p>
        </p:txBody>
      </p:sp>
      <p:sp>
        <p:nvSpPr>
          <p:cNvPr id="4" name="TextBox 3">
            <a:extLst>
              <a:ext uri="{FF2B5EF4-FFF2-40B4-BE49-F238E27FC236}">
                <a16:creationId xmlns:a16="http://schemas.microsoft.com/office/drawing/2014/main" id="{0C68700F-B4EA-C134-2350-60DFACC137AB}"/>
              </a:ext>
            </a:extLst>
          </p:cNvPr>
          <p:cNvSpPr txBox="1"/>
          <p:nvPr/>
        </p:nvSpPr>
        <p:spPr>
          <a:xfrm>
            <a:off x="48954" y="6359654"/>
            <a:ext cx="11996507" cy="369332"/>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r"/>
            <a:r>
              <a:rPr lang="en-US" sz="2400">
                <a:solidFill>
                  <a:srgbClr val="737373"/>
                </a:solidFill>
                <a:ea typeface="+mn-lt"/>
                <a:cs typeface="+mn-lt"/>
              </a:rPr>
              <a:t>www.aka.ms/TTRPGsForFunAndProfit</a:t>
            </a:r>
            <a:endParaRPr lang="en-US" sz="2400">
              <a:solidFill>
                <a:srgbClr val="737373"/>
              </a:solidFill>
              <a:cs typeface="Segoe UI"/>
            </a:endParaRPr>
          </a:p>
        </p:txBody>
      </p:sp>
    </p:spTree>
    <p:extLst>
      <p:ext uri="{BB962C8B-B14F-4D97-AF65-F5344CB8AC3E}">
        <p14:creationId xmlns:p14="http://schemas.microsoft.com/office/powerpoint/2010/main" val="1281670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nodeType="withEffect">
                                  <p:stCondLst>
                                    <p:cond delay="0"/>
                                  </p:stCondLst>
                                  <p:childTnLst>
                                    <p:set>
                                      <p:cBhvr>
                                        <p:cTn id="9" dur="1" fill="hold">
                                          <p:stCondLst>
                                            <p:cond delay="0"/>
                                          </p:stCondLst>
                                        </p:cTn>
                                        <p:tgtEl>
                                          <p:spTgt spid="45"/>
                                        </p:tgtEl>
                                        <p:attrNameLst>
                                          <p:attrName>style.visibility</p:attrName>
                                        </p:attrNameLst>
                                      </p:cBhvr>
                                      <p:to>
                                        <p:strVal val="visible"/>
                                      </p:to>
                                    </p:set>
                                    <p:animEffect transition="in" filter="fade">
                                      <p:cBhvr>
                                        <p:cTn id="10" dur="500"/>
                                        <p:tgtEl>
                                          <p:spTgt spid="4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2"/>
                                        </p:tgtEl>
                                        <p:attrNameLst>
                                          <p:attrName>style.visibility</p:attrName>
                                        </p:attrNameLst>
                                      </p:cBhvr>
                                      <p:to>
                                        <p:strVal val="visible"/>
                                      </p:to>
                                    </p:set>
                                    <p:animEffect transition="in" filter="fade">
                                      <p:cBhvr>
                                        <p:cTn id="15" dur="500"/>
                                        <p:tgtEl>
                                          <p:spTgt spid="42"/>
                                        </p:tgtEl>
                                      </p:cBhvr>
                                    </p:animEffect>
                                  </p:childTnLst>
                                </p:cTn>
                              </p:par>
                              <p:par>
                                <p:cTn id="16" presetID="10" presetClass="entr" presetSubtype="0" fill="hold" nodeType="withEffect">
                                  <p:stCondLst>
                                    <p:cond delay="0"/>
                                  </p:stCondLst>
                                  <p:childTnLst>
                                    <p:set>
                                      <p:cBhvr>
                                        <p:cTn id="17" dur="1" fill="hold">
                                          <p:stCondLst>
                                            <p:cond delay="0"/>
                                          </p:stCondLst>
                                        </p:cTn>
                                        <p:tgtEl>
                                          <p:spTgt spid="40"/>
                                        </p:tgtEl>
                                        <p:attrNameLst>
                                          <p:attrName>style.visibility</p:attrName>
                                        </p:attrNameLst>
                                      </p:cBhvr>
                                      <p:to>
                                        <p:strVal val="visible"/>
                                      </p:to>
                                    </p:set>
                                    <p:animEffect transition="in" filter="fade">
                                      <p:cBhvr>
                                        <p:cTn id="18" dur="500"/>
                                        <p:tgtEl>
                                          <p:spTgt spid="40"/>
                                        </p:tgtEl>
                                      </p:cBhvr>
                                    </p:animEffect>
                                  </p:childTnLst>
                                </p:cTn>
                              </p:par>
                              <p:par>
                                <p:cTn id="19" presetID="10" presetClass="entr" presetSubtype="0" fill="hold" nodeType="withEffect">
                                  <p:stCondLst>
                                    <p:cond delay="0"/>
                                  </p:stCondLst>
                                  <p:childTnLst>
                                    <p:set>
                                      <p:cBhvr>
                                        <p:cTn id="20" dur="1" fill="hold">
                                          <p:stCondLst>
                                            <p:cond delay="0"/>
                                          </p:stCondLst>
                                        </p:cTn>
                                        <p:tgtEl>
                                          <p:spTgt spid="41"/>
                                        </p:tgtEl>
                                        <p:attrNameLst>
                                          <p:attrName>style.visibility</p:attrName>
                                        </p:attrNameLst>
                                      </p:cBhvr>
                                      <p:to>
                                        <p:strVal val="visible"/>
                                      </p:to>
                                    </p:set>
                                    <p:animEffect transition="in" filter="fade">
                                      <p:cBhvr>
                                        <p:cTn id="21" dur="500"/>
                                        <p:tgtEl>
                                          <p:spTgt spid="41"/>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44"/>
                                        </p:tgtEl>
                                        <p:attrNameLst>
                                          <p:attrName>style.visibility</p:attrName>
                                        </p:attrNameLst>
                                      </p:cBhvr>
                                      <p:to>
                                        <p:strVal val="visible"/>
                                      </p:to>
                                    </p:set>
                                    <p:animEffect transition="in" filter="fade">
                                      <p:cBhvr>
                                        <p:cTn id="24"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4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73228B0-32D6-854E-B7F9-B0D8293C6D7A}"/>
              </a:ext>
            </a:extLst>
          </p:cNvPr>
          <p:cNvSpPr>
            <a:spLocks noGrp="1"/>
          </p:cNvSpPr>
          <p:nvPr>
            <p:ph type="title"/>
          </p:nvPr>
        </p:nvSpPr>
        <p:spPr>
          <a:xfrm>
            <a:off x="588263" y="585788"/>
            <a:ext cx="4894962" cy="1839360"/>
          </a:xfrm>
        </p:spPr>
        <p:txBody>
          <a:bodyPr/>
          <a:lstStyle/>
          <a:p>
            <a:r>
              <a:rPr lang="en-US"/>
              <a:t>Psychological safety in teams and at gaming tables</a:t>
            </a:r>
          </a:p>
        </p:txBody>
      </p:sp>
      <p:sp>
        <p:nvSpPr>
          <p:cNvPr id="5" name="Text Placeholder 4">
            <a:extLst>
              <a:ext uri="{FF2B5EF4-FFF2-40B4-BE49-F238E27FC236}">
                <a16:creationId xmlns:a16="http://schemas.microsoft.com/office/drawing/2014/main" id="{7C1F1ACC-0F6F-E14B-95A7-474C2E641EA7}"/>
              </a:ext>
            </a:extLst>
          </p:cNvPr>
          <p:cNvSpPr>
            <a:spLocks noGrp="1"/>
          </p:cNvSpPr>
          <p:nvPr>
            <p:ph type="body" sz="quarter" idx="11"/>
          </p:nvPr>
        </p:nvSpPr>
        <p:spPr>
          <a:xfrm>
            <a:off x="621357" y="2514235"/>
            <a:ext cx="4937125" cy="3366811"/>
          </a:xfrm>
        </p:spPr>
        <p:txBody>
          <a:bodyPr/>
          <a:lstStyle/>
          <a:p>
            <a:pPr marL="342900" indent="-342900">
              <a:buFont typeface="Arial" panose="020B0604020202020204" pitchFamily="34" charset="0"/>
              <a:buChar char="•"/>
            </a:pPr>
            <a:r>
              <a:rPr lang="en-US" sz="2800"/>
              <a:t>Crucial to collaborative creation</a:t>
            </a:r>
          </a:p>
          <a:p>
            <a:pPr marL="342900" indent="-342900">
              <a:buFont typeface="Arial" panose="020B0604020202020204" pitchFamily="34" charset="0"/>
              <a:buChar char="•"/>
            </a:pPr>
            <a:r>
              <a:rPr lang="en-US" sz="2800"/>
              <a:t>Often taken for granted by members of the majority</a:t>
            </a:r>
          </a:p>
          <a:p>
            <a:pPr marL="342900" indent="-342900">
              <a:buFont typeface="Arial" panose="020B0604020202020204" pitchFamily="34" charset="0"/>
              <a:buChar char="•"/>
            </a:pPr>
            <a:r>
              <a:rPr lang="en-US" sz="2800"/>
              <a:t>Focus on solutions, </a:t>
            </a:r>
            <a:br>
              <a:rPr lang="en-US" sz="2800"/>
            </a:br>
            <a:r>
              <a:rPr lang="en-US" sz="2800"/>
              <a:t>not blame</a:t>
            </a:r>
          </a:p>
        </p:txBody>
      </p:sp>
      <p:grpSp>
        <p:nvGrpSpPr>
          <p:cNvPr id="7" name="Group 6">
            <a:extLst>
              <a:ext uri="{FF2B5EF4-FFF2-40B4-BE49-F238E27FC236}">
                <a16:creationId xmlns:a16="http://schemas.microsoft.com/office/drawing/2014/main" id="{C55BE21A-5455-447A-83ED-A23342A336C8}"/>
              </a:ext>
            </a:extLst>
          </p:cNvPr>
          <p:cNvGrpSpPr/>
          <p:nvPr/>
        </p:nvGrpSpPr>
        <p:grpSpPr>
          <a:xfrm>
            <a:off x="7343598" y="771000"/>
            <a:ext cx="3759758" cy="3471305"/>
            <a:chOff x="6147743" y="686317"/>
            <a:chExt cx="4103688" cy="3788846"/>
          </a:xfrm>
        </p:grpSpPr>
        <p:sp>
          <p:nvSpPr>
            <p:cNvPr id="9" name="Title 1">
              <a:extLst>
                <a:ext uri="{FF2B5EF4-FFF2-40B4-BE49-F238E27FC236}">
                  <a16:creationId xmlns:a16="http://schemas.microsoft.com/office/drawing/2014/main" id="{88CAB3A3-114F-A341-8C92-9A5691AE04C4}"/>
                </a:ext>
              </a:extLst>
            </p:cNvPr>
            <p:cNvSpPr txBox="1">
              <a:spLocks/>
            </p:cNvSpPr>
            <p:nvPr/>
          </p:nvSpPr>
          <p:spPr>
            <a:xfrm>
              <a:off x="6147743" y="686317"/>
              <a:ext cx="4103688" cy="575747"/>
            </a:xfrm>
            <a:prstGeom prst="rect">
              <a:avLst/>
            </a:prstGeom>
          </p:spPr>
          <p:txBody>
            <a:bodyPr anchor="t"/>
            <a:lstStyle>
              <a:lvl1pPr algn="l" defTabSz="914400" rtl="0" eaLnBrk="1" latinLnBrk="0" hangingPunct="1">
                <a:lnSpc>
                  <a:spcPct val="90000"/>
                </a:lnSpc>
                <a:spcBef>
                  <a:spcPct val="0"/>
                </a:spcBef>
                <a:buNone/>
                <a:defRPr sz="4400" b="1" i="0" kern="1200">
                  <a:solidFill>
                    <a:schemeClr val="tx1"/>
                  </a:solidFill>
                  <a:latin typeface="Segoe UI Semibold" panose="020B0502040204020203" pitchFamily="34" charset="0"/>
                  <a:ea typeface="+mj-ea"/>
                  <a:cs typeface="Segoe UI Semibold" panose="020B0502040204020203" pitchFamily="34" charset="0"/>
                </a:defRPr>
              </a:lvl1pPr>
            </a:lstStyle>
            <a:p>
              <a:pPr algn="ctr">
                <a:lnSpc>
                  <a:spcPct val="150000"/>
                </a:lnSpc>
              </a:pPr>
              <a:r>
                <a:rPr lang="en-US" sz="2400"/>
                <a:t>Feeling included</a:t>
              </a:r>
            </a:p>
          </p:txBody>
        </p:sp>
        <p:sp>
          <p:nvSpPr>
            <p:cNvPr id="10" name="Oval 9">
              <a:extLst>
                <a:ext uri="{FF2B5EF4-FFF2-40B4-BE49-F238E27FC236}">
                  <a16:creationId xmlns:a16="http://schemas.microsoft.com/office/drawing/2014/main" id="{C0CAD8CC-EB14-EE40-A1E0-CD8778E29E80}"/>
                </a:ext>
                <a:ext uri="{C183D7F6-B498-43B3-948B-1728B52AA6E4}">
                  <adec:decorative xmlns:adec="http://schemas.microsoft.com/office/drawing/2017/decorative" val="1"/>
                </a:ext>
              </a:extLst>
            </p:cNvPr>
            <p:cNvSpPr/>
            <p:nvPr/>
          </p:nvSpPr>
          <p:spPr>
            <a:xfrm>
              <a:off x="6633519" y="1343026"/>
              <a:ext cx="3132137" cy="3132137"/>
            </a:xfrm>
            <a:prstGeom prst="ellipse">
              <a:avLst/>
            </a:prstGeom>
            <a:solidFill>
              <a:schemeClr val="accent6">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Title 1">
            <a:extLst>
              <a:ext uri="{FF2B5EF4-FFF2-40B4-BE49-F238E27FC236}">
                <a16:creationId xmlns:a16="http://schemas.microsoft.com/office/drawing/2014/main" id="{CCE175E7-C63F-354C-8F39-A5EF4388E365}"/>
              </a:ext>
            </a:extLst>
          </p:cNvPr>
          <p:cNvSpPr txBox="1">
            <a:spLocks/>
          </p:cNvSpPr>
          <p:nvPr/>
        </p:nvSpPr>
        <p:spPr>
          <a:xfrm>
            <a:off x="6055066" y="5604225"/>
            <a:ext cx="2869632" cy="553639"/>
          </a:xfrm>
          <a:prstGeom prst="rect">
            <a:avLst/>
          </a:prstGeom>
        </p:spPr>
        <p:txBody>
          <a:bodyPr anchor="t"/>
          <a:lstStyle>
            <a:lvl1pPr algn="l" defTabSz="914400" rtl="0" eaLnBrk="1" latinLnBrk="0" hangingPunct="1">
              <a:lnSpc>
                <a:spcPct val="90000"/>
              </a:lnSpc>
              <a:spcBef>
                <a:spcPct val="0"/>
              </a:spcBef>
              <a:buNone/>
              <a:defRPr sz="4400" b="1" i="0" kern="1200">
                <a:solidFill>
                  <a:schemeClr val="tx1"/>
                </a:solidFill>
                <a:latin typeface="Segoe UI Semibold" panose="020B0502040204020203" pitchFamily="34" charset="0"/>
                <a:ea typeface="+mj-ea"/>
                <a:cs typeface="Segoe UI Semibold" panose="020B0502040204020203" pitchFamily="34" charset="0"/>
              </a:defRPr>
            </a:lvl1pPr>
          </a:lstStyle>
          <a:p>
            <a:pPr algn="ctr">
              <a:lnSpc>
                <a:spcPct val="150000"/>
              </a:lnSpc>
            </a:pPr>
            <a:r>
              <a:rPr lang="en-US" sz="2400"/>
              <a:t>Safety to Challenge and Create</a:t>
            </a:r>
          </a:p>
        </p:txBody>
      </p:sp>
      <p:sp>
        <p:nvSpPr>
          <p:cNvPr id="6" name="Oval 5">
            <a:extLst>
              <a:ext uri="{FF2B5EF4-FFF2-40B4-BE49-F238E27FC236}">
                <a16:creationId xmlns:a16="http://schemas.microsoft.com/office/drawing/2014/main" id="{B654B96E-275B-CC41-9709-A39810D4E573}"/>
              </a:ext>
              <a:ext uri="{C183D7F6-B498-43B3-948B-1728B52AA6E4}">
                <adec:decorative xmlns:adec="http://schemas.microsoft.com/office/drawing/2017/decorative" val="1"/>
              </a:ext>
            </a:extLst>
          </p:cNvPr>
          <p:cNvSpPr/>
          <p:nvPr/>
        </p:nvSpPr>
        <p:spPr>
          <a:xfrm>
            <a:off x="6503347" y="2596634"/>
            <a:ext cx="2869633" cy="2869633"/>
          </a:xfrm>
          <a:prstGeom prst="ellipse">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5F0E0D85-E453-4A6A-A81C-92870994F027}"/>
              </a:ext>
            </a:extLst>
          </p:cNvPr>
          <p:cNvGrpSpPr/>
          <p:nvPr/>
        </p:nvGrpSpPr>
        <p:grpSpPr>
          <a:xfrm>
            <a:off x="8988186" y="2654065"/>
            <a:ext cx="2907119" cy="3503800"/>
            <a:chOff x="7873357" y="2566989"/>
            <a:chExt cx="3173053" cy="3824316"/>
          </a:xfrm>
        </p:grpSpPr>
        <p:sp>
          <p:nvSpPr>
            <p:cNvPr id="12" name="Title 1">
              <a:extLst>
                <a:ext uri="{FF2B5EF4-FFF2-40B4-BE49-F238E27FC236}">
                  <a16:creationId xmlns:a16="http://schemas.microsoft.com/office/drawing/2014/main" id="{F052D2C2-BFC6-9643-B053-374F297FCB16}"/>
                </a:ext>
              </a:extLst>
            </p:cNvPr>
            <p:cNvSpPr txBox="1">
              <a:spLocks/>
            </p:cNvSpPr>
            <p:nvPr/>
          </p:nvSpPr>
          <p:spPr>
            <a:xfrm>
              <a:off x="8346072" y="5787021"/>
              <a:ext cx="2700338" cy="604284"/>
            </a:xfrm>
            <a:prstGeom prst="rect">
              <a:avLst/>
            </a:prstGeom>
          </p:spPr>
          <p:txBody>
            <a:bodyPr anchor="t"/>
            <a:lstStyle>
              <a:lvl1pPr algn="l" defTabSz="914400" rtl="0" eaLnBrk="1" latinLnBrk="0" hangingPunct="1">
                <a:lnSpc>
                  <a:spcPct val="90000"/>
                </a:lnSpc>
                <a:spcBef>
                  <a:spcPct val="0"/>
                </a:spcBef>
                <a:buNone/>
                <a:defRPr sz="4400" b="1" i="0" kern="1200">
                  <a:solidFill>
                    <a:schemeClr val="tx1"/>
                  </a:solidFill>
                  <a:latin typeface="Segoe UI Semibold" panose="020B0502040204020203" pitchFamily="34" charset="0"/>
                  <a:ea typeface="+mj-ea"/>
                  <a:cs typeface="Segoe UI Semibold" panose="020B0502040204020203" pitchFamily="34" charset="0"/>
                </a:defRPr>
              </a:lvl1pPr>
            </a:lstStyle>
            <a:p>
              <a:pPr algn="ctr">
                <a:lnSpc>
                  <a:spcPct val="150000"/>
                </a:lnSpc>
              </a:pPr>
              <a:r>
                <a:rPr lang="en-US" sz="2400"/>
                <a:t>Safety to Learn </a:t>
              </a:r>
              <a:br>
                <a:rPr lang="en-US" sz="2400"/>
              </a:br>
              <a:r>
                <a:rPr lang="en-US" sz="2400"/>
                <a:t>and Grow</a:t>
              </a:r>
            </a:p>
          </p:txBody>
        </p:sp>
        <p:sp>
          <p:nvSpPr>
            <p:cNvPr id="8" name="Oval 7">
              <a:extLst>
                <a:ext uri="{FF2B5EF4-FFF2-40B4-BE49-F238E27FC236}">
                  <a16:creationId xmlns:a16="http://schemas.microsoft.com/office/drawing/2014/main" id="{AD23C2B1-9DC0-7D43-83F2-38B16443F5E3}"/>
                </a:ext>
                <a:ext uri="{C183D7F6-B498-43B3-948B-1728B52AA6E4}">
                  <adec:decorative xmlns:adec="http://schemas.microsoft.com/office/drawing/2017/decorative" val="1"/>
                </a:ext>
              </a:extLst>
            </p:cNvPr>
            <p:cNvSpPr/>
            <p:nvPr/>
          </p:nvSpPr>
          <p:spPr>
            <a:xfrm>
              <a:off x="7873357" y="2566989"/>
              <a:ext cx="3132137" cy="3132137"/>
            </a:xfrm>
            <a:prstGeom prst="ellipse">
              <a:avLst/>
            </a:prstGeom>
            <a:solidFill>
              <a:srgbClr val="FFFF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 name="Straight Arrow Connector 2">
            <a:extLst>
              <a:ext uri="{FF2B5EF4-FFF2-40B4-BE49-F238E27FC236}">
                <a16:creationId xmlns:a16="http://schemas.microsoft.com/office/drawing/2014/main" id="{51F55851-8D77-4D91-9EFE-0949ECACA3AE}"/>
              </a:ext>
              <a:ext uri="{C183D7F6-B498-43B3-948B-1728B52AA6E4}">
                <adec:decorative xmlns:adec="http://schemas.microsoft.com/office/drawing/2017/decorative" val="1"/>
              </a:ext>
            </a:extLst>
          </p:cNvPr>
          <p:cNvCxnSpPr>
            <a:cxnSpLocks/>
          </p:cNvCxnSpPr>
          <p:nvPr/>
        </p:nvCxnSpPr>
        <p:spPr>
          <a:xfrm flipH="1" flipV="1">
            <a:off x="6096000" y="1211580"/>
            <a:ext cx="3127477" cy="2737060"/>
          </a:xfrm>
          <a:prstGeom prst="straightConnector1">
            <a:avLst/>
          </a:prstGeom>
          <a:ln w="1270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B1D96FB9-377C-6337-6399-0BB1FD7FF3E3}"/>
              </a:ext>
            </a:extLst>
          </p:cNvPr>
          <p:cNvSpPr txBox="1"/>
          <p:nvPr/>
        </p:nvSpPr>
        <p:spPr>
          <a:xfrm>
            <a:off x="198041" y="6359654"/>
            <a:ext cx="11847420" cy="369332"/>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2400">
                <a:solidFill>
                  <a:srgbClr val="D8D8D8"/>
                </a:solidFill>
                <a:ea typeface="+mn-lt"/>
                <a:cs typeface="+mn-lt"/>
              </a:rPr>
              <a:t>www.aka.ms/TTRPGsForFunAndProfit</a:t>
            </a:r>
            <a:endParaRPr lang="en-US" sz="2400">
              <a:solidFill>
                <a:srgbClr val="D8D8D8"/>
              </a:solidFill>
              <a:cs typeface="Segoe UI"/>
            </a:endParaRPr>
          </a:p>
        </p:txBody>
      </p:sp>
    </p:spTree>
    <p:extLst>
      <p:ext uri="{BB962C8B-B14F-4D97-AF65-F5344CB8AC3E}">
        <p14:creationId xmlns:p14="http://schemas.microsoft.com/office/powerpoint/2010/main" val="3010771823"/>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3B2E58"/>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13C851-C93D-C04E-BCDC-7C9DE582E530}"/>
              </a:ext>
            </a:extLst>
          </p:cNvPr>
          <p:cNvSpPr>
            <a:spLocks noGrp="1"/>
          </p:cNvSpPr>
          <p:nvPr>
            <p:ph type="title"/>
          </p:nvPr>
        </p:nvSpPr>
        <p:spPr>
          <a:xfrm>
            <a:off x="584359" y="591967"/>
            <a:ext cx="11018520" cy="553998"/>
          </a:xfrm>
        </p:spPr>
        <p:txBody>
          <a:bodyPr/>
          <a:lstStyle/>
          <a:p>
            <a:r>
              <a:rPr lang="en-US">
                <a:solidFill>
                  <a:srgbClr val="D59DFF"/>
                </a:solidFill>
                <a:cs typeface="Segoe UI"/>
              </a:rPr>
              <a:t>Emotional Intelligence</a:t>
            </a:r>
            <a:endParaRPr lang="en-US">
              <a:solidFill>
                <a:srgbClr val="D59DFF"/>
              </a:solidFill>
            </a:endParaRPr>
          </a:p>
        </p:txBody>
      </p:sp>
      <p:pic>
        <p:nvPicPr>
          <p:cNvPr id="8194" name="Picture 2" descr="many cute dragons playing dungeons and dragons, one of them is the dungeon master">
            <a:extLst>
              <a:ext uri="{FF2B5EF4-FFF2-40B4-BE49-F238E27FC236}">
                <a16:creationId xmlns:a16="http://schemas.microsoft.com/office/drawing/2014/main" id="{090014B9-927C-F2B1-3D06-EAE5E4BFFDF4}"/>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3622171" y="1145965"/>
            <a:ext cx="4947657" cy="4947657"/>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B6E82DBF-83FF-4CDC-F995-20C35A6EFF00}"/>
              </a:ext>
            </a:extLst>
          </p:cNvPr>
          <p:cNvSpPr/>
          <p:nvPr/>
        </p:nvSpPr>
        <p:spPr bwMode="auto">
          <a:xfrm>
            <a:off x="-2839" y="6155870"/>
            <a:ext cx="12190579" cy="91439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6" name="Title 1">
            <a:extLst>
              <a:ext uri="{FF2B5EF4-FFF2-40B4-BE49-F238E27FC236}">
                <a16:creationId xmlns:a16="http://schemas.microsoft.com/office/drawing/2014/main" id="{25547535-1D62-3ECA-F118-21D00FBF8C02}"/>
              </a:ext>
            </a:extLst>
          </p:cNvPr>
          <p:cNvSpPr txBox="1">
            <a:spLocks/>
          </p:cNvSpPr>
          <p:nvPr/>
        </p:nvSpPr>
        <p:spPr>
          <a:xfrm>
            <a:off x="1974" y="6280366"/>
            <a:ext cx="12156983" cy="276999"/>
          </a:xfrm>
          <a:prstGeom prst="rect">
            <a:avLst/>
          </a:prstGeom>
        </p:spPr>
        <p:txBody>
          <a:bodyPr vert="horz" wrap="square" lIns="0" tIns="0" rIns="0" bIns="0" rtlCol="0" anchor="ctr">
            <a:spAutoFit/>
          </a:bodyPr>
          <a:lstStyle>
            <a:lvl1pPr algn="ctr"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sz="1800">
                <a:solidFill>
                  <a:srgbClr val="3B2E58"/>
                </a:solidFill>
                <a:latin typeface="Segoe UI"/>
                <a:cs typeface="Segoe UI"/>
              </a:rPr>
              <a:t>Teamwork | Professional Communication | Diversity | </a:t>
            </a:r>
            <a:r>
              <a:rPr lang="en-US" sz="1800" b="1">
                <a:solidFill>
                  <a:schemeClr val="bg1"/>
                </a:solidFill>
                <a:latin typeface="Segoe UI"/>
                <a:cs typeface="Segoe UI"/>
              </a:rPr>
              <a:t>Emotional Intelligence</a:t>
            </a:r>
            <a:r>
              <a:rPr lang="en-US" sz="1800" b="1">
                <a:solidFill>
                  <a:srgbClr val="3B2E58"/>
                </a:solidFill>
                <a:latin typeface="Segoe UI"/>
                <a:cs typeface="Segoe UI"/>
              </a:rPr>
              <a:t> </a:t>
            </a:r>
            <a:r>
              <a:rPr lang="en-US" sz="1800">
                <a:solidFill>
                  <a:srgbClr val="3B2E58"/>
                </a:solidFill>
                <a:latin typeface="Segoe UI"/>
                <a:cs typeface="Segoe UI"/>
              </a:rPr>
              <a:t>| Bringing to Work | Q&amp;A</a:t>
            </a:r>
          </a:p>
        </p:txBody>
      </p:sp>
    </p:spTree>
    <p:extLst>
      <p:ext uri="{BB962C8B-B14F-4D97-AF65-F5344CB8AC3E}">
        <p14:creationId xmlns:p14="http://schemas.microsoft.com/office/powerpoint/2010/main" val="3863048200"/>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3B2E58"/>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17091A8-6C0E-4FA8-8E49-511387BE3F02}"/>
              </a:ext>
            </a:extLst>
          </p:cNvPr>
          <p:cNvSpPr txBox="1">
            <a:spLocks noGrp="1"/>
          </p:cNvSpPr>
          <p:nvPr>
            <p:ph type="title"/>
          </p:nvPr>
        </p:nvSpPr>
        <p:spPr>
          <a:xfrm>
            <a:off x="7247823" y="302359"/>
            <a:ext cx="4706052" cy="6186309"/>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chemeClr val="bg1"/>
                </a:solidFill>
                <a:effectLst/>
                <a:uLnTx/>
                <a:uFillTx/>
                <a:latin typeface="Segoe UI Light"/>
                <a:cs typeface="Segoe UI Light"/>
              </a:rPr>
              <a:t>“It’s difficult to build technology that serves the world without first building a team that reflects the diversity of the world… </a:t>
            </a:r>
            <a:br>
              <a:rPr lang="en-US" sz="2800" b="0" i="0" u="none" strike="noStrike" kern="1200" cap="none" spc="0" normalizeH="0" baseline="0" noProof="0">
                <a:ln>
                  <a:noFill/>
                </a:ln>
                <a:effectLst/>
                <a:uLnTx/>
                <a:uFillTx/>
                <a:latin typeface="Segoe UI Light" panose="020B0502040204020203" pitchFamily="34" charset="0"/>
                <a:cs typeface="Segoe UI Light" panose="020B0502040204020203" pitchFamily="34" charset="0"/>
              </a:rPr>
            </a:br>
            <a:br>
              <a:rPr lang="en-US" sz="2800" b="0" i="0" u="none" strike="noStrike" kern="1200" cap="none" spc="0" normalizeH="0" baseline="0" noProof="0">
                <a:ln>
                  <a:noFill/>
                </a:ln>
                <a:effectLst/>
                <a:uLnTx/>
                <a:uFillTx/>
                <a:latin typeface="Segoe UI Light" panose="020B0502040204020203" pitchFamily="34" charset="0"/>
                <a:cs typeface="Segoe UI Light" panose="020B0502040204020203" pitchFamily="34" charset="0"/>
              </a:rPr>
            </a:br>
            <a:r>
              <a:rPr kumimoji="0" lang="en-US" sz="2800" b="1" i="0" u="none" strike="noStrike" kern="1200" cap="none" spc="0" normalizeH="0" baseline="0" noProof="0">
                <a:ln>
                  <a:noFill/>
                </a:ln>
                <a:solidFill>
                  <a:schemeClr val="bg1"/>
                </a:solidFill>
                <a:effectLst/>
                <a:uLnTx/>
                <a:uFillTx/>
                <a:latin typeface="Segoe UI Light"/>
                <a:cs typeface="Segoe UI Light"/>
              </a:rPr>
              <a:t>A more diverse group of researchers and engineers </a:t>
            </a:r>
            <a:r>
              <a:rPr kumimoji="0" lang="en-US" sz="2800" b="0" i="0" u="none" strike="noStrike" kern="1200" cap="none" spc="0" normalizeH="0" baseline="0" noProof="0">
                <a:ln>
                  <a:noFill/>
                </a:ln>
                <a:solidFill>
                  <a:schemeClr val="bg1"/>
                </a:solidFill>
                <a:effectLst/>
                <a:uLnTx/>
                <a:uFillTx/>
                <a:latin typeface="Segoe UI Light"/>
                <a:cs typeface="Segoe UI Light"/>
              </a:rPr>
              <a:t>is more likely to recognize and think harder about bias problems that may even impact them personally.”</a:t>
            </a:r>
            <a:br>
              <a:rPr lang="en-US" sz="2800">
                <a:ln>
                  <a:noFill/>
                </a:ln>
                <a:latin typeface="Segoe UI Light" panose="020B0502040204020203" pitchFamily="34" charset="0"/>
                <a:cs typeface="Segoe UI Light" panose="020B0502040204020203" pitchFamily="34" charset="0"/>
              </a:rPr>
            </a:br>
            <a:br>
              <a:rPr lang="en-US" sz="2400">
                <a:ln>
                  <a:noFill/>
                </a:ln>
                <a:latin typeface="Segoe UI Light" panose="020B0502040204020203" pitchFamily="34" charset="0"/>
                <a:cs typeface="Segoe UI Light" panose="020B0502040204020203" pitchFamily="34" charset="0"/>
              </a:rPr>
            </a:br>
            <a:r>
              <a:rPr kumimoji="0" lang="en-US" sz="1800" b="0" i="0" u="none" strike="noStrike" kern="1200" cap="none" spc="0" normalizeH="0" baseline="0" noProof="0">
                <a:ln>
                  <a:noFill/>
                </a:ln>
                <a:solidFill>
                  <a:srgbClr val="D59DFF"/>
                </a:solidFill>
                <a:effectLst/>
                <a:uLnTx/>
                <a:uFillTx/>
                <a:latin typeface="+mn-lt"/>
                <a:ea typeface="+mn-ea"/>
                <a:cs typeface="+mn-cs"/>
              </a:rPr>
              <a:t>Brad Smith, Microsoft President</a:t>
            </a:r>
            <a:br>
              <a:rPr lang="en-US" sz="1800" b="0" i="0" u="none" strike="noStrike" kern="1200" cap="none" spc="0" normalizeH="0" baseline="0" noProof="0">
                <a:ln>
                  <a:noFill/>
                </a:ln>
                <a:effectLst/>
                <a:uLnTx/>
                <a:uFillTx/>
                <a:latin typeface="+mn-lt"/>
                <a:cs typeface="+mn-cs"/>
              </a:rPr>
            </a:br>
            <a:r>
              <a:rPr kumimoji="0" lang="en-US" sz="1800" b="0" i="1" u="none" strike="noStrike" kern="1200" cap="none" spc="0" normalizeH="0" baseline="0" noProof="0">
                <a:ln>
                  <a:noFill/>
                </a:ln>
                <a:solidFill>
                  <a:srgbClr val="D59DFF"/>
                </a:solidFill>
                <a:effectLst/>
                <a:uLnTx/>
                <a:uFillTx/>
                <a:latin typeface="+mn-lt"/>
                <a:ea typeface="+mn-ea"/>
                <a:cs typeface="+mn-cs"/>
              </a:rPr>
              <a:t>Tools and Weapons (2019)</a:t>
            </a:r>
            <a:endParaRPr kumimoji="0" lang="en-US" sz="1800" b="0" i="0" u="none" strike="noStrike" kern="1200" cap="none" spc="0" normalizeH="0" baseline="0" noProof="0">
              <a:ln>
                <a:noFill/>
              </a:ln>
              <a:solidFill>
                <a:srgbClr val="D59DFF"/>
              </a:solidFill>
              <a:effectLst/>
              <a:uLnTx/>
              <a:uFillTx/>
              <a:latin typeface="+mn-lt"/>
              <a:ea typeface="+mn-ea"/>
              <a:cs typeface="+mn-cs"/>
            </a:endParaRPr>
          </a:p>
        </p:txBody>
      </p:sp>
      <p:pic>
        <p:nvPicPr>
          <p:cNvPr id="1026" name="Picture 2" descr="diverse set of dragons in a cubicle writing software">
            <a:extLst>
              <a:ext uri="{FF2B5EF4-FFF2-40B4-BE49-F238E27FC236}">
                <a16:creationId xmlns:a16="http://schemas.microsoft.com/office/drawing/2014/main" id="{B78779D6-95E6-695E-EE9C-BB3F642F0145}"/>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0" y="-255069"/>
            <a:ext cx="7113069" cy="71130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5632200"/>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A03A58-8F02-754C-AD45-8136295694EC}"/>
              </a:ext>
            </a:extLst>
          </p:cNvPr>
          <p:cNvSpPr>
            <a:spLocks noGrp="1"/>
          </p:cNvSpPr>
          <p:nvPr>
            <p:ph type="title"/>
          </p:nvPr>
        </p:nvSpPr>
        <p:spPr>
          <a:xfrm>
            <a:off x="425175" y="391297"/>
            <a:ext cx="9866313" cy="677108"/>
          </a:xfrm>
        </p:spPr>
        <p:txBody>
          <a:bodyPr/>
          <a:lstStyle/>
          <a:p>
            <a:r>
              <a:rPr lang="en-US" sz="4400">
                <a:cs typeface="Segoe UI"/>
              </a:rPr>
              <a:t>Practicing emotional intelligence</a:t>
            </a:r>
            <a:endParaRPr lang="en-US" sz="4400"/>
          </a:p>
        </p:txBody>
      </p:sp>
      <p:sp>
        <p:nvSpPr>
          <p:cNvPr id="20" name="TextBox 19">
            <a:extLst>
              <a:ext uri="{FF2B5EF4-FFF2-40B4-BE49-F238E27FC236}">
                <a16:creationId xmlns:a16="http://schemas.microsoft.com/office/drawing/2014/main" id="{1C4F93EE-F324-E556-E4DE-59758CB180FF}"/>
              </a:ext>
            </a:extLst>
          </p:cNvPr>
          <p:cNvSpPr txBox="1"/>
          <p:nvPr/>
        </p:nvSpPr>
        <p:spPr>
          <a:xfrm>
            <a:off x="382737" y="1586111"/>
            <a:ext cx="9951191" cy="5121402"/>
          </a:xfrm>
          <a:prstGeom prst="rect">
            <a:avLst/>
          </a:prstGeom>
          <a:noFill/>
        </p:spPr>
        <p:txBody>
          <a:bodyPr wrap="square" lIns="0" tIns="0" rIns="0" bIns="0" rtlCol="0" anchor="t">
            <a:spAutoFit/>
          </a:bodyPr>
          <a:lstStyle/>
          <a:p>
            <a:pPr marL="285750" indent="-285750">
              <a:spcBef>
                <a:spcPct val="20000"/>
              </a:spcBef>
              <a:buFont typeface="Arial"/>
              <a:buChar char="•"/>
            </a:pPr>
            <a:r>
              <a:rPr lang="en-US" sz="3200" b="1">
                <a:ea typeface="+mn-lt"/>
                <a:cs typeface="+mn-lt"/>
              </a:rPr>
              <a:t>Skill sets of emotional intelligence</a:t>
            </a:r>
          </a:p>
          <a:p>
            <a:pPr marL="742315" lvl="1" indent="-285750">
              <a:spcBef>
                <a:spcPct val="20000"/>
              </a:spcBef>
              <a:buFont typeface="Arial"/>
              <a:buChar char="•"/>
            </a:pPr>
            <a:r>
              <a:rPr lang="en-US" sz="3200">
                <a:ea typeface="+mn-lt"/>
                <a:cs typeface="+mn-lt"/>
              </a:rPr>
              <a:t>Self-awareness</a:t>
            </a:r>
          </a:p>
          <a:p>
            <a:pPr marL="742315" lvl="1" indent="-285750">
              <a:spcBef>
                <a:spcPct val="20000"/>
              </a:spcBef>
              <a:buFont typeface="Arial"/>
              <a:buChar char="•"/>
            </a:pPr>
            <a:r>
              <a:rPr lang="en-US" sz="3200">
                <a:ea typeface="+mn-lt"/>
                <a:cs typeface="+mn-lt"/>
              </a:rPr>
              <a:t>Self-control</a:t>
            </a:r>
          </a:p>
          <a:p>
            <a:pPr marL="742315" lvl="1" indent="-285750">
              <a:spcBef>
                <a:spcPct val="20000"/>
              </a:spcBef>
              <a:buFont typeface="Arial"/>
              <a:buChar char="•"/>
            </a:pPr>
            <a:r>
              <a:rPr lang="en-US" sz="3200">
                <a:ea typeface="+mn-lt"/>
                <a:cs typeface="+mn-lt"/>
              </a:rPr>
              <a:t>Motivation </a:t>
            </a:r>
          </a:p>
          <a:p>
            <a:pPr marL="742315" lvl="1" indent="-285750">
              <a:spcBef>
                <a:spcPct val="20000"/>
              </a:spcBef>
              <a:buFont typeface="Arial"/>
              <a:buChar char="•"/>
            </a:pPr>
            <a:r>
              <a:rPr lang="en-US" sz="3200">
                <a:ea typeface="+mn-lt"/>
                <a:cs typeface="+mn-lt"/>
              </a:rPr>
              <a:t>Interpersonal skills</a:t>
            </a:r>
          </a:p>
          <a:p>
            <a:pPr marL="742315" lvl="1" indent="-285750">
              <a:spcBef>
                <a:spcPct val="20000"/>
              </a:spcBef>
              <a:buFont typeface="Arial"/>
              <a:buChar char="•"/>
            </a:pPr>
            <a:r>
              <a:rPr lang="en-US" sz="3200">
                <a:ea typeface="+mn-lt"/>
                <a:cs typeface="+mn-lt"/>
              </a:rPr>
              <a:t>Empathy</a:t>
            </a:r>
          </a:p>
          <a:p>
            <a:pPr marL="285115" indent="-285750">
              <a:spcBef>
                <a:spcPct val="20000"/>
              </a:spcBef>
              <a:buFont typeface="Arial"/>
              <a:buChar char="•"/>
            </a:pPr>
            <a:r>
              <a:rPr lang="en-US" sz="3200">
                <a:cs typeface="Segoe UI"/>
              </a:rPr>
              <a:t>Emotional intelligence is "self-mastered“. </a:t>
            </a:r>
            <a:br>
              <a:rPr lang="en-US" sz="3200">
                <a:cs typeface="Segoe UI"/>
              </a:rPr>
            </a:br>
            <a:r>
              <a:rPr lang="en-US" sz="3200" b="1">
                <a:cs typeface="Segoe UI"/>
              </a:rPr>
              <a:t>Empathy can be practiced. </a:t>
            </a:r>
          </a:p>
          <a:p>
            <a:pPr marL="285115" indent="-285750">
              <a:spcBef>
                <a:spcPct val="20000"/>
              </a:spcBef>
              <a:buFont typeface="Arial"/>
              <a:buChar char="•"/>
            </a:pPr>
            <a:endParaRPr lang="en-US" sz="3200">
              <a:ea typeface="+mn-lt"/>
              <a:cs typeface="+mn-lt"/>
            </a:endParaRPr>
          </a:p>
        </p:txBody>
      </p:sp>
      <p:sp>
        <p:nvSpPr>
          <p:cNvPr id="4" name="TextBox 3">
            <a:extLst>
              <a:ext uri="{FF2B5EF4-FFF2-40B4-BE49-F238E27FC236}">
                <a16:creationId xmlns:a16="http://schemas.microsoft.com/office/drawing/2014/main" id="{878C871F-BEDD-720C-0BCE-24B6E7F564B7}"/>
              </a:ext>
            </a:extLst>
          </p:cNvPr>
          <p:cNvSpPr txBox="1"/>
          <p:nvPr/>
        </p:nvSpPr>
        <p:spPr>
          <a:xfrm>
            <a:off x="264301" y="6359654"/>
            <a:ext cx="11781160" cy="369332"/>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r"/>
            <a:r>
              <a:rPr lang="en-US" sz="2400">
                <a:solidFill>
                  <a:srgbClr val="D8D8D8"/>
                </a:solidFill>
                <a:ea typeface="+mn-lt"/>
                <a:cs typeface="+mn-lt"/>
              </a:rPr>
              <a:t>www.aka.ms/TTRPGsForFunAndProfit</a:t>
            </a:r>
            <a:endParaRPr lang="en-US" sz="2400">
              <a:solidFill>
                <a:srgbClr val="D8D8D8"/>
              </a:solidFill>
              <a:cs typeface="Segoe UI"/>
            </a:endParaRPr>
          </a:p>
        </p:txBody>
      </p:sp>
    </p:spTree>
    <p:extLst>
      <p:ext uri="{BB962C8B-B14F-4D97-AF65-F5344CB8AC3E}">
        <p14:creationId xmlns:p14="http://schemas.microsoft.com/office/powerpoint/2010/main" val="31484432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0">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0">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uiExpand="1"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A03A58-8F02-754C-AD45-8136295694EC}"/>
              </a:ext>
            </a:extLst>
          </p:cNvPr>
          <p:cNvSpPr>
            <a:spLocks noGrp="1"/>
          </p:cNvSpPr>
          <p:nvPr>
            <p:ph type="title"/>
          </p:nvPr>
        </p:nvSpPr>
        <p:spPr/>
        <p:txBody>
          <a:bodyPr/>
          <a:lstStyle/>
          <a:p>
            <a:r>
              <a:rPr lang="en-US">
                <a:cs typeface="Segoe UI"/>
              </a:rPr>
              <a:t>Emotional Intelligence at work</a:t>
            </a:r>
            <a:endParaRPr lang="en-US"/>
          </a:p>
        </p:txBody>
      </p:sp>
      <p:sp>
        <p:nvSpPr>
          <p:cNvPr id="32" name="Oval 31">
            <a:extLst>
              <a:ext uri="{FF2B5EF4-FFF2-40B4-BE49-F238E27FC236}">
                <a16:creationId xmlns:a16="http://schemas.microsoft.com/office/drawing/2014/main" id="{4DF4B941-7086-5161-5574-818A4C01E51D}"/>
              </a:ext>
            </a:extLst>
          </p:cNvPr>
          <p:cNvSpPr/>
          <p:nvPr/>
        </p:nvSpPr>
        <p:spPr bwMode="auto">
          <a:xfrm>
            <a:off x="4365321" y="2343956"/>
            <a:ext cx="3124314" cy="3124314"/>
          </a:xfrm>
          <a:prstGeom prst="ellipse">
            <a:avLst/>
          </a:prstGeom>
          <a:noFill/>
          <a:ln w="38100">
            <a:solidFill>
              <a:srgbClr val="D59D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3" name="TextBox 32">
            <a:extLst>
              <a:ext uri="{FF2B5EF4-FFF2-40B4-BE49-F238E27FC236}">
                <a16:creationId xmlns:a16="http://schemas.microsoft.com/office/drawing/2014/main" id="{65E22C56-C70E-DDCE-34AD-01134A53319F}"/>
              </a:ext>
            </a:extLst>
          </p:cNvPr>
          <p:cNvSpPr txBox="1"/>
          <p:nvPr/>
        </p:nvSpPr>
        <p:spPr>
          <a:xfrm>
            <a:off x="4570012" y="3330446"/>
            <a:ext cx="2806148" cy="954107"/>
          </a:xfrm>
          <a:prstGeom prst="rect">
            <a:avLst/>
          </a:prstGeom>
          <a:noFill/>
        </p:spPr>
        <p:txBody>
          <a:bodyPr wrap="square" lIns="91440" tIns="45720" rIns="91440" bIns="45720" anchor="t">
            <a:spAutoFit/>
          </a:bodyPr>
          <a:lstStyle/>
          <a:p>
            <a:pPr algn="ctr"/>
            <a:r>
              <a:rPr lang="en-US" sz="2800">
                <a:latin typeface="Segoe UI Semibold"/>
                <a:cs typeface="Segoe UI Semibold"/>
              </a:rPr>
              <a:t>Emotional</a:t>
            </a:r>
            <a:br>
              <a:rPr lang="en-US" sz="2800">
                <a:latin typeface="Segoe UI Semibold"/>
                <a:cs typeface="Segoe UI Semibold"/>
              </a:rPr>
            </a:br>
            <a:r>
              <a:rPr lang="en-US" sz="2800">
                <a:latin typeface="Segoe UI Semibold"/>
                <a:cs typeface="Segoe UI Semibold"/>
              </a:rPr>
              <a:t>Intelligence</a:t>
            </a:r>
            <a:endParaRPr lang="en-US"/>
          </a:p>
        </p:txBody>
      </p:sp>
      <p:sp>
        <p:nvSpPr>
          <p:cNvPr id="35" name="Oval 34">
            <a:extLst>
              <a:ext uri="{FF2B5EF4-FFF2-40B4-BE49-F238E27FC236}">
                <a16:creationId xmlns:a16="http://schemas.microsoft.com/office/drawing/2014/main" id="{27505A51-45E3-9C60-EEF1-37AD2E42F6B0}"/>
              </a:ext>
            </a:extLst>
          </p:cNvPr>
          <p:cNvSpPr/>
          <p:nvPr/>
        </p:nvSpPr>
        <p:spPr>
          <a:xfrm>
            <a:off x="4164319" y="4474616"/>
            <a:ext cx="537531" cy="537531"/>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US"/>
          </a:p>
        </p:txBody>
      </p:sp>
      <p:sp>
        <p:nvSpPr>
          <p:cNvPr id="37" name="Oval 36">
            <a:extLst>
              <a:ext uri="{FF2B5EF4-FFF2-40B4-BE49-F238E27FC236}">
                <a16:creationId xmlns:a16="http://schemas.microsoft.com/office/drawing/2014/main" id="{6671659B-0333-C580-3B8C-4F6BAF1D9AAF}"/>
              </a:ext>
            </a:extLst>
          </p:cNvPr>
          <p:cNvSpPr/>
          <p:nvPr/>
        </p:nvSpPr>
        <p:spPr>
          <a:xfrm>
            <a:off x="7058267" y="4470185"/>
            <a:ext cx="537531" cy="537531"/>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US"/>
          </a:p>
        </p:txBody>
      </p:sp>
      <p:sp>
        <p:nvSpPr>
          <p:cNvPr id="38" name="TextBox 37">
            <a:extLst>
              <a:ext uri="{FF2B5EF4-FFF2-40B4-BE49-F238E27FC236}">
                <a16:creationId xmlns:a16="http://schemas.microsoft.com/office/drawing/2014/main" id="{D164D7CE-1ED3-A497-5367-22146A40AD11}"/>
              </a:ext>
            </a:extLst>
          </p:cNvPr>
          <p:cNvSpPr txBox="1"/>
          <p:nvPr/>
        </p:nvSpPr>
        <p:spPr>
          <a:xfrm>
            <a:off x="2031572" y="4635105"/>
            <a:ext cx="2401916" cy="830997"/>
          </a:xfrm>
          <a:prstGeom prst="rect">
            <a:avLst/>
          </a:prstGeom>
          <a:noFill/>
        </p:spPr>
        <p:txBody>
          <a:bodyPr wrap="square" lIns="91440" tIns="45720" rIns="91440" bIns="45720" anchor="t">
            <a:spAutoFit/>
          </a:bodyPr>
          <a:lstStyle/>
          <a:p>
            <a:r>
              <a:rPr lang="en-US" sz="2400"/>
              <a:t>Professional communication</a:t>
            </a:r>
            <a:endParaRPr lang="en-US" sz="2000"/>
          </a:p>
        </p:txBody>
      </p:sp>
      <p:sp>
        <p:nvSpPr>
          <p:cNvPr id="39" name="TextBox 38">
            <a:extLst>
              <a:ext uri="{FF2B5EF4-FFF2-40B4-BE49-F238E27FC236}">
                <a16:creationId xmlns:a16="http://schemas.microsoft.com/office/drawing/2014/main" id="{1C0F9F70-E489-4A01-451B-9F8123A5A7E0}"/>
              </a:ext>
            </a:extLst>
          </p:cNvPr>
          <p:cNvSpPr txBox="1"/>
          <p:nvPr/>
        </p:nvSpPr>
        <p:spPr>
          <a:xfrm>
            <a:off x="5105914" y="1478254"/>
            <a:ext cx="1635729" cy="461665"/>
          </a:xfrm>
          <a:prstGeom prst="rect">
            <a:avLst/>
          </a:prstGeom>
          <a:noFill/>
        </p:spPr>
        <p:txBody>
          <a:bodyPr wrap="square" lIns="91440" tIns="45720" rIns="91440" bIns="45720" anchor="t">
            <a:spAutoFit/>
          </a:bodyPr>
          <a:lstStyle/>
          <a:p>
            <a:pPr algn="r"/>
            <a:r>
              <a:rPr lang="en-US" sz="2400"/>
              <a:t>Teamwork</a:t>
            </a:r>
            <a:endParaRPr lang="en-US" sz="2400">
              <a:cs typeface="Segoe UI"/>
            </a:endParaRPr>
          </a:p>
        </p:txBody>
      </p:sp>
      <p:sp>
        <p:nvSpPr>
          <p:cNvPr id="40" name="TextBox 39">
            <a:extLst>
              <a:ext uri="{FF2B5EF4-FFF2-40B4-BE49-F238E27FC236}">
                <a16:creationId xmlns:a16="http://schemas.microsoft.com/office/drawing/2014/main" id="{EF416FA3-E3B9-6954-33D4-7CCAA76FB957}"/>
              </a:ext>
            </a:extLst>
          </p:cNvPr>
          <p:cNvSpPr txBox="1"/>
          <p:nvPr/>
        </p:nvSpPr>
        <p:spPr>
          <a:xfrm>
            <a:off x="7121354" y="4822747"/>
            <a:ext cx="1963643" cy="461665"/>
          </a:xfrm>
          <a:prstGeom prst="rect">
            <a:avLst/>
          </a:prstGeom>
          <a:noFill/>
        </p:spPr>
        <p:txBody>
          <a:bodyPr wrap="square" lIns="91440" tIns="45720" rIns="91440" bIns="45720" anchor="t">
            <a:spAutoFit/>
          </a:bodyPr>
          <a:lstStyle/>
          <a:p>
            <a:pPr lvl="0" algn="r"/>
            <a:r>
              <a:rPr lang="en-US" sz="2400"/>
              <a:t>Diversity</a:t>
            </a:r>
            <a:endParaRPr lang="en-US" sz="2000"/>
          </a:p>
        </p:txBody>
      </p:sp>
      <p:sp>
        <p:nvSpPr>
          <p:cNvPr id="41" name="Oval 40">
            <a:extLst>
              <a:ext uri="{FF2B5EF4-FFF2-40B4-BE49-F238E27FC236}">
                <a16:creationId xmlns:a16="http://schemas.microsoft.com/office/drawing/2014/main" id="{9868487C-6EB5-91AE-18A8-8F19E5FF92FC}"/>
              </a:ext>
            </a:extLst>
          </p:cNvPr>
          <p:cNvSpPr/>
          <p:nvPr/>
        </p:nvSpPr>
        <p:spPr>
          <a:xfrm>
            <a:off x="5704321" y="2048978"/>
            <a:ext cx="537531" cy="537531"/>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US"/>
          </a:p>
        </p:txBody>
      </p:sp>
      <p:sp>
        <p:nvSpPr>
          <p:cNvPr id="4" name="TextBox 3">
            <a:extLst>
              <a:ext uri="{FF2B5EF4-FFF2-40B4-BE49-F238E27FC236}">
                <a16:creationId xmlns:a16="http://schemas.microsoft.com/office/drawing/2014/main" id="{EE1E122D-0D38-6652-CDD1-28AAC88DCA33}"/>
              </a:ext>
            </a:extLst>
          </p:cNvPr>
          <p:cNvSpPr txBox="1"/>
          <p:nvPr/>
        </p:nvSpPr>
        <p:spPr>
          <a:xfrm>
            <a:off x="264301" y="6359654"/>
            <a:ext cx="11781160" cy="369332"/>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r"/>
            <a:r>
              <a:rPr lang="en-US" sz="2400">
                <a:solidFill>
                  <a:srgbClr val="737373"/>
                </a:solidFill>
                <a:ea typeface="+mn-lt"/>
                <a:cs typeface="+mn-lt"/>
              </a:rPr>
              <a:t>www.aka.ms/TTRPGsForFunAndProfit</a:t>
            </a:r>
            <a:endParaRPr lang="en-US" sz="2400">
              <a:solidFill>
                <a:srgbClr val="737373"/>
              </a:solidFill>
              <a:cs typeface="Segoe UI"/>
            </a:endParaRPr>
          </a:p>
        </p:txBody>
      </p:sp>
    </p:spTree>
    <p:extLst>
      <p:ext uri="{BB962C8B-B14F-4D97-AF65-F5344CB8AC3E}">
        <p14:creationId xmlns:p14="http://schemas.microsoft.com/office/powerpoint/2010/main" val="1363015188"/>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97F90B-647F-9B99-6CC9-E771C6BCB0FA}"/>
              </a:ext>
            </a:extLst>
          </p:cNvPr>
          <p:cNvSpPr>
            <a:spLocks noGrp="1"/>
          </p:cNvSpPr>
          <p:nvPr>
            <p:ph type="title"/>
          </p:nvPr>
        </p:nvSpPr>
        <p:spPr>
          <a:xfrm>
            <a:off x="6615420" y="792922"/>
            <a:ext cx="4894962" cy="688837"/>
          </a:xfrm>
        </p:spPr>
        <p:txBody>
          <a:bodyPr/>
          <a:lstStyle/>
          <a:p>
            <a:r>
              <a:rPr lang="en-US" sz="4400">
                <a:cs typeface="Segoe UI"/>
              </a:rPr>
              <a:t>Skill Building</a:t>
            </a:r>
            <a:endParaRPr lang="en-US" sz="4400"/>
          </a:p>
        </p:txBody>
      </p:sp>
      <p:sp>
        <p:nvSpPr>
          <p:cNvPr id="4" name="Text Placeholder 3">
            <a:extLst>
              <a:ext uri="{FF2B5EF4-FFF2-40B4-BE49-F238E27FC236}">
                <a16:creationId xmlns:a16="http://schemas.microsoft.com/office/drawing/2014/main" id="{D418F66F-7F34-07B3-FF6A-9353CBA600B3}"/>
              </a:ext>
            </a:extLst>
          </p:cNvPr>
          <p:cNvSpPr>
            <a:spLocks noGrp="1"/>
          </p:cNvSpPr>
          <p:nvPr>
            <p:ph type="body" sz="quarter" idx="11"/>
          </p:nvPr>
        </p:nvSpPr>
        <p:spPr>
          <a:xfrm>
            <a:off x="6281534" y="585788"/>
            <a:ext cx="5327854" cy="5683249"/>
          </a:xfrm>
        </p:spPr>
        <p:txBody>
          <a:bodyPr/>
          <a:lstStyle/>
          <a:p>
            <a:pPr marL="285750" indent="-285750">
              <a:spcBef>
                <a:spcPts val="0"/>
              </a:spcBef>
              <a:spcAft>
                <a:spcPts val="0"/>
              </a:spcAft>
              <a:buFont typeface="Arial"/>
              <a:buChar char="•"/>
            </a:pPr>
            <a:r>
              <a:rPr lang="en-US"/>
              <a:t>Adult learners learn best when : </a:t>
            </a:r>
          </a:p>
          <a:p>
            <a:pPr marL="800100" lvl="1" indent="-342900">
              <a:spcBef>
                <a:spcPts val="0"/>
              </a:spcBef>
            </a:pPr>
            <a:r>
              <a:rPr lang="en-US" sz="2800"/>
              <a:t>They set their own goals and have self-direction.  </a:t>
            </a:r>
          </a:p>
          <a:p>
            <a:pPr marL="800100" lvl="1" indent="-342900">
              <a:spcBef>
                <a:spcPts val="0"/>
              </a:spcBef>
            </a:pPr>
            <a:r>
              <a:rPr lang="en-US" sz="2800"/>
              <a:t>Enjoy the learning  </a:t>
            </a:r>
          </a:p>
          <a:p>
            <a:pPr marL="800100" lvl="1" indent="-342900">
              <a:spcBef>
                <a:spcPts val="0"/>
              </a:spcBef>
            </a:pPr>
            <a:r>
              <a:rPr lang="en-US" sz="2800"/>
              <a:t>Are problem solving </a:t>
            </a:r>
          </a:p>
          <a:p>
            <a:pPr marL="800100" lvl="1" indent="-342900">
              <a:spcBef>
                <a:spcPts val="0"/>
              </a:spcBef>
            </a:pPr>
            <a:r>
              <a:rPr lang="en-US" sz="2800"/>
              <a:t>See the training as applicable.</a:t>
            </a:r>
            <a:endParaRPr lang="en-US" sz="2400"/>
          </a:p>
        </p:txBody>
      </p:sp>
      <p:sp>
        <p:nvSpPr>
          <p:cNvPr id="3" name="TextBox 2">
            <a:extLst>
              <a:ext uri="{FF2B5EF4-FFF2-40B4-BE49-F238E27FC236}">
                <a16:creationId xmlns:a16="http://schemas.microsoft.com/office/drawing/2014/main" id="{BA5A32FE-7D7D-0D7E-2845-3A407E3ECBF3}"/>
              </a:ext>
            </a:extLst>
          </p:cNvPr>
          <p:cNvSpPr txBox="1"/>
          <p:nvPr/>
        </p:nvSpPr>
        <p:spPr>
          <a:xfrm>
            <a:off x="674204" y="1659835"/>
            <a:ext cx="6735417" cy="369332"/>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buChar char="•"/>
            </a:pPr>
            <a:endParaRPr lang="en-US" sz="2400">
              <a:cs typeface="Arial"/>
            </a:endParaRPr>
          </a:p>
        </p:txBody>
      </p:sp>
      <p:pic>
        <p:nvPicPr>
          <p:cNvPr id="8" name="Picture 7" descr="cute dragons in an office setting cartoon style">
            <a:extLst>
              <a:ext uri="{FF2B5EF4-FFF2-40B4-BE49-F238E27FC236}">
                <a16:creationId xmlns:a16="http://schemas.microsoft.com/office/drawing/2014/main" id="{CDBC6360-4CEC-ADC5-B088-463767A4C8E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06117" y="1303683"/>
            <a:ext cx="4457700" cy="4457700"/>
          </a:xfrm>
          <a:prstGeom prst="rect">
            <a:avLst/>
          </a:prstGeom>
        </p:spPr>
      </p:pic>
      <p:sp>
        <p:nvSpPr>
          <p:cNvPr id="9" name="TextBox 8">
            <a:extLst>
              <a:ext uri="{FF2B5EF4-FFF2-40B4-BE49-F238E27FC236}">
                <a16:creationId xmlns:a16="http://schemas.microsoft.com/office/drawing/2014/main" id="{FF5A6C04-B448-7887-4584-072601594AF1}"/>
              </a:ext>
            </a:extLst>
          </p:cNvPr>
          <p:cNvSpPr txBox="1"/>
          <p:nvPr/>
        </p:nvSpPr>
        <p:spPr>
          <a:xfrm>
            <a:off x="582613" y="5893911"/>
            <a:ext cx="4113431" cy="278499"/>
          </a:xfrm>
          <a:prstGeom prst="rect">
            <a:avLst/>
          </a:prstGeom>
        </p:spPr>
        <p:txBody>
          <a:bodyPr vert="horz" wrap="square" lIns="0" tIns="0" rIns="0" bIns="0" rtlCol="0" anchor="t">
            <a:noAutofit/>
          </a:bodyPr>
          <a:lstStyle/>
          <a:p>
            <a:pPr marL="342900" defTabSz="932742">
              <a:lnSpc>
                <a:spcPct val="90000"/>
              </a:lnSpc>
              <a:spcBef>
                <a:spcPct val="20000"/>
              </a:spcBef>
              <a:buSzPct val="90000"/>
            </a:pPr>
            <a:r>
              <a:rPr lang="en-US" sz="1600" b="1">
                <a:solidFill>
                  <a:srgbClr val="D8D8D8"/>
                </a:solidFill>
                <a:cs typeface="Segoe UI"/>
              </a:rPr>
              <a:t>Generated by AI in PowerPoint</a:t>
            </a:r>
          </a:p>
        </p:txBody>
      </p:sp>
      <p:sp>
        <p:nvSpPr>
          <p:cNvPr id="6" name="TextBox 5">
            <a:extLst>
              <a:ext uri="{FF2B5EF4-FFF2-40B4-BE49-F238E27FC236}">
                <a16:creationId xmlns:a16="http://schemas.microsoft.com/office/drawing/2014/main" id="{2395E940-3FD9-C559-D5E8-0D88B559A5F8}"/>
              </a:ext>
            </a:extLst>
          </p:cNvPr>
          <p:cNvSpPr txBox="1"/>
          <p:nvPr/>
        </p:nvSpPr>
        <p:spPr>
          <a:xfrm>
            <a:off x="264301" y="6359654"/>
            <a:ext cx="11781160" cy="369332"/>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r"/>
            <a:r>
              <a:rPr lang="en-US" sz="2400">
                <a:solidFill>
                  <a:srgbClr val="D8D8D8"/>
                </a:solidFill>
                <a:ea typeface="+mn-lt"/>
                <a:cs typeface="+mn-lt"/>
              </a:rPr>
              <a:t>www.aka.ms/TTRPGsForFunAndProfit</a:t>
            </a:r>
            <a:endParaRPr lang="en-US" sz="2400">
              <a:solidFill>
                <a:srgbClr val="D8D8D8"/>
              </a:solidFill>
              <a:cs typeface="Segoe UI"/>
            </a:endParaRPr>
          </a:p>
        </p:txBody>
      </p:sp>
    </p:spTree>
    <p:extLst>
      <p:ext uri="{BB962C8B-B14F-4D97-AF65-F5344CB8AC3E}">
        <p14:creationId xmlns:p14="http://schemas.microsoft.com/office/powerpoint/2010/main" val="4143581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A03A58-8F02-754C-AD45-8136295694EC}"/>
              </a:ext>
            </a:extLst>
          </p:cNvPr>
          <p:cNvSpPr>
            <a:spLocks noGrp="1"/>
          </p:cNvSpPr>
          <p:nvPr>
            <p:ph type="title"/>
          </p:nvPr>
        </p:nvSpPr>
        <p:spPr/>
        <p:txBody>
          <a:bodyPr/>
          <a:lstStyle/>
          <a:p>
            <a:r>
              <a:rPr lang="en-US">
                <a:cs typeface="Segoe UI"/>
              </a:rPr>
              <a:t>Practicing emotional intelligence through TTRPGs</a:t>
            </a:r>
            <a:endParaRPr lang="en-US"/>
          </a:p>
        </p:txBody>
      </p:sp>
      <p:sp>
        <p:nvSpPr>
          <p:cNvPr id="20" name="TextBox 19">
            <a:extLst>
              <a:ext uri="{FF2B5EF4-FFF2-40B4-BE49-F238E27FC236}">
                <a16:creationId xmlns:a16="http://schemas.microsoft.com/office/drawing/2014/main" id="{1C4F93EE-F324-E556-E4DE-59758CB180FF}"/>
              </a:ext>
            </a:extLst>
          </p:cNvPr>
          <p:cNvSpPr txBox="1"/>
          <p:nvPr/>
        </p:nvSpPr>
        <p:spPr>
          <a:xfrm>
            <a:off x="585257" y="1446760"/>
            <a:ext cx="9951191" cy="338554"/>
          </a:xfrm>
          <a:prstGeom prst="rect">
            <a:avLst/>
          </a:prstGeom>
          <a:noFill/>
        </p:spPr>
        <p:txBody>
          <a:bodyPr wrap="square" lIns="0" tIns="0" rIns="0" bIns="0" rtlCol="0" anchor="t">
            <a:spAutoFit/>
          </a:bodyPr>
          <a:lstStyle/>
          <a:p>
            <a:pPr marL="285750" indent="-285750">
              <a:spcBef>
                <a:spcPct val="20000"/>
              </a:spcBef>
              <a:buFont typeface="Arial"/>
              <a:buChar char="•"/>
            </a:pPr>
            <a:endParaRPr lang="en-US" sz="2200">
              <a:latin typeface="Segoe UI"/>
              <a:ea typeface="+mn-lt"/>
              <a:cs typeface="Segoe UI"/>
            </a:endParaRPr>
          </a:p>
        </p:txBody>
      </p:sp>
      <p:sp>
        <p:nvSpPr>
          <p:cNvPr id="6" name="TextBox 5">
            <a:extLst>
              <a:ext uri="{FF2B5EF4-FFF2-40B4-BE49-F238E27FC236}">
                <a16:creationId xmlns:a16="http://schemas.microsoft.com/office/drawing/2014/main" id="{270F6944-A867-B22A-D9FD-F504C18CDB8D}"/>
              </a:ext>
            </a:extLst>
          </p:cNvPr>
          <p:cNvSpPr txBox="1"/>
          <p:nvPr/>
        </p:nvSpPr>
        <p:spPr>
          <a:xfrm>
            <a:off x="585257" y="1446760"/>
            <a:ext cx="9951191" cy="5244513"/>
          </a:xfrm>
          <a:prstGeom prst="rect">
            <a:avLst/>
          </a:prstGeom>
          <a:noFill/>
        </p:spPr>
        <p:txBody>
          <a:bodyPr wrap="square" lIns="0" tIns="0" rIns="0" bIns="0" rtlCol="0" anchor="t">
            <a:spAutoFit/>
          </a:bodyPr>
          <a:lstStyle/>
          <a:p>
            <a:pPr>
              <a:spcBef>
                <a:spcPct val="20000"/>
              </a:spcBef>
            </a:pPr>
            <a:r>
              <a:rPr lang="en-US" sz="2400" b="1">
                <a:latin typeface="Segoe UI Light"/>
                <a:ea typeface="+mn-lt"/>
                <a:cs typeface="+mn-lt"/>
              </a:rPr>
              <a:t>Adult learners learn best when:</a:t>
            </a:r>
            <a:endParaRPr lang="en-US" sz="2400">
              <a:latin typeface="Segoe UI Light"/>
              <a:ea typeface="+mn-lt"/>
              <a:cs typeface="+mn-lt"/>
            </a:endParaRPr>
          </a:p>
          <a:p>
            <a:pPr marL="342900" indent="-342900">
              <a:spcBef>
                <a:spcPct val="20000"/>
              </a:spcBef>
              <a:buFont typeface="Arial"/>
              <a:buChar char="•"/>
            </a:pPr>
            <a:r>
              <a:rPr lang="en-US" sz="2400" b="1">
                <a:latin typeface="Segoe UI Light"/>
                <a:cs typeface="Segoe UI"/>
              </a:rPr>
              <a:t>Setting personal goals</a:t>
            </a:r>
          </a:p>
          <a:p>
            <a:pPr marL="799465" lvl="1" indent="-342900">
              <a:spcBef>
                <a:spcPct val="20000"/>
              </a:spcBef>
              <a:buFont typeface="Arial"/>
              <a:buChar char="•"/>
            </a:pPr>
            <a:r>
              <a:rPr lang="en-US" sz="2400">
                <a:latin typeface="Segoe UI Light"/>
                <a:cs typeface="Segoe UI"/>
              </a:rPr>
              <a:t>Quests, campaigns, and adventures</a:t>
            </a:r>
            <a:endParaRPr lang="en-US" sz="2400" b="1">
              <a:latin typeface="Segoe UI Light"/>
              <a:cs typeface="Segoe UI"/>
            </a:endParaRPr>
          </a:p>
          <a:p>
            <a:pPr marL="342900" indent="-342900">
              <a:spcBef>
                <a:spcPct val="20000"/>
              </a:spcBef>
              <a:buFont typeface="Arial"/>
              <a:buChar char="•"/>
            </a:pPr>
            <a:r>
              <a:rPr lang="en-US" sz="2400" b="1">
                <a:latin typeface="Segoe UI Light"/>
                <a:cs typeface="Segoe UI"/>
              </a:rPr>
              <a:t>Having self-direction</a:t>
            </a:r>
            <a:endParaRPr lang="en-US" sz="2400">
              <a:latin typeface="Segoe UI Light"/>
              <a:cs typeface="Segoe UI"/>
            </a:endParaRPr>
          </a:p>
          <a:p>
            <a:pPr marL="799465" lvl="1" indent="-342900">
              <a:spcBef>
                <a:spcPct val="20000"/>
              </a:spcBef>
              <a:buFont typeface="Arial"/>
              <a:buChar char="•"/>
            </a:pPr>
            <a:r>
              <a:rPr lang="en-US" sz="2400">
                <a:latin typeface="Segoe UI Light"/>
                <a:cs typeface="Segoe UI"/>
              </a:rPr>
              <a:t>Open-world exploration</a:t>
            </a:r>
          </a:p>
          <a:p>
            <a:pPr marL="342900" indent="-342900">
              <a:spcBef>
                <a:spcPct val="20000"/>
              </a:spcBef>
              <a:buFont typeface="Arial"/>
              <a:buChar char="•"/>
            </a:pPr>
            <a:r>
              <a:rPr lang="en-US" sz="2400" b="1">
                <a:latin typeface="Segoe UI Light"/>
                <a:cs typeface="Segoe UI"/>
              </a:rPr>
              <a:t>Enjoy the learning</a:t>
            </a:r>
          </a:p>
          <a:p>
            <a:pPr marL="799465" lvl="1" indent="-342900">
              <a:spcBef>
                <a:spcPct val="20000"/>
              </a:spcBef>
              <a:buFont typeface="Arial"/>
              <a:buChar char="•"/>
            </a:pPr>
            <a:r>
              <a:rPr lang="en-US" sz="2400">
                <a:latin typeface="Segoe UI Light"/>
                <a:cs typeface="Segoe UI"/>
              </a:rPr>
              <a:t>A fun time playing!</a:t>
            </a:r>
          </a:p>
          <a:p>
            <a:pPr marL="342900" indent="-342900">
              <a:spcBef>
                <a:spcPct val="20000"/>
              </a:spcBef>
              <a:buFont typeface="Arial"/>
              <a:buChar char="•"/>
            </a:pPr>
            <a:r>
              <a:rPr lang="en-US" sz="2400" b="1">
                <a:latin typeface="Segoe UI Light"/>
                <a:cs typeface="Segoe UI"/>
              </a:rPr>
              <a:t>Problem solving</a:t>
            </a:r>
          </a:p>
          <a:p>
            <a:pPr marL="799465" lvl="1" indent="-342900">
              <a:spcBef>
                <a:spcPct val="20000"/>
              </a:spcBef>
              <a:buFont typeface="Arial"/>
              <a:buChar char="•"/>
            </a:pPr>
            <a:r>
              <a:rPr lang="en-US" sz="2400">
                <a:latin typeface="Segoe UI Light"/>
                <a:cs typeface="Segoe UI"/>
              </a:rPr>
              <a:t>Literally puzzles, or combat, or other situations to navigate </a:t>
            </a:r>
          </a:p>
          <a:p>
            <a:pPr marL="342900" indent="-342900">
              <a:spcBef>
                <a:spcPct val="20000"/>
              </a:spcBef>
              <a:buFont typeface="Arial"/>
              <a:buChar char="•"/>
            </a:pPr>
            <a:r>
              <a:rPr lang="en-US" sz="2400" b="1">
                <a:latin typeface="Segoe UI Light"/>
                <a:cs typeface="Segoe UI"/>
              </a:rPr>
              <a:t>Understanding how training is applicable</a:t>
            </a:r>
          </a:p>
          <a:p>
            <a:pPr marL="799465" lvl="1" indent="-342900">
              <a:spcBef>
                <a:spcPct val="20000"/>
              </a:spcBef>
              <a:buFont typeface="Arial"/>
              <a:buChar char="•"/>
            </a:pPr>
            <a:r>
              <a:rPr lang="en-US" sz="2400">
                <a:latin typeface="Segoe UI Light"/>
                <a:cs typeface="Segoe UI"/>
              </a:rPr>
              <a:t>Playing with </a:t>
            </a:r>
            <a:r>
              <a:rPr lang="en-US" sz="2400" i="1">
                <a:latin typeface="Segoe UI Light"/>
                <a:cs typeface="Segoe UI"/>
              </a:rPr>
              <a:t>intention</a:t>
            </a:r>
            <a:endParaRPr lang="en-US" sz="2400">
              <a:latin typeface="Segoe UI Light"/>
              <a:cs typeface="Segoe UI"/>
            </a:endParaRPr>
          </a:p>
          <a:p>
            <a:pPr>
              <a:spcBef>
                <a:spcPct val="20000"/>
              </a:spcBef>
            </a:pPr>
            <a:endParaRPr lang="en-US" sz="2400" b="1">
              <a:latin typeface="Segoe UI Light"/>
              <a:cs typeface="Segoe UI"/>
            </a:endParaRPr>
          </a:p>
        </p:txBody>
      </p:sp>
      <p:sp>
        <p:nvSpPr>
          <p:cNvPr id="4" name="TextBox 3">
            <a:extLst>
              <a:ext uri="{FF2B5EF4-FFF2-40B4-BE49-F238E27FC236}">
                <a16:creationId xmlns:a16="http://schemas.microsoft.com/office/drawing/2014/main" id="{CFCEFDE1-73B5-E75F-74A4-FFC4202D7F2E}"/>
              </a:ext>
            </a:extLst>
          </p:cNvPr>
          <p:cNvSpPr txBox="1"/>
          <p:nvPr/>
        </p:nvSpPr>
        <p:spPr>
          <a:xfrm>
            <a:off x="264301" y="6359654"/>
            <a:ext cx="11781160" cy="369332"/>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r"/>
            <a:r>
              <a:rPr lang="en-US" sz="2400">
                <a:solidFill>
                  <a:srgbClr val="7F7F7F"/>
                </a:solidFill>
                <a:ea typeface="+mn-lt"/>
                <a:cs typeface="+mn-lt"/>
              </a:rPr>
              <a:t>www.aka.ms/TTRPGsForFunAndProfit</a:t>
            </a:r>
            <a:endParaRPr lang="en-US" sz="2400">
              <a:solidFill>
                <a:srgbClr val="7F7F7F"/>
              </a:solidFill>
              <a:cs typeface="Segoe UI"/>
            </a:endParaRPr>
          </a:p>
        </p:txBody>
      </p:sp>
    </p:spTree>
    <p:extLst>
      <p:ext uri="{BB962C8B-B14F-4D97-AF65-F5344CB8AC3E}">
        <p14:creationId xmlns:p14="http://schemas.microsoft.com/office/powerpoint/2010/main" val="11999203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
                                            <p:txEl>
                                              <p:pRg st="7" end="7"/>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
                                            <p:txEl>
                                              <p:pRg st="9" end="9"/>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A03A58-8F02-754C-AD45-8136295694EC}"/>
              </a:ext>
            </a:extLst>
          </p:cNvPr>
          <p:cNvSpPr>
            <a:spLocks noGrp="1"/>
          </p:cNvSpPr>
          <p:nvPr>
            <p:ph type="title"/>
          </p:nvPr>
        </p:nvSpPr>
        <p:spPr/>
        <p:txBody>
          <a:bodyPr/>
          <a:lstStyle/>
          <a:p>
            <a:r>
              <a:rPr lang="en-US">
                <a:cs typeface="Segoe UI"/>
              </a:rPr>
              <a:t>Emotional Intelligence &amp; Design</a:t>
            </a:r>
            <a:endParaRPr lang="en-US"/>
          </a:p>
        </p:txBody>
      </p:sp>
      <p:sp>
        <p:nvSpPr>
          <p:cNvPr id="20" name="TextBox 19">
            <a:extLst>
              <a:ext uri="{FF2B5EF4-FFF2-40B4-BE49-F238E27FC236}">
                <a16:creationId xmlns:a16="http://schemas.microsoft.com/office/drawing/2014/main" id="{1C4F93EE-F324-E556-E4DE-59758CB180FF}"/>
              </a:ext>
            </a:extLst>
          </p:cNvPr>
          <p:cNvSpPr txBox="1"/>
          <p:nvPr/>
        </p:nvSpPr>
        <p:spPr>
          <a:xfrm>
            <a:off x="585257" y="1446760"/>
            <a:ext cx="9951191" cy="5170646"/>
          </a:xfrm>
          <a:prstGeom prst="rect">
            <a:avLst/>
          </a:prstGeom>
          <a:noFill/>
        </p:spPr>
        <p:txBody>
          <a:bodyPr wrap="square" lIns="0" tIns="0" rIns="0" bIns="0" rtlCol="0" anchor="t">
            <a:spAutoFit/>
          </a:bodyPr>
          <a:lstStyle/>
          <a:p>
            <a:pPr marL="342900" indent="-342900">
              <a:buFont typeface="Arial"/>
              <a:buChar char="•"/>
            </a:pPr>
            <a:r>
              <a:rPr lang="en-US" sz="2800" b="1">
                <a:latin typeface="Segoe UI Light"/>
                <a:cs typeface="Segoe UI Semibold"/>
              </a:rPr>
              <a:t>Design thinking, also associated with: </a:t>
            </a:r>
            <a:endParaRPr lang="en-US" sz="2000"/>
          </a:p>
          <a:p>
            <a:pPr marL="799465" lvl="1" indent="-342900">
              <a:buFont typeface="Arial"/>
              <a:buChar char="•"/>
            </a:pPr>
            <a:r>
              <a:rPr lang="en-US" sz="2800">
                <a:latin typeface="Segoe UI Light"/>
                <a:cs typeface="Segoe UI Semibold"/>
              </a:rPr>
              <a:t>Human-centered design</a:t>
            </a:r>
          </a:p>
          <a:p>
            <a:pPr marL="799465" lvl="1" indent="-342900">
              <a:buFont typeface="Arial"/>
              <a:buChar char="•"/>
            </a:pPr>
            <a:r>
              <a:rPr lang="en-US" sz="2800">
                <a:latin typeface="Segoe UI Light"/>
                <a:cs typeface="Segoe UI Semibold"/>
              </a:rPr>
              <a:t>User-centered design</a:t>
            </a:r>
          </a:p>
          <a:p>
            <a:pPr marL="799465" lvl="1" indent="-342900">
              <a:buFont typeface="Arial"/>
              <a:buChar char="•"/>
            </a:pPr>
            <a:r>
              <a:rPr lang="en-US" sz="2800">
                <a:latin typeface="Segoe UI Light"/>
                <a:cs typeface="Segoe UI Semibold"/>
              </a:rPr>
              <a:t>Strategic design</a:t>
            </a:r>
          </a:p>
          <a:p>
            <a:pPr marL="799465" lvl="1" indent="-342900">
              <a:buFont typeface="Arial"/>
              <a:buChar char="•"/>
            </a:pPr>
            <a:r>
              <a:rPr lang="en-US" sz="2800">
                <a:latin typeface="Segoe UI Light"/>
                <a:cs typeface="Segoe UI Semibold"/>
              </a:rPr>
              <a:t>Design-based learning</a:t>
            </a:r>
          </a:p>
          <a:p>
            <a:pPr marL="342900" indent="-342900">
              <a:buFont typeface="Arial"/>
              <a:buChar char="•"/>
            </a:pPr>
            <a:r>
              <a:rPr lang="en-US" sz="2800" b="1">
                <a:latin typeface="Segoe UI Light"/>
                <a:cs typeface="Segoe UI Semibold"/>
              </a:rPr>
              <a:t>Emotional intelligence</a:t>
            </a:r>
          </a:p>
          <a:p>
            <a:pPr marL="799465" lvl="1" indent="-342900">
              <a:buFont typeface="Arial"/>
              <a:buChar char="•"/>
            </a:pPr>
            <a:r>
              <a:rPr lang="en-US" sz="2800">
                <a:latin typeface="Segoe UI Light"/>
                <a:cs typeface="Segoe UI Semibold"/>
              </a:rPr>
              <a:t>Who is this for?</a:t>
            </a:r>
          </a:p>
          <a:p>
            <a:pPr marL="799465" lvl="1" indent="-342900">
              <a:buFont typeface="Arial"/>
              <a:buChar char="•"/>
            </a:pPr>
            <a:r>
              <a:rPr lang="en-US" sz="2800">
                <a:latin typeface="Segoe UI Light"/>
                <a:cs typeface="Segoe UI Semibold"/>
              </a:rPr>
              <a:t>What will they use it for?</a:t>
            </a:r>
          </a:p>
          <a:p>
            <a:pPr marL="799465" lvl="1" indent="-342900">
              <a:buFont typeface="Arial"/>
              <a:buChar char="•"/>
            </a:pPr>
            <a:r>
              <a:rPr lang="en-US" sz="2800">
                <a:latin typeface="Segoe UI Light"/>
                <a:cs typeface="Segoe UI Semibold"/>
              </a:rPr>
              <a:t>When will they use it?</a:t>
            </a:r>
          </a:p>
          <a:p>
            <a:pPr marL="799465" lvl="1" indent="-342900">
              <a:buFont typeface="Arial"/>
              <a:buChar char="•"/>
            </a:pPr>
            <a:r>
              <a:rPr lang="en-US" sz="2800">
                <a:latin typeface="Segoe UI Light"/>
                <a:cs typeface="Segoe UI Light"/>
              </a:rPr>
              <a:t>Why will they use it?</a:t>
            </a:r>
            <a:endParaRPr lang="en-US" sz="2800">
              <a:latin typeface="Segoe UI Light"/>
              <a:cs typeface="Segoe UI Semibold"/>
            </a:endParaRPr>
          </a:p>
          <a:p>
            <a:pPr marL="799465" lvl="1" indent="-342900">
              <a:buFont typeface="Arial"/>
              <a:buChar char="•"/>
            </a:pPr>
            <a:r>
              <a:rPr lang="en-US" sz="2800">
                <a:latin typeface="Segoe UI Light"/>
                <a:cs typeface="Segoe UI Light"/>
              </a:rPr>
              <a:t>How will they use it?</a:t>
            </a:r>
            <a:endParaRPr lang="en-US" sz="2800">
              <a:latin typeface="Segoe UI Light"/>
              <a:cs typeface="Segoe UI Semibold"/>
            </a:endParaRPr>
          </a:p>
          <a:p>
            <a:pPr marL="342900" indent="-342900">
              <a:buFont typeface="Arial"/>
              <a:buChar char="•"/>
            </a:pPr>
            <a:endParaRPr lang="en-US" sz="2800" b="1">
              <a:latin typeface="Segoe UI Light"/>
              <a:cs typeface="Segoe UI Semibold"/>
            </a:endParaRPr>
          </a:p>
        </p:txBody>
      </p:sp>
      <p:sp>
        <p:nvSpPr>
          <p:cNvPr id="4" name="TextBox 3">
            <a:extLst>
              <a:ext uri="{FF2B5EF4-FFF2-40B4-BE49-F238E27FC236}">
                <a16:creationId xmlns:a16="http://schemas.microsoft.com/office/drawing/2014/main" id="{984E4C17-FAFF-6FBD-1E6F-5D088A1E3160}"/>
              </a:ext>
            </a:extLst>
          </p:cNvPr>
          <p:cNvSpPr txBox="1"/>
          <p:nvPr/>
        </p:nvSpPr>
        <p:spPr>
          <a:xfrm>
            <a:off x="264301" y="6359654"/>
            <a:ext cx="11781160" cy="369332"/>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r"/>
            <a:r>
              <a:rPr lang="en-US" sz="2400">
                <a:solidFill>
                  <a:srgbClr val="737373"/>
                </a:solidFill>
                <a:ea typeface="+mn-lt"/>
                <a:cs typeface="+mn-lt"/>
              </a:rPr>
              <a:t>www.aka.ms/TTRPGsForFunAndProfit</a:t>
            </a:r>
            <a:endParaRPr lang="en-US" sz="2400">
              <a:solidFill>
                <a:srgbClr val="737373"/>
              </a:solidFill>
              <a:cs typeface="Segoe UI"/>
            </a:endParaRPr>
          </a:p>
        </p:txBody>
      </p:sp>
    </p:spTree>
    <p:extLst>
      <p:ext uri="{BB962C8B-B14F-4D97-AF65-F5344CB8AC3E}">
        <p14:creationId xmlns:p14="http://schemas.microsoft.com/office/powerpoint/2010/main" val="34538503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0">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0">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0">
                                            <p:txEl>
                                              <p:pRg st="8" end="8"/>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0">
                                            <p:txEl>
                                              <p:pRg st="9" end="9"/>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0">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3B2E58"/>
        </a:solidFill>
        <a:effectLst/>
      </p:bgPr>
    </p:bg>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C31A4BE2-2837-493A-ACA6-05A8E5C82D61}"/>
              </a:ext>
            </a:extLst>
          </p:cNvPr>
          <p:cNvSpPr>
            <a:spLocks noGrp="1"/>
          </p:cNvSpPr>
          <p:nvPr>
            <p:ph type="body" sz="quarter" idx="10"/>
          </p:nvPr>
        </p:nvSpPr>
        <p:spPr>
          <a:xfrm>
            <a:off x="436180" y="699247"/>
            <a:ext cx="11212895" cy="4998291"/>
          </a:xfrm>
        </p:spPr>
        <p:txBody>
          <a:bodyPr/>
          <a:lstStyle/>
          <a:p>
            <a:r>
              <a:rPr lang="en-US" sz="4000">
                <a:solidFill>
                  <a:schemeClr val="bg1"/>
                </a:solidFill>
                <a:latin typeface="Segoe UI Light" panose="020B0502040204020203" pitchFamily="34" charset="0"/>
                <a:cs typeface="Segoe UI Light" panose="020B0502040204020203" pitchFamily="34" charset="0"/>
              </a:rPr>
              <a:t>“Learning how people adapt to the world around them means spending time understanding their experience from their perspective.</a:t>
            </a:r>
          </a:p>
          <a:p>
            <a:r>
              <a:rPr lang="en-US" sz="4000">
                <a:solidFill>
                  <a:schemeClr val="bg1"/>
                </a:solidFill>
                <a:latin typeface="Segoe UI Light" panose="020B0502040204020203" pitchFamily="34" charset="0"/>
                <a:cs typeface="Segoe UI Light" panose="020B0502040204020203" pitchFamily="34" charset="0"/>
              </a:rPr>
              <a:t>When done well, we can recognize more than just the barriers people encounter. </a:t>
            </a:r>
            <a:r>
              <a:rPr lang="en-US" sz="4000" b="1">
                <a:solidFill>
                  <a:schemeClr val="bg1"/>
                </a:solidFill>
                <a:latin typeface="Segoe UI Light" panose="020B0502040204020203" pitchFamily="34" charset="0"/>
                <a:cs typeface="Segoe UI Light" panose="020B0502040204020203" pitchFamily="34" charset="0"/>
              </a:rPr>
              <a:t>We also recognize their motivations that all people have in common.”</a:t>
            </a:r>
          </a:p>
          <a:p>
            <a:endParaRPr lang="en-US" sz="3200">
              <a:solidFill>
                <a:srgbClr val="D59DFF"/>
              </a:solidFill>
            </a:endParaRPr>
          </a:p>
          <a:p>
            <a:r>
              <a:rPr lang="en-US" sz="3200">
                <a:solidFill>
                  <a:srgbClr val="D59DFF"/>
                </a:solidFill>
              </a:rPr>
              <a:t>Microsoft Design Inclusive toolkit</a:t>
            </a:r>
            <a:endParaRPr lang="en-US" sz="3200">
              <a:solidFill>
                <a:schemeClr val="bg1"/>
              </a:solidFill>
            </a:endParaRPr>
          </a:p>
        </p:txBody>
      </p:sp>
    </p:spTree>
    <p:extLst>
      <p:ext uri="{BB962C8B-B14F-4D97-AF65-F5344CB8AC3E}">
        <p14:creationId xmlns:p14="http://schemas.microsoft.com/office/powerpoint/2010/main" val="2653125690"/>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5EBEFF07-B4E8-49FF-9C4A-E97DAD2179F9}"/>
              </a:ext>
            </a:extLst>
          </p:cNvPr>
          <p:cNvSpPr txBox="1">
            <a:spLocks noGrp="1"/>
          </p:cNvSpPr>
          <p:nvPr>
            <p:ph type="title" idx="4294967295"/>
          </p:nvPr>
        </p:nvSpPr>
        <p:spPr>
          <a:xfrm>
            <a:off x="588263" y="878561"/>
            <a:ext cx="4158362" cy="553998"/>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a:ln w="3175">
                  <a:noFill/>
                </a:ln>
                <a:solidFill>
                  <a:srgbClr val="D59DFF"/>
                </a:solidFill>
                <a:effectLst/>
                <a:uLnTx/>
                <a:uFillTx/>
                <a:latin typeface="+mj-lt"/>
                <a:ea typeface="+mn-ea"/>
                <a:cs typeface="Segoe UI" pitchFamily="34" charset="0"/>
              </a:rPr>
              <a:t>Agenda</a:t>
            </a:r>
          </a:p>
        </p:txBody>
      </p:sp>
      <p:sp>
        <p:nvSpPr>
          <p:cNvPr id="6" name="Text Placeholder 2">
            <a:extLst>
              <a:ext uri="{FF2B5EF4-FFF2-40B4-BE49-F238E27FC236}">
                <a16:creationId xmlns:a16="http://schemas.microsoft.com/office/drawing/2014/main" id="{FF17E45F-6134-46F7-96E8-E702F782C832}"/>
              </a:ext>
            </a:extLst>
          </p:cNvPr>
          <p:cNvSpPr txBox="1">
            <a:spLocks/>
          </p:cNvSpPr>
          <p:nvPr/>
        </p:nvSpPr>
        <p:spPr>
          <a:xfrm>
            <a:off x="232229" y="1843899"/>
            <a:ext cx="5437921" cy="4135539"/>
          </a:xfrm>
          <a:prstGeom prst="rect">
            <a:avLst/>
          </a:prstGeom>
        </p:spPr>
        <p:txBody>
          <a:bodyPr lIns="91440" tIns="45720" rIns="91440" bIns="45720" anchor="t"/>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buFont typeface="Arial" panose="020B0604020202020204" pitchFamily="34" charset="0"/>
              <a:buChar char="•"/>
            </a:pPr>
            <a:r>
              <a:rPr lang="en-US">
                <a:cs typeface="Segoe UI"/>
              </a:rPr>
              <a:t>Teamwork</a:t>
            </a:r>
            <a:endParaRPr lang="en-US" sz="3200"/>
          </a:p>
          <a:p>
            <a:pPr marL="457200" indent="-457200">
              <a:buFont typeface="Arial" panose="020B0604020202020204" pitchFamily="34" charset="0"/>
              <a:buChar char="•"/>
            </a:pPr>
            <a:r>
              <a:rPr lang="en-US">
                <a:cs typeface="Segoe UI"/>
              </a:rPr>
              <a:t>Professional communication </a:t>
            </a:r>
          </a:p>
          <a:p>
            <a:pPr marL="457200" indent="-457200">
              <a:buFont typeface="Arial" panose="020B0604020202020204" pitchFamily="34" charset="0"/>
              <a:buChar char="•"/>
            </a:pPr>
            <a:r>
              <a:rPr lang="en-US">
                <a:cs typeface="Segoe UI"/>
              </a:rPr>
              <a:t>Diversity</a:t>
            </a:r>
            <a:endParaRPr lang="en-US" sz="3200"/>
          </a:p>
          <a:p>
            <a:pPr marL="457200" indent="-457200">
              <a:buFont typeface="Arial" panose="020B0604020202020204" pitchFamily="34" charset="0"/>
              <a:buChar char="•"/>
            </a:pPr>
            <a:r>
              <a:rPr lang="en-US">
                <a:cs typeface="Segoe UI"/>
              </a:rPr>
              <a:t>Emotional Intelligence</a:t>
            </a:r>
          </a:p>
          <a:p>
            <a:pPr marL="457200" indent="-457200">
              <a:buFont typeface="Arial" panose="020B0604020202020204" pitchFamily="34" charset="0"/>
              <a:buChar char="•"/>
            </a:pPr>
            <a:r>
              <a:rPr lang="en-US">
                <a:cs typeface="Segoe UI"/>
              </a:rPr>
              <a:t>Bringing TTRPGs to your work</a:t>
            </a:r>
          </a:p>
          <a:p>
            <a:pPr marL="457200" indent="-457200">
              <a:buFont typeface="Arial" panose="020B0604020202020204" pitchFamily="34" charset="0"/>
              <a:buChar char="•"/>
            </a:pPr>
            <a:r>
              <a:rPr lang="en-US">
                <a:cs typeface="Segoe UI"/>
              </a:rPr>
              <a:t>Q&amp;A</a:t>
            </a:r>
          </a:p>
        </p:txBody>
      </p:sp>
      <p:pic>
        <p:nvPicPr>
          <p:cNvPr id="11266" name="Picture 2" descr="many cute dragons at a table playing dungeons and dragons, one of them is the dungeon master, in a dark and purple room ">
            <a:extLst>
              <a:ext uri="{FF2B5EF4-FFF2-40B4-BE49-F238E27FC236}">
                <a16:creationId xmlns:a16="http://schemas.microsoft.com/office/drawing/2014/main" id="{E59368A0-786B-8A2A-984A-0F72B5CA150B}"/>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670150" y="0"/>
            <a:ext cx="6858000"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13" name="Group 12">
            <a:extLst>
              <a:ext uri="{FF2B5EF4-FFF2-40B4-BE49-F238E27FC236}">
                <a16:creationId xmlns:a16="http://schemas.microsoft.com/office/drawing/2014/main" id="{B446FECB-61EF-F7E6-CFD8-C43FB948D385}"/>
              </a:ext>
            </a:extLst>
          </p:cNvPr>
          <p:cNvGrpSpPr/>
          <p:nvPr/>
        </p:nvGrpSpPr>
        <p:grpSpPr>
          <a:xfrm>
            <a:off x="233040" y="5165732"/>
            <a:ext cx="4697660" cy="1350821"/>
            <a:chOff x="208192" y="4933819"/>
            <a:chExt cx="4697660" cy="1350821"/>
          </a:xfrm>
        </p:grpSpPr>
        <p:pic>
          <p:nvPicPr>
            <p:cNvPr id="8" name="Picture 7" descr="A qr code on a screen&#10;&#10;Description automatically generated">
              <a:extLst>
                <a:ext uri="{FF2B5EF4-FFF2-40B4-BE49-F238E27FC236}">
                  <a16:creationId xmlns:a16="http://schemas.microsoft.com/office/drawing/2014/main" id="{BC0A9F5A-F502-EFC1-D439-FD39929A8E8C}"/>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208192" y="4933819"/>
              <a:ext cx="1336965" cy="1350821"/>
            </a:xfrm>
            <a:prstGeom prst="rect">
              <a:avLst/>
            </a:prstGeom>
          </p:spPr>
        </p:pic>
        <p:sp>
          <p:nvSpPr>
            <p:cNvPr id="10" name="TextBox 9">
              <a:extLst>
                <a:ext uri="{FF2B5EF4-FFF2-40B4-BE49-F238E27FC236}">
                  <a16:creationId xmlns:a16="http://schemas.microsoft.com/office/drawing/2014/main" id="{E7F1192F-BC7C-A949-0206-8D5A6A3DB9FF}"/>
                </a:ext>
              </a:extLst>
            </p:cNvPr>
            <p:cNvSpPr txBox="1"/>
            <p:nvPr/>
          </p:nvSpPr>
          <p:spPr>
            <a:xfrm>
              <a:off x="1607095" y="4934282"/>
              <a:ext cx="1905000" cy="276999"/>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1800">
                  <a:solidFill>
                    <a:schemeClr val="tx1">
                      <a:lumMod val="85000"/>
                    </a:schemeClr>
                  </a:solidFill>
                  <a:cs typeface="Segoe UI"/>
                </a:rPr>
                <a:t>Survey and Q&amp;A</a:t>
              </a:r>
            </a:p>
          </p:txBody>
        </p:sp>
        <p:sp>
          <p:nvSpPr>
            <p:cNvPr id="12" name="TextBox 11">
              <a:extLst>
                <a:ext uri="{FF2B5EF4-FFF2-40B4-BE49-F238E27FC236}">
                  <a16:creationId xmlns:a16="http://schemas.microsoft.com/office/drawing/2014/main" id="{AC17B819-08E4-1E94-23DB-8730211209DB}"/>
                </a:ext>
              </a:extLst>
            </p:cNvPr>
            <p:cNvSpPr txBox="1"/>
            <p:nvPr/>
          </p:nvSpPr>
          <p:spPr>
            <a:xfrm>
              <a:off x="1606084" y="5316045"/>
              <a:ext cx="3299768" cy="738664"/>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2400">
                  <a:ea typeface="+mn-lt"/>
                  <a:cs typeface="+mn-lt"/>
                </a:rPr>
                <a:t>www.aka.ms/</a:t>
              </a:r>
            </a:p>
            <a:p>
              <a:pPr algn="l"/>
              <a:r>
                <a:rPr lang="en-US" sz="2400" err="1">
                  <a:ea typeface="+mn-lt"/>
                  <a:cs typeface="+mn-lt"/>
                </a:rPr>
                <a:t>TTRPGsForFunAndProfit</a:t>
              </a:r>
              <a:endParaRPr lang="en-US" sz="2400" err="1">
                <a:cs typeface="Segoe UI"/>
              </a:endParaRPr>
            </a:p>
          </p:txBody>
        </p:sp>
      </p:grpSp>
    </p:spTree>
    <p:extLst>
      <p:ext uri="{BB962C8B-B14F-4D97-AF65-F5344CB8AC3E}">
        <p14:creationId xmlns:p14="http://schemas.microsoft.com/office/powerpoint/2010/main" val="1140858366"/>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3B2E58"/>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13C851-C93D-C04E-BCDC-7C9DE582E530}"/>
              </a:ext>
            </a:extLst>
          </p:cNvPr>
          <p:cNvSpPr>
            <a:spLocks noGrp="1"/>
          </p:cNvSpPr>
          <p:nvPr>
            <p:ph type="title"/>
          </p:nvPr>
        </p:nvSpPr>
        <p:spPr>
          <a:xfrm>
            <a:off x="584359" y="407300"/>
            <a:ext cx="11018520" cy="923330"/>
          </a:xfrm>
        </p:spPr>
        <p:txBody>
          <a:bodyPr/>
          <a:lstStyle/>
          <a:p>
            <a:r>
              <a:rPr lang="en-US">
                <a:solidFill>
                  <a:srgbClr val="D59DFF"/>
                </a:solidFill>
                <a:cs typeface="Segoe UI"/>
              </a:rPr>
              <a:t>Bringing to Work:</a:t>
            </a:r>
            <a:br>
              <a:rPr lang="en-US">
                <a:solidFill>
                  <a:srgbClr val="D59DFF"/>
                </a:solidFill>
                <a:cs typeface="Segoe UI"/>
              </a:rPr>
            </a:br>
            <a:r>
              <a:rPr lang="en-US" sz="2400">
                <a:solidFill>
                  <a:srgbClr val="D59DFF"/>
                </a:solidFill>
                <a:latin typeface="+mn-lt"/>
                <a:cs typeface="Segoe UI"/>
              </a:rPr>
              <a:t>What can I do right now?</a:t>
            </a:r>
            <a:endParaRPr lang="en-US">
              <a:latin typeface="+mn-lt"/>
            </a:endParaRPr>
          </a:p>
        </p:txBody>
      </p:sp>
      <p:pic>
        <p:nvPicPr>
          <p:cNvPr id="10242" name="Picture 2" descr="many cute dragons playing dungeons and dragons ">
            <a:extLst>
              <a:ext uri="{FF2B5EF4-FFF2-40B4-BE49-F238E27FC236}">
                <a16:creationId xmlns:a16="http://schemas.microsoft.com/office/drawing/2014/main" id="{48416838-B1BB-A4B4-2388-2729124DF5B6}"/>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3751409" y="1455126"/>
            <a:ext cx="4689181" cy="4689181"/>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659A6140-E0E5-B5A6-07AE-6BB3A0C3E3C4}"/>
              </a:ext>
            </a:extLst>
          </p:cNvPr>
          <p:cNvSpPr/>
          <p:nvPr/>
        </p:nvSpPr>
        <p:spPr bwMode="auto">
          <a:xfrm>
            <a:off x="-2839" y="6155870"/>
            <a:ext cx="12190579" cy="91439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6" name="Title 1">
            <a:extLst>
              <a:ext uri="{FF2B5EF4-FFF2-40B4-BE49-F238E27FC236}">
                <a16:creationId xmlns:a16="http://schemas.microsoft.com/office/drawing/2014/main" id="{2273591D-180A-344A-CB51-0A4988CDAE18}"/>
              </a:ext>
            </a:extLst>
          </p:cNvPr>
          <p:cNvSpPr txBox="1">
            <a:spLocks/>
          </p:cNvSpPr>
          <p:nvPr/>
        </p:nvSpPr>
        <p:spPr>
          <a:xfrm>
            <a:off x="1974" y="6280366"/>
            <a:ext cx="12156983" cy="276999"/>
          </a:xfrm>
          <a:prstGeom prst="rect">
            <a:avLst/>
          </a:prstGeom>
        </p:spPr>
        <p:txBody>
          <a:bodyPr vert="horz" wrap="square" lIns="0" tIns="0" rIns="0" bIns="0" rtlCol="0" anchor="ctr">
            <a:spAutoFit/>
          </a:bodyPr>
          <a:lstStyle>
            <a:lvl1pPr algn="ctr"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sz="1800">
                <a:solidFill>
                  <a:srgbClr val="3B2E58"/>
                </a:solidFill>
                <a:latin typeface="Segoe UI"/>
                <a:cs typeface="Segoe UI"/>
              </a:rPr>
              <a:t>Teamwork | Professional Communication | Diversity | Emotional Intelligence | </a:t>
            </a:r>
            <a:r>
              <a:rPr lang="en-US" sz="1800" b="1">
                <a:solidFill>
                  <a:schemeClr val="bg1"/>
                </a:solidFill>
                <a:latin typeface="Segoe UI"/>
                <a:cs typeface="Segoe UI"/>
              </a:rPr>
              <a:t>Bringing to Work </a:t>
            </a:r>
            <a:r>
              <a:rPr lang="en-US" sz="1800">
                <a:solidFill>
                  <a:srgbClr val="3B2E58"/>
                </a:solidFill>
                <a:latin typeface="Segoe UI"/>
                <a:cs typeface="Segoe UI"/>
              </a:rPr>
              <a:t>| Q&amp;A</a:t>
            </a:r>
          </a:p>
        </p:txBody>
      </p:sp>
    </p:spTree>
    <p:extLst>
      <p:ext uri="{BB962C8B-B14F-4D97-AF65-F5344CB8AC3E}">
        <p14:creationId xmlns:p14="http://schemas.microsoft.com/office/powerpoint/2010/main" val="2447211589"/>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ragons who work in an office play a game together">
            <a:extLst>
              <a:ext uri="{FF2B5EF4-FFF2-40B4-BE49-F238E27FC236}">
                <a16:creationId xmlns:a16="http://schemas.microsoft.com/office/drawing/2014/main" id="{E78505E8-AEAA-C898-4349-1D0D86C16A6C}"/>
              </a:ext>
            </a:extLst>
          </p:cNvPr>
          <p:cNvPicPr>
            <a:picLocks noChangeAspect="1"/>
          </p:cNvPicPr>
          <p:nvPr/>
        </p:nvPicPr>
        <p:blipFill>
          <a:blip r:embed="rId3"/>
          <a:stretch>
            <a:fillRect/>
          </a:stretch>
        </p:blipFill>
        <p:spPr>
          <a:xfrm>
            <a:off x="17462" y="0"/>
            <a:ext cx="6858000" cy="6858000"/>
          </a:xfrm>
          <a:prstGeom prst="rect">
            <a:avLst/>
          </a:prstGeom>
          <a:noFill/>
        </p:spPr>
      </p:pic>
      <p:sp>
        <p:nvSpPr>
          <p:cNvPr id="2" name="Title 1">
            <a:extLst>
              <a:ext uri="{FF2B5EF4-FFF2-40B4-BE49-F238E27FC236}">
                <a16:creationId xmlns:a16="http://schemas.microsoft.com/office/drawing/2014/main" id="{BAA03A58-8F02-754C-AD45-8136295694EC}"/>
              </a:ext>
            </a:extLst>
          </p:cNvPr>
          <p:cNvSpPr>
            <a:spLocks noGrp="1"/>
          </p:cNvSpPr>
          <p:nvPr>
            <p:ph type="title" idx="4294967295"/>
          </p:nvPr>
        </p:nvSpPr>
        <p:spPr>
          <a:xfrm>
            <a:off x="7192963" y="457200"/>
            <a:ext cx="4416425" cy="553998"/>
          </a:xfrm>
        </p:spPr>
        <p:txBody>
          <a:bodyPr vert="horz" wrap="square" lIns="0" tIns="0" rIns="0" bIns="0" rtlCol="0" anchor="t">
            <a:normAutofit/>
          </a:bodyPr>
          <a:lstStyle/>
          <a:p>
            <a:r>
              <a:rPr lang="en-US" sz="3300" b="0" kern="1200" cap="none" spc="-50" baseline="0">
                <a:ln w="3175">
                  <a:noFill/>
                </a:ln>
                <a:effectLst/>
                <a:latin typeface="+mj-lt"/>
                <a:ea typeface="+mn-ea"/>
                <a:cs typeface="Segoe UI" pitchFamily="34" charset="0"/>
              </a:rPr>
              <a:t>Playing TTRPGs at work</a:t>
            </a:r>
          </a:p>
        </p:txBody>
      </p:sp>
      <p:sp>
        <p:nvSpPr>
          <p:cNvPr id="20" name="TextBox 19">
            <a:extLst>
              <a:ext uri="{FF2B5EF4-FFF2-40B4-BE49-F238E27FC236}">
                <a16:creationId xmlns:a16="http://schemas.microsoft.com/office/drawing/2014/main" id="{1C4F93EE-F324-E556-E4DE-59758CB180FF}"/>
              </a:ext>
            </a:extLst>
          </p:cNvPr>
          <p:cNvSpPr txBox="1"/>
          <p:nvPr/>
        </p:nvSpPr>
        <p:spPr>
          <a:xfrm>
            <a:off x="7192963" y="1436688"/>
            <a:ext cx="4924366" cy="4049712"/>
          </a:xfrm>
          <a:prstGeom prst="rect">
            <a:avLst/>
          </a:prstGeom>
        </p:spPr>
        <p:txBody>
          <a:bodyPr vert="horz" wrap="square" lIns="0" tIns="0" rIns="0" bIns="0" rtlCol="0" anchor="t">
            <a:noAutofit/>
          </a:bodyPr>
          <a:lstStyle/>
          <a:p>
            <a:pPr marL="628650" indent="-285750" defTabSz="932742">
              <a:lnSpc>
                <a:spcPct val="90000"/>
              </a:lnSpc>
              <a:spcBef>
                <a:spcPct val="20000"/>
              </a:spcBef>
              <a:buSzPct val="90000"/>
              <a:buFont typeface="Arial"/>
              <a:buChar char="•"/>
            </a:pPr>
            <a:r>
              <a:rPr lang="en-US" sz="2000" b="1"/>
              <a:t>Start small</a:t>
            </a:r>
            <a:endParaRPr lang="en-US" sz="2000">
              <a:cs typeface="Segoe UI"/>
            </a:endParaRPr>
          </a:p>
          <a:p>
            <a:pPr marL="1085215" lvl="1" indent="-285750" defTabSz="932742">
              <a:lnSpc>
                <a:spcPct val="90000"/>
              </a:lnSpc>
              <a:spcBef>
                <a:spcPct val="20000"/>
              </a:spcBef>
              <a:buSzPct val="90000"/>
              <a:buFont typeface="Arial"/>
              <a:buChar char="•"/>
            </a:pPr>
            <a:r>
              <a:rPr lang="en-US" sz="2000"/>
              <a:t>Find others interested in TTRPGs</a:t>
            </a:r>
            <a:endParaRPr lang="en-US" sz="2000">
              <a:cs typeface="Segoe UI"/>
            </a:endParaRPr>
          </a:p>
          <a:p>
            <a:pPr marL="1085215" lvl="1" indent="-285750" defTabSz="932742">
              <a:lnSpc>
                <a:spcPct val="90000"/>
              </a:lnSpc>
              <a:spcBef>
                <a:spcPct val="20000"/>
              </a:spcBef>
              <a:buSzPct val="90000"/>
              <a:buFont typeface="Arial"/>
              <a:buChar char="•"/>
            </a:pPr>
            <a:r>
              <a:rPr lang="en-US" sz="2000"/>
              <a:t>Play one-shots and short games</a:t>
            </a:r>
            <a:br>
              <a:rPr lang="en-US" sz="2000" b="1"/>
            </a:br>
            <a:endParaRPr lang="en-US" sz="2000" b="1">
              <a:cs typeface="Segoe UI"/>
            </a:endParaRPr>
          </a:p>
          <a:p>
            <a:pPr marL="628650" indent="-285750" defTabSz="932742">
              <a:lnSpc>
                <a:spcPct val="90000"/>
              </a:lnSpc>
              <a:spcBef>
                <a:spcPct val="20000"/>
              </a:spcBef>
              <a:buSzPct val="90000"/>
              <a:buFont typeface="Arial"/>
              <a:buChar char="•"/>
            </a:pPr>
            <a:r>
              <a:rPr lang="en-US" sz="2000" b="1"/>
              <a:t>Follow the fun</a:t>
            </a:r>
            <a:endParaRPr lang="en-US" sz="2000" b="1">
              <a:cs typeface="Segoe UI"/>
            </a:endParaRPr>
          </a:p>
          <a:p>
            <a:pPr marL="1085215" lvl="1" indent="-285750" defTabSz="932742">
              <a:lnSpc>
                <a:spcPct val="90000"/>
              </a:lnSpc>
              <a:spcBef>
                <a:spcPct val="20000"/>
              </a:spcBef>
              <a:buSzPct val="90000"/>
              <a:buFont typeface="Arial"/>
              <a:buChar char="•"/>
            </a:pPr>
            <a:r>
              <a:rPr lang="en-US" sz="2000"/>
              <a:t>Play what players want</a:t>
            </a:r>
            <a:endParaRPr lang="en-US" sz="2000">
              <a:cs typeface="Segoe UI"/>
            </a:endParaRPr>
          </a:p>
          <a:p>
            <a:pPr marL="1085215" lvl="1" indent="-285750" defTabSz="932742">
              <a:lnSpc>
                <a:spcPct val="90000"/>
              </a:lnSpc>
              <a:spcBef>
                <a:spcPct val="20000"/>
              </a:spcBef>
              <a:buSzPct val="90000"/>
              <a:buFont typeface="Arial"/>
              <a:buChar char="•"/>
            </a:pPr>
            <a:r>
              <a:rPr lang="en-US" sz="2000"/>
              <a:t>Meet the demand</a:t>
            </a:r>
            <a:br>
              <a:rPr lang="en-US" sz="2000"/>
            </a:br>
            <a:endParaRPr lang="en-US" sz="2000" b="1">
              <a:cs typeface="Segoe UI"/>
            </a:endParaRPr>
          </a:p>
          <a:p>
            <a:pPr marL="628650" indent="-285750" defTabSz="932742">
              <a:lnSpc>
                <a:spcPct val="90000"/>
              </a:lnSpc>
              <a:spcBef>
                <a:spcPct val="20000"/>
              </a:spcBef>
              <a:buSzPct val="90000"/>
              <a:buFont typeface="Arial"/>
              <a:buChar char="•"/>
            </a:pPr>
            <a:r>
              <a:rPr lang="en-US" sz="2000" b="1"/>
              <a:t>Outreach &amp; spreading the word</a:t>
            </a:r>
            <a:endParaRPr lang="en-US" sz="2000" b="1">
              <a:cs typeface="Segoe UI"/>
            </a:endParaRPr>
          </a:p>
          <a:p>
            <a:pPr marL="1085215" lvl="1" indent="-285750" defTabSz="932742">
              <a:lnSpc>
                <a:spcPct val="90000"/>
              </a:lnSpc>
              <a:spcBef>
                <a:spcPct val="20000"/>
              </a:spcBef>
              <a:buSzPct val="90000"/>
              <a:buFont typeface="Arial"/>
              <a:buChar char="•"/>
            </a:pPr>
            <a:r>
              <a:rPr lang="en-US" sz="2000"/>
              <a:t>Play games at organizational events</a:t>
            </a:r>
            <a:endParaRPr lang="en-US" sz="2000">
              <a:cs typeface="Segoe UI"/>
            </a:endParaRPr>
          </a:p>
          <a:p>
            <a:pPr marL="1085215" lvl="1" indent="-285750" defTabSz="932742">
              <a:lnSpc>
                <a:spcPct val="90000"/>
              </a:lnSpc>
              <a:spcBef>
                <a:spcPct val="20000"/>
              </a:spcBef>
              <a:buSzPct val="90000"/>
              <a:buFont typeface="Arial"/>
              <a:buChar char="•"/>
            </a:pPr>
            <a:r>
              <a:rPr lang="en-US" sz="2000"/>
              <a:t>Tell people that you play</a:t>
            </a:r>
            <a:endParaRPr lang="en-US" sz="2000">
              <a:cs typeface="Segoe UI"/>
            </a:endParaRPr>
          </a:p>
        </p:txBody>
      </p:sp>
      <p:sp>
        <p:nvSpPr>
          <p:cNvPr id="12" name="TextBox 11">
            <a:extLst>
              <a:ext uri="{FF2B5EF4-FFF2-40B4-BE49-F238E27FC236}">
                <a16:creationId xmlns:a16="http://schemas.microsoft.com/office/drawing/2014/main" id="{DB1803A2-56A6-6CE2-2491-7F4054CD647B}"/>
              </a:ext>
            </a:extLst>
          </p:cNvPr>
          <p:cNvSpPr txBox="1"/>
          <p:nvPr/>
        </p:nvSpPr>
        <p:spPr>
          <a:xfrm>
            <a:off x="17018" y="6532539"/>
            <a:ext cx="4113431" cy="63152"/>
          </a:xfrm>
          <a:prstGeom prst="rect">
            <a:avLst/>
          </a:prstGeom>
        </p:spPr>
        <p:txBody>
          <a:bodyPr vert="horz" wrap="square" lIns="0" tIns="0" rIns="0" bIns="0" rtlCol="0" anchor="t">
            <a:noAutofit/>
          </a:bodyPr>
          <a:lstStyle/>
          <a:p>
            <a:pPr marL="342900" defTabSz="932742">
              <a:lnSpc>
                <a:spcPct val="90000"/>
              </a:lnSpc>
              <a:spcBef>
                <a:spcPct val="20000"/>
              </a:spcBef>
              <a:buSzPct val="90000"/>
            </a:pPr>
            <a:r>
              <a:rPr lang="en-US" sz="2000" b="1">
                <a:solidFill>
                  <a:schemeClr val="bg1"/>
                </a:solidFill>
                <a:cs typeface="Segoe UI"/>
              </a:rPr>
              <a:t>Generated by AI in PowerPoint</a:t>
            </a:r>
          </a:p>
        </p:txBody>
      </p:sp>
      <p:sp>
        <p:nvSpPr>
          <p:cNvPr id="4" name="TextBox 3">
            <a:extLst>
              <a:ext uri="{FF2B5EF4-FFF2-40B4-BE49-F238E27FC236}">
                <a16:creationId xmlns:a16="http://schemas.microsoft.com/office/drawing/2014/main" id="{E9249C4F-C083-5A4F-B0E3-056241030E84}"/>
              </a:ext>
            </a:extLst>
          </p:cNvPr>
          <p:cNvSpPr txBox="1"/>
          <p:nvPr/>
        </p:nvSpPr>
        <p:spPr>
          <a:xfrm>
            <a:off x="264301" y="6359654"/>
            <a:ext cx="11781160" cy="369332"/>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r"/>
            <a:r>
              <a:rPr lang="en-US" sz="2400">
                <a:solidFill>
                  <a:srgbClr val="737373"/>
                </a:solidFill>
                <a:ea typeface="+mn-lt"/>
                <a:cs typeface="+mn-lt"/>
              </a:rPr>
              <a:t>www.aka.ms/TTRPGsForFunAndProfit</a:t>
            </a:r>
            <a:endParaRPr lang="en-US" sz="2400">
              <a:solidFill>
                <a:srgbClr val="737373"/>
              </a:solidFill>
              <a:cs typeface="Segoe UI"/>
            </a:endParaRPr>
          </a:p>
        </p:txBody>
      </p:sp>
    </p:spTree>
    <p:extLst>
      <p:ext uri="{BB962C8B-B14F-4D97-AF65-F5344CB8AC3E}">
        <p14:creationId xmlns:p14="http://schemas.microsoft.com/office/powerpoint/2010/main" val="25858567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0">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0">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0">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0">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uild="p"/>
      <p:bldP spid="12"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5EBEFF07-B4E8-49FF-9C4A-E97DAD2179F9}"/>
              </a:ext>
            </a:extLst>
          </p:cNvPr>
          <p:cNvSpPr txBox="1">
            <a:spLocks noGrp="1"/>
          </p:cNvSpPr>
          <p:nvPr>
            <p:ph type="title" idx="4294967295"/>
          </p:nvPr>
        </p:nvSpPr>
        <p:spPr>
          <a:xfrm>
            <a:off x="666165" y="734799"/>
            <a:ext cx="4158362" cy="553998"/>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a:ln w="3175">
                  <a:noFill/>
                </a:ln>
                <a:solidFill>
                  <a:srgbClr val="D59DFF"/>
                </a:solidFill>
                <a:effectLst/>
                <a:uLnTx/>
                <a:uFillTx/>
                <a:latin typeface="+mj-lt"/>
                <a:ea typeface="+mn-ea"/>
                <a:cs typeface="Segoe UI" pitchFamily="34" charset="0"/>
              </a:rPr>
              <a:t>Q&amp;A</a:t>
            </a:r>
          </a:p>
        </p:txBody>
      </p:sp>
      <p:sp>
        <p:nvSpPr>
          <p:cNvPr id="15" name="Title 3">
            <a:extLst>
              <a:ext uri="{FF2B5EF4-FFF2-40B4-BE49-F238E27FC236}">
                <a16:creationId xmlns:a16="http://schemas.microsoft.com/office/drawing/2014/main" id="{F7B73B98-AD8D-77A5-D015-14D8896164D2}"/>
              </a:ext>
            </a:extLst>
          </p:cNvPr>
          <p:cNvSpPr txBox="1">
            <a:spLocks/>
          </p:cNvSpPr>
          <p:nvPr/>
        </p:nvSpPr>
        <p:spPr>
          <a:xfrm>
            <a:off x="0" y="1288797"/>
            <a:ext cx="5483046" cy="2749117"/>
          </a:xfrm>
          <a:prstGeom prst="rect">
            <a:avLst/>
          </a:prstGeom>
        </p:spPr>
        <p:txBody>
          <a:bodyPr lIns="91440" tIns="45720" rIns="91440" bIns="45720" anchor="t"/>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ctr"/>
            <a:endParaRPr lang="en-US"/>
          </a:p>
        </p:txBody>
      </p:sp>
      <p:pic>
        <p:nvPicPr>
          <p:cNvPr id="9220" name="Picture 4" descr="one cute dragon at a microphone in front of many other cute dragons playing dungeons and dragons">
            <a:extLst>
              <a:ext uri="{FF2B5EF4-FFF2-40B4-BE49-F238E27FC236}">
                <a16:creationId xmlns:a16="http://schemas.microsoft.com/office/drawing/2014/main" id="{F0E16E76-F3AE-A205-B02A-7971B28185A1}"/>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6036130" y="0"/>
            <a:ext cx="6155870" cy="615587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1">
            <a:extLst>
              <a:ext uri="{FF2B5EF4-FFF2-40B4-BE49-F238E27FC236}">
                <a16:creationId xmlns:a16="http://schemas.microsoft.com/office/drawing/2014/main" id="{73E0F38B-E2B0-5718-18FA-FC129C8DF025}"/>
              </a:ext>
            </a:extLst>
          </p:cNvPr>
          <p:cNvSpPr txBox="1"/>
          <p:nvPr/>
        </p:nvSpPr>
        <p:spPr>
          <a:xfrm>
            <a:off x="502231" y="1706176"/>
            <a:ext cx="4924366" cy="4049712"/>
          </a:xfrm>
          <a:prstGeom prst="rect">
            <a:avLst/>
          </a:prstGeom>
        </p:spPr>
        <p:txBody>
          <a:bodyPr vert="horz" wrap="square" lIns="0" tIns="0" rIns="0" bIns="0" rtlCol="0" anchor="t">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628650" indent="-285750" defTabSz="932742">
              <a:lnSpc>
                <a:spcPct val="90000"/>
              </a:lnSpc>
              <a:spcBef>
                <a:spcPct val="20000"/>
              </a:spcBef>
              <a:buSzPct val="90000"/>
              <a:buFont typeface="Arial"/>
              <a:buChar char="•"/>
            </a:pPr>
            <a:r>
              <a:rPr lang="en-US" sz="2000" b="1"/>
              <a:t>Join us for a game @ 2:30pm</a:t>
            </a:r>
            <a:endParaRPr lang="en-US" sz="2000">
              <a:cs typeface="Segoe UI"/>
            </a:endParaRPr>
          </a:p>
          <a:p>
            <a:pPr marL="1085215" lvl="1" indent="-285750" defTabSz="932742">
              <a:lnSpc>
                <a:spcPct val="90000"/>
              </a:lnSpc>
              <a:spcBef>
                <a:spcPct val="20000"/>
              </a:spcBef>
              <a:buSzPct val="90000"/>
              <a:buFont typeface="Arial"/>
              <a:buChar char="•"/>
            </a:pPr>
            <a:r>
              <a:rPr lang="en-US" sz="2000">
                <a:cs typeface="Segoe UI"/>
              </a:rPr>
              <a:t>At the "Free Play" tables</a:t>
            </a:r>
            <a:endParaRPr lang="en-US" sz="2000"/>
          </a:p>
          <a:p>
            <a:pPr marL="1085215" lvl="1" indent="-285750" defTabSz="932742">
              <a:lnSpc>
                <a:spcPct val="90000"/>
              </a:lnSpc>
              <a:spcBef>
                <a:spcPct val="20000"/>
              </a:spcBef>
              <a:buSzPct val="90000"/>
              <a:buFont typeface="Arial"/>
              <a:buChar char="•"/>
            </a:pPr>
            <a:r>
              <a:rPr lang="en-US" sz="2000"/>
              <a:t>New players welcome! </a:t>
            </a:r>
            <a:endParaRPr lang="en-US" sz="2000">
              <a:cs typeface="Segoe UI"/>
            </a:endParaRPr>
          </a:p>
          <a:p>
            <a:pPr marL="1085215" lvl="1" indent="-285750" defTabSz="932742">
              <a:lnSpc>
                <a:spcPct val="90000"/>
              </a:lnSpc>
              <a:spcBef>
                <a:spcPct val="20000"/>
              </a:spcBef>
              <a:buSzPct val="90000"/>
              <a:buFont typeface="Arial"/>
              <a:buChar char="•"/>
            </a:pPr>
            <a:r>
              <a:rPr lang="en-US" sz="2000">
                <a:cs typeface="Segoe UI"/>
              </a:rPr>
              <a:t>We'll play Lasers &amp; Feelings</a:t>
            </a:r>
            <a:br>
              <a:rPr lang="en-US" sz="1750"/>
            </a:br>
            <a:endParaRPr lang="en-US" sz="2000"/>
          </a:p>
          <a:p>
            <a:pPr marL="628650" indent="-285750" defTabSz="932742">
              <a:lnSpc>
                <a:spcPct val="90000"/>
              </a:lnSpc>
              <a:spcBef>
                <a:spcPct val="20000"/>
              </a:spcBef>
              <a:buSzPct val="90000"/>
              <a:buFont typeface="Arial"/>
              <a:buChar char="•"/>
            </a:pPr>
            <a:r>
              <a:rPr lang="en-US" sz="2000" b="1"/>
              <a:t>Fill out our survey &amp; ask questions (anonymously)</a:t>
            </a:r>
            <a:endParaRPr lang="en-US" sz="2000">
              <a:cs typeface="Segoe UI"/>
            </a:endParaRPr>
          </a:p>
        </p:txBody>
      </p:sp>
      <p:pic>
        <p:nvPicPr>
          <p:cNvPr id="8" name="Picture 7" descr="A qr code on a screen&#10;&#10;Description automatically generated">
            <a:extLst>
              <a:ext uri="{FF2B5EF4-FFF2-40B4-BE49-F238E27FC236}">
                <a16:creationId xmlns:a16="http://schemas.microsoft.com/office/drawing/2014/main" id="{D1AFAA11-70F1-2289-8B06-7FC9DB42EBCF}"/>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1086148" y="4155254"/>
            <a:ext cx="1336965" cy="1350821"/>
          </a:xfrm>
          <a:prstGeom prst="rect">
            <a:avLst/>
          </a:prstGeom>
        </p:spPr>
      </p:pic>
      <p:sp>
        <p:nvSpPr>
          <p:cNvPr id="12" name="TextBox 11">
            <a:extLst>
              <a:ext uri="{FF2B5EF4-FFF2-40B4-BE49-F238E27FC236}">
                <a16:creationId xmlns:a16="http://schemas.microsoft.com/office/drawing/2014/main" id="{F16BA912-DA67-56BB-1B80-E77CF4AE727A}"/>
              </a:ext>
            </a:extLst>
          </p:cNvPr>
          <p:cNvSpPr txBox="1"/>
          <p:nvPr/>
        </p:nvSpPr>
        <p:spPr>
          <a:xfrm>
            <a:off x="2485051" y="4155717"/>
            <a:ext cx="1905000" cy="276999"/>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1800">
                <a:solidFill>
                  <a:schemeClr val="tx1">
                    <a:lumMod val="85000"/>
                  </a:schemeClr>
                </a:solidFill>
                <a:cs typeface="Segoe UI"/>
              </a:rPr>
              <a:t>Survey and Q&amp;A</a:t>
            </a:r>
          </a:p>
        </p:txBody>
      </p:sp>
      <p:sp>
        <p:nvSpPr>
          <p:cNvPr id="16" name="TextBox 15">
            <a:extLst>
              <a:ext uri="{FF2B5EF4-FFF2-40B4-BE49-F238E27FC236}">
                <a16:creationId xmlns:a16="http://schemas.microsoft.com/office/drawing/2014/main" id="{73E93C25-0C1C-F24B-0143-5CFACE595531}"/>
              </a:ext>
            </a:extLst>
          </p:cNvPr>
          <p:cNvSpPr txBox="1"/>
          <p:nvPr/>
        </p:nvSpPr>
        <p:spPr>
          <a:xfrm>
            <a:off x="2484040" y="4537480"/>
            <a:ext cx="3299768" cy="738664"/>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2400">
                <a:ea typeface="+mn-lt"/>
                <a:cs typeface="+mn-lt"/>
              </a:rPr>
              <a:t>www.aka.ms/</a:t>
            </a:r>
          </a:p>
          <a:p>
            <a:pPr algn="l"/>
            <a:r>
              <a:rPr lang="en-US" sz="2400" err="1">
                <a:ea typeface="+mn-lt"/>
                <a:cs typeface="+mn-lt"/>
              </a:rPr>
              <a:t>TTRPGsForFunAndProfit</a:t>
            </a:r>
            <a:endParaRPr lang="en-US" sz="2400" err="1">
              <a:cs typeface="Segoe UI"/>
            </a:endParaRPr>
          </a:p>
        </p:txBody>
      </p:sp>
      <p:sp>
        <p:nvSpPr>
          <p:cNvPr id="9" name="Rectangle 8">
            <a:extLst>
              <a:ext uri="{FF2B5EF4-FFF2-40B4-BE49-F238E27FC236}">
                <a16:creationId xmlns:a16="http://schemas.microsoft.com/office/drawing/2014/main" id="{79089915-FB21-49BD-6DEF-7ADABE0295B3}"/>
              </a:ext>
            </a:extLst>
          </p:cNvPr>
          <p:cNvSpPr/>
          <p:nvPr/>
        </p:nvSpPr>
        <p:spPr bwMode="auto">
          <a:xfrm>
            <a:off x="-2839" y="6155870"/>
            <a:ext cx="12190579" cy="91439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0" name="Title 1">
            <a:extLst>
              <a:ext uri="{FF2B5EF4-FFF2-40B4-BE49-F238E27FC236}">
                <a16:creationId xmlns:a16="http://schemas.microsoft.com/office/drawing/2014/main" id="{0E681DA2-5C1B-3F42-9B91-25D7095392CD}"/>
              </a:ext>
            </a:extLst>
          </p:cNvPr>
          <p:cNvSpPr txBox="1">
            <a:spLocks/>
          </p:cNvSpPr>
          <p:nvPr/>
        </p:nvSpPr>
        <p:spPr>
          <a:xfrm>
            <a:off x="1974" y="6280366"/>
            <a:ext cx="12156983" cy="276999"/>
          </a:xfrm>
          <a:prstGeom prst="rect">
            <a:avLst/>
          </a:prstGeom>
        </p:spPr>
        <p:txBody>
          <a:bodyPr vert="horz" wrap="square" lIns="0" tIns="0" rIns="0" bIns="0" rtlCol="0" anchor="ctr">
            <a:spAutoFit/>
          </a:bodyPr>
          <a:lstStyle>
            <a:lvl1pPr algn="ctr"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sz="1800">
                <a:solidFill>
                  <a:srgbClr val="3B2E58"/>
                </a:solidFill>
                <a:latin typeface="Segoe UI"/>
                <a:cs typeface="Segoe UI"/>
              </a:rPr>
              <a:t>Teamwork | Professional Communication | Diversity | Emotional Intelligence | Bringing to Work | </a:t>
            </a:r>
            <a:r>
              <a:rPr lang="en-US" sz="1800" b="1">
                <a:latin typeface="Segoe UI"/>
                <a:cs typeface="Segoe UI"/>
              </a:rPr>
              <a:t>Q&amp;A</a:t>
            </a:r>
          </a:p>
        </p:txBody>
      </p:sp>
    </p:spTree>
    <p:extLst>
      <p:ext uri="{BB962C8B-B14F-4D97-AF65-F5344CB8AC3E}">
        <p14:creationId xmlns:p14="http://schemas.microsoft.com/office/powerpoint/2010/main" val="2553985923"/>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B2636A3-5045-798A-6284-5785D57755F8}"/>
              </a:ext>
            </a:extLst>
          </p:cNvPr>
          <p:cNvSpPr txBox="1"/>
          <p:nvPr/>
        </p:nvSpPr>
        <p:spPr>
          <a:xfrm>
            <a:off x="1488831" y="1131787"/>
            <a:ext cx="10179453" cy="326858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285750" indent="-285750">
              <a:buFont typeface="Arial"/>
              <a:buChar char="•"/>
            </a:pPr>
            <a:r>
              <a:rPr lang="en-US" sz="1800" dirty="0"/>
              <a:t>Bradberry, Travis and Jean Greaves. Emotional Intelligence 2.0. </a:t>
            </a:r>
            <a:r>
              <a:rPr lang="en-US" sz="1800" dirty="0" err="1"/>
              <a:t>TalentSmart</a:t>
            </a:r>
            <a:r>
              <a:rPr lang="en-US" sz="1800" dirty="0"/>
              <a:t>, 2009. </a:t>
            </a:r>
            <a:r>
              <a:rPr lang="en-US" sz="1800" dirty="0">
                <a:ea typeface="+mn-lt"/>
                <a:cs typeface="+mn-lt"/>
                <a:hlinkClick r:id="rId3">
                  <a:extLst>
                    <a:ext uri="{A12FA001-AC4F-418D-AE19-62706E023703}">
                      <ahyp:hlinkClr xmlns:ahyp="http://schemas.microsoft.com/office/drawing/2018/hyperlinkcolor" val="tx"/>
                    </a:ext>
                  </a:extLst>
                </a:hlinkClick>
              </a:rPr>
              <a:t>https://www.jstor.org/stable/2666999</a:t>
            </a:r>
            <a:endParaRPr lang="en-US" sz="1800" dirty="0">
              <a:cs typeface="Segoe UI"/>
              <a:hlinkClick r:id="rId3">
                <a:extLst>
                  <a:ext uri="{A12FA001-AC4F-418D-AE19-62706E023703}">
                    <ahyp:hlinkClr xmlns:ahyp="http://schemas.microsoft.com/office/drawing/2018/hyperlinkcolor" val="tx"/>
                  </a:ext>
                </a:extLst>
              </a:hlinkClick>
            </a:endParaRPr>
          </a:p>
          <a:p>
            <a:pPr marL="285750" indent="-285750">
              <a:spcBef>
                <a:spcPct val="20000"/>
              </a:spcBef>
              <a:buFont typeface="Arial"/>
              <a:buChar char="•"/>
            </a:pPr>
            <a:r>
              <a:rPr lang="en-US" sz="1800" dirty="0">
                <a:cs typeface="Segoe UI"/>
              </a:rPr>
              <a:t>[STUDY] Hobbies &amp; Work: </a:t>
            </a:r>
            <a:r>
              <a:rPr lang="en-US" sz="1800" dirty="0">
                <a:cs typeface="Segoe UI"/>
                <a:hlinkClick r:id="rId4">
                  <a:extLst>
                    <a:ext uri="{A12FA001-AC4F-418D-AE19-62706E023703}">
                      <ahyp:hlinkClr xmlns:ahyp="http://schemas.microsoft.com/office/drawing/2018/hyperlinkcolor" val="tx"/>
                    </a:ext>
                  </a:extLst>
                </a:hlinkClick>
              </a:rPr>
              <a:t>https://bpspsychub.onlinelibrary.wiley.com/doi/abs/10.1111/joop.12064</a:t>
            </a:r>
          </a:p>
          <a:p>
            <a:pPr marL="285750" indent="-285750">
              <a:spcBef>
                <a:spcPct val="20000"/>
              </a:spcBef>
              <a:buFont typeface="Arial"/>
              <a:buChar char="•"/>
            </a:pPr>
            <a:r>
              <a:rPr lang="en-US" sz="1800" dirty="0">
                <a:cs typeface="Segoe UI"/>
              </a:rPr>
              <a:t>[BOOK}</a:t>
            </a:r>
            <a:r>
              <a:rPr lang="en-US" sz="1800" i="1" dirty="0">
                <a:cs typeface="Segoe UI"/>
              </a:rPr>
              <a:t> Working with Emotional Intelligence </a:t>
            </a:r>
            <a:r>
              <a:rPr lang="en-US" sz="1800" dirty="0">
                <a:cs typeface="Segoe UI"/>
              </a:rPr>
              <a:t>by Daniel Goleman: </a:t>
            </a:r>
            <a:r>
              <a:rPr lang="en-US" sz="1800" dirty="0">
                <a:cs typeface="Segoe UI"/>
                <a:hlinkClick r:id="rId5">
                  <a:extLst>
                    <a:ext uri="{A12FA001-AC4F-418D-AE19-62706E023703}">
                      <ahyp:hlinkClr xmlns:ahyp="http://schemas.microsoft.com/office/drawing/2018/hyperlinkcolor" val="tx"/>
                    </a:ext>
                  </a:extLst>
                </a:hlinkClick>
              </a:rPr>
              <a:t>https://www.amazon.com/Working-Emotional-Intelligence-Daniel-Goleman/dp/0553378589</a:t>
            </a:r>
            <a:r>
              <a:rPr lang="en-US" sz="1800" dirty="0">
                <a:cs typeface="Segoe UI"/>
              </a:rPr>
              <a:t> </a:t>
            </a:r>
          </a:p>
          <a:p>
            <a:pPr marL="285750" indent="-285750">
              <a:spcBef>
                <a:spcPct val="20000"/>
              </a:spcBef>
              <a:buFont typeface="Arial"/>
              <a:buChar char="•"/>
            </a:pPr>
            <a:r>
              <a:rPr lang="en-US" sz="1800" dirty="0">
                <a:cs typeface="Segoe UI"/>
              </a:rPr>
              <a:t>[VIDEO} Daniel Goleman HBR:</a:t>
            </a:r>
            <a:br>
              <a:rPr lang="en-US" sz="1800" dirty="0">
                <a:cs typeface="Segoe UI"/>
              </a:rPr>
            </a:br>
            <a:r>
              <a:rPr lang="en-US" sz="1800" dirty="0">
                <a:cs typeface="Segoe UI"/>
                <a:hlinkClick r:id="rId6">
                  <a:extLst>
                    <a:ext uri="{A12FA001-AC4F-418D-AE19-62706E023703}">
                      <ahyp:hlinkClr xmlns:ahyp="http://schemas.microsoft.com/office/drawing/2018/hyperlinkcolor" val="tx"/>
                    </a:ext>
                  </a:extLst>
                </a:hlinkClick>
              </a:rPr>
              <a:t>https://hbr.org/video/2838341939001/leaders-need-three-kinds-of-focus</a:t>
            </a:r>
          </a:p>
          <a:p>
            <a:pPr marL="285750" indent="-285750">
              <a:spcBef>
                <a:spcPct val="20000"/>
              </a:spcBef>
              <a:buFont typeface="Arial"/>
              <a:buChar char="•"/>
            </a:pPr>
            <a:r>
              <a:rPr lang="en-US" sz="1800" dirty="0">
                <a:cs typeface="Segoe UI"/>
              </a:rPr>
              <a:t>[BOOK] Developing Management Skills: </a:t>
            </a:r>
            <a:r>
              <a:rPr lang="en-US" sz="1800" dirty="0">
                <a:cs typeface="Segoe UI"/>
                <a:hlinkClick r:id="rId7">
                  <a:extLst>
                    <a:ext uri="{A12FA001-AC4F-418D-AE19-62706E023703}">
                      <ahyp:hlinkClr xmlns:ahyp="http://schemas.microsoft.com/office/drawing/2018/hyperlinkcolor" val="tx"/>
                    </a:ext>
                  </a:extLst>
                </a:hlinkClick>
              </a:rPr>
              <a:t>https://cmls-global.com/wp-content/uploads/2018/02/Developing-Management-Skills-for-Decisions-Making.pdf</a:t>
            </a:r>
            <a:r>
              <a:rPr lang="en-US" sz="1800" dirty="0">
                <a:cs typeface="Segoe UI"/>
              </a:rPr>
              <a:t> </a:t>
            </a:r>
          </a:p>
        </p:txBody>
      </p:sp>
    </p:spTree>
    <p:extLst>
      <p:ext uri="{BB962C8B-B14F-4D97-AF65-F5344CB8AC3E}">
        <p14:creationId xmlns:p14="http://schemas.microsoft.com/office/powerpoint/2010/main" val="973343529"/>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3B2E58"/>
        </a:solidFill>
        <a:effectLst/>
      </p:bgPr>
    </p:bg>
    <p:spTree>
      <p:nvGrpSpPr>
        <p:cNvPr id="1" name=""/>
        <p:cNvGrpSpPr/>
        <p:nvPr/>
      </p:nvGrpSpPr>
      <p:grpSpPr>
        <a:xfrm>
          <a:off x="0" y="0"/>
          <a:ext cx="0" cy="0"/>
          <a:chOff x="0" y="0"/>
          <a:chExt cx="0" cy="0"/>
        </a:xfrm>
      </p:grpSpPr>
      <p:pic>
        <p:nvPicPr>
          <p:cNvPr id="4" name="Picture 3" descr="A still from the Netflix series Stranger Things, showing the four young protagonists playing a tabletop role-playing game in their 1980s basement.&#10;">
            <a:extLst>
              <a:ext uri="{FF2B5EF4-FFF2-40B4-BE49-F238E27FC236}">
                <a16:creationId xmlns:a16="http://schemas.microsoft.com/office/drawing/2014/main" id="{D77DB610-0F59-4124-8D13-6CD112667476}"/>
              </a:ext>
              <a:ext uri="{C183D7F6-B498-43B3-948B-1728B52AA6E4}">
                <adec:decorative xmlns:adec="http://schemas.microsoft.com/office/drawing/2017/decorative" val="0"/>
              </a:ext>
            </a:extLst>
          </p:cNvPr>
          <p:cNvPicPr>
            <a:picLocks noChangeAspect="1"/>
          </p:cNvPicPr>
          <p:nvPr/>
        </p:nvPicPr>
        <p:blipFill>
          <a:blip r:embed="rId3"/>
          <a:stretch>
            <a:fillRect/>
          </a:stretch>
        </p:blipFill>
        <p:spPr>
          <a:xfrm>
            <a:off x="1820400" y="1039998"/>
            <a:ext cx="8089200" cy="4584480"/>
          </a:xfrm>
          <a:prstGeom prst="rect">
            <a:avLst/>
          </a:prstGeom>
        </p:spPr>
      </p:pic>
      <p:grpSp>
        <p:nvGrpSpPr>
          <p:cNvPr id="8" name="Group 7">
            <a:extLst>
              <a:ext uri="{FF2B5EF4-FFF2-40B4-BE49-F238E27FC236}">
                <a16:creationId xmlns:a16="http://schemas.microsoft.com/office/drawing/2014/main" id="{052977F8-1042-483C-80D5-4B4E8DD60028}"/>
              </a:ext>
              <a:ext uri="{C183D7F6-B498-43B3-948B-1728B52AA6E4}">
                <adec:decorative xmlns:adec="http://schemas.microsoft.com/office/drawing/2017/decorative" val="1"/>
              </a:ext>
            </a:extLst>
          </p:cNvPr>
          <p:cNvGrpSpPr/>
          <p:nvPr/>
        </p:nvGrpSpPr>
        <p:grpSpPr>
          <a:xfrm>
            <a:off x="7105200" y="1453800"/>
            <a:ext cx="1809600" cy="2048400"/>
            <a:chOff x="7165200" y="2293800"/>
            <a:chExt cx="1809600" cy="2048400"/>
          </a:xfrm>
        </p:grpSpPr>
        <p:cxnSp>
          <p:nvCxnSpPr>
            <p:cNvPr id="5" name="Straight Arrow Connector 4">
              <a:extLst>
                <a:ext uri="{FF2B5EF4-FFF2-40B4-BE49-F238E27FC236}">
                  <a16:creationId xmlns:a16="http://schemas.microsoft.com/office/drawing/2014/main" id="{16269CBC-3AFC-4A33-8E6A-0E1A6DB2F70B}"/>
                </a:ext>
              </a:extLst>
            </p:cNvPr>
            <p:cNvCxnSpPr/>
            <p:nvPr/>
          </p:nvCxnSpPr>
          <p:spPr>
            <a:xfrm flipH="1">
              <a:off x="7165200" y="2299800"/>
              <a:ext cx="1809600" cy="1424400"/>
            </a:xfrm>
            <a:prstGeom prst="straightConnector1">
              <a:avLst/>
            </a:prstGeom>
            <a:ln w="28575">
              <a:solidFill>
                <a:srgbClr val="FFC00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6B70A7DB-FD57-478D-A357-119D40752A3D}"/>
                </a:ext>
              </a:extLst>
            </p:cNvPr>
            <p:cNvCxnSpPr>
              <a:cxnSpLocks/>
            </p:cNvCxnSpPr>
            <p:nvPr/>
          </p:nvCxnSpPr>
          <p:spPr>
            <a:xfrm flipH="1">
              <a:off x="8185199" y="2341800"/>
              <a:ext cx="777600" cy="1520400"/>
            </a:xfrm>
            <a:prstGeom prst="straightConnector1">
              <a:avLst/>
            </a:prstGeom>
            <a:ln w="28575">
              <a:solidFill>
                <a:srgbClr val="FFC00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0AAAB3A0-85CD-4F20-90F6-9C0724F5E8EF}"/>
                </a:ext>
              </a:extLst>
            </p:cNvPr>
            <p:cNvCxnSpPr>
              <a:cxnSpLocks/>
            </p:cNvCxnSpPr>
            <p:nvPr/>
          </p:nvCxnSpPr>
          <p:spPr>
            <a:xfrm flipH="1">
              <a:off x="7351198" y="2293800"/>
              <a:ext cx="1611600" cy="2048400"/>
            </a:xfrm>
            <a:prstGeom prst="straightConnector1">
              <a:avLst/>
            </a:prstGeom>
            <a:ln w="28575">
              <a:solidFill>
                <a:srgbClr val="FFC000"/>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cxnSp>
        <p:nvCxnSpPr>
          <p:cNvPr id="9" name="Straight Arrow Connector 8">
            <a:extLst>
              <a:ext uri="{FF2B5EF4-FFF2-40B4-BE49-F238E27FC236}">
                <a16:creationId xmlns:a16="http://schemas.microsoft.com/office/drawing/2014/main" id="{D56706C6-3B2F-4D85-A5FC-C09DFCFF877E}"/>
              </a:ext>
              <a:ext uri="{C183D7F6-B498-43B3-948B-1728B52AA6E4}">
                <adec:decorative xmlns:adec="http://schemas.microsoft.com/office/drawing/2017/decorative" val="1"/>
              </a:ext>
            </a:extLst>
          </p:cNvPr>
          <p:cNvCxnSpPr>
            <a:cxnSpLocks/>
          </p:cNvCxnSpPr>
          <p:nvPr/>
        </p:nvCxnSpPr>
        <p:spPr>
          <a:xfrm>
            <a:off x="3550799" y="1849800"/>
            <a:ext cx="1322400" cy="1064400"/>
          </a:xfrm>
          <a:prstGeom prst="straightConnector1">
            <a:avLst/>
          </a:prstGeom>
          <a:ln w="28575">
            <a:solidFill>
              <a:schemeClr val="accent2">
                <a:lumMod val="20000"/>
                <a:lumOff val="8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0" name="Title 1">
            <a:extLst>
              <a:ext uri="{FF2B5EF4-FFF2-40B4-BE49-F238E27FC236}">
                <a16:creationId xmlns:a16="http://schemas.microsoft.com/office/drawing/2014/main" id="{0962005C-925B-4FAC-AAE1-0DE9248D47C7}"/>
              </a:ext>
            </a:extLst>
          </p:cNvPr>
          <p:cNvSpPr>
            <a:spLocks noGrp="1"/>
          </p:cNvSpPr>
          <p:nvPr>
            <p:ph type="title"/>
          </p:nvPr>
        </p:nvSpPr>
        <p:spPr>
          <a:xfrm>
            <a:off x="654251" y="276099"/>
            <a:ext cx="11018520" cy="553998"/>
          </a:xfrm>
        </p:spPr>
        <p:txBody>
          <a:bodyPr/>
          <a:lstStyle/>
          <a:p>
            <a:r>
              <a:rPr lang="en-US">
                <a:solidFill>
                  <a:srgbClr val="D59DFF"/>
                </a:solidFill>
              </a:rPr>
              <a:t>What is a tabletop role-playing game (TTRPG)?</a:t>
            </a:r>
          </a:p>
        </p:txBody>
      </p:sp>
      <p:sp>
        <p:nvSpPr>
          <p:cNvPr id="3" name="TextBox 2">
            <a:extLst>
              <a:ext uri="{FF2B5EF4-FFF2-40B4-BE49-F238E27FC236}">
                <a16:creationId xmlns:a16="http://schemas.microsoft.com/office/drawing/2014/main" id="{45AF06E4-4CC5-ACD2-E726-C0EF4C19A884}"/>
              </a:ext>
            </a:extLst>
          </p:cNvPr>
          <p:cNvSpPr txBox="1"/>
          <p:nvPr/>
        </p:nvSpPr>
        <p:spPr>
          <a:xfrm>
            <a:off x="590151" y="5642567"/>
            <a:ext cx="11007139" cy="307777"/>
          </a:xfrm>
          <a:prstGeom prst="rect">
            <a:avLst/>
          </a:prstGeom>
          <a:noFill/>
        </p:spPr>
        <p:txBody>
          <a:bodyPr wrap="square" lIns="91440" tIns="45720" rIns="91440" bIns="45720" anchor="t">
            <a:spAutoFit/>
          </a:bodyPr>
          <a:lstStyle/>
          <a:p>
            <a:pPr algn="ctr"/>
            <a:r>
              <a:rPr lang="en-US" sz="1400" i="1">
                <a:solidFill>
                  <a:srgbClr val="FFFFFF"/>
                </a:solidFill>
                <a:latin typeface="Open Sans"/>
                <a:ea typeface="Open Sans"/>
                <a:cs typeface="Open Sans"/>
              </a:rPr>
              <a:t>Stranger Things </a:t>
            </a:r>
            <a:r>
              <a:rPr lang="en-US" sz="1400">
                <a:solidFill>
                  <a:srgbClr val="FFFFFF"/>
                </a:solidFill>
                <a:latin typeface="Open Sans"/>
                <a:ea typeface="Open Sans"/>
                <a:cs typeface="Open Sans"/>
              </a:rPr>
              <a:t>(season 1, episode 1)</a:t>
            </a:r>
            <a:endParaRPr lang="en-US"/>
          </a:p>
        </p:txBody>
      </p:sp>
      <p:sp>
        <p:nvSpPr>
          <p:cNvPr id="2" name="TextBox 1">
            <a:extLst>
              <a:ext uri="{FF2B5EF4-FFF2-40B4-BE49-F238E27FC236}">
                <a16:creationId xmlns:a16="http://schemas.microsoft.com/office/drawing/2014/main" id="{84C119AB-67D1-BB57-A9E3-2951CE39E75A}"/>
              </a:ext>
            </a:extLst>
          </p:cNvPr>
          <p:cNvSpPr txBox="1"/>
          <p:nvPr/>
        </p:nvSpPr>
        <p:spPr>
          <a:xfrm>
            <a:off x="570794" y="6117315"/>
            <a:ext cx="11101977" cy="646331"/>
          </a:xfrm>
          <a:prstGeom prst="rect">
            <a:avLst/>
          </a:prstGeom>
          <a:noFill/>
        </p:spPr>
        <p:txBody>
          <a:bodyPr wrap="square">
            <a:spAutoFit/>
          </a:bodyPr>
          <a:lstStyle/>
          <a:p>
            <a:r>
              <a:rPr lang="en-US" sz="1200" b="1" i="0">
                <a:solidFill>
                  <a:schemeClr val="bg1"/>
                </a:solidFill>
                <a:effectLst/>
                <a:latin typeface="Open Sans" panose="020B0606030504020204" pitchFamily="34" charset="0"/>
              </a:rPr>
              <a:t>Legal Stuff: </a:t>
            </a:r>
            <a:r>
              <a:rPr lang="en-US" sz="1200" i="0">
                <a:solidFill>
                  <a:schemeClr val="bg1"/>
                </a:solidFill>
                <a:effectLst/>
                <a:latin typeface="Open Sans" panose="020B0606030504020204" pitchFamily="34" charset="0"/>
              </a:rPr>
              <a:t>This content and group is not affiliated with, endorsed, sponsored, or specifically approved by Wizards of the Coast LLC. </a:t>
            </a:r>
            <a:r>
              <a:rPr lang="en-US" sz="1200" b="0" i="0">
                <a:solidFill>
                  <a:schemeClr val="bg1"/>
                </a:solidFill>
                <a:effectLst/>
                <a:latin typeface="Open Sans" panose="020B0606030504020204" pitchFamily="34" charset="0"/>
              </a:rPr>
              <a:t>Dungeons &amp; Dragons® is a trademark[s] of Wizards of the Coast. For more information about Wizards of the Coast or any of Wizards' trademarks or other intellectual property, please visit their website at (</a:t>
            </a:r>
            <a:r>
              <a:rPr lang="en-US" sz="1200" b="1" i="0" u="none" strike="noStrike">
                <a:solidFill>
                  <a:schemeClr val="bg1"/>
                </a:solidFill>
                <a:effectLst/>
                <a:latin typeface="Open Sans" panose="020B0606030504020204" pitchFamily="34" charset="0"/>
                <a:hlinkClick r:id="rId4">
                  <a:extLst>
                    <a:ext uri="{A12FA001-AC4F-418D-AE19-62706E023703}">
                      <ahyp:hlinkClr xmlns:ahyp="http://schemas.microsoft.com/office/drawing/2018/hyperlinkcolor" val="tx"/>
                    </a:ext>
                  </a:extLst>
                </a:hlinkClick>
              </a:rPr>
              <a:t>www.wizards.com</a:t>
            </a:r>
            <a:r>
              <a:rPr lang="en-US" sz="1200" b="0" i="0">
                <a:solidFill>
                  <a:schemeClr val="bg1"/>
                </a:solidFill>
                <a:effectLst/>
                <a:latin typeface="Open Sans" panose="020B0606030504020204" pitchFamily="34" charset="0"/>
              </a:rPr>
              <a:t>).</a:t>
            </a:r>
            <a:endParaRPr lang="en-US" sz="1200">
              <a:solidFill>
                <a:schemeClr val="bg1"/>
              </a:solidFill>
            </a:endParaRPr>
          </a:p>
        </p:txBody>
      </p:sp>
    </p:spTree>
    <p:extLst>
      <p:ext uri="{BB962C8B-B14F-4D97-AF65-F5344CB8AC3E}">
        <p14:creationId xmlns:p14="http://schemas.microsoft.com/office/powerpoint/2010/main" val="32803222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3B2E58"/>
        </a:solidFill>
        <a:effectLst/>
      </p:bgPr>
    </p:bg>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C31A4BE2-2837-493A-ACA6-05A8E5C82D61}"/>
              </a:ext>
            </a:extLst>
          </p:cNvPr>
          <p:cNvSpPr>
            <a:spLocks noGrp="1"/>
          </p:cNvSpPr>
          <p:nvPr>
            <p:ph type="body" sz="quarter" idx="10"/>
          </p:nvPr>
        </p:nvSpPr>
        <p:spPr>
          <a:xfrm>
            <a:off x="840072" y="1838211"/>
            <a:ext cx="3446178" cy="2111490"/>
          </a:xfrm>
        </p:spPr>
        <p:txBody>
          <a:bodyPr/>
          <a:lstStyle/>
          <a:p>
            <a:r>
              <a:rPr lang="en-US" sz="3200">
                <a:solidFill>
                  <a:schemeClr val="bg1"/>
                </a:solidFill>
                <a:latin typeface="Segoe UI Light" panose="020B0502040204020203" pitchFamily="34" charset="0"/>
                <a:cs typeface="Segoe UI Light" panose="020B0502040204020203" pitchFamily="34" charset="0"/>
              </a:rPr>
              <a:t>“Innovation comes from having a deep sense of </a:t>
            </a:r>
            <a:r>
              <a:rPr lang="en-US" sz="3200" b="1">
                <a:solidFill>
                  <a:schemeClr val="bg1"/>
                </a:solidFill>
                <a:latin typeface="Segoe UI Light" panose="020B0502040204020203" pitchFamily="34" charset="0"/>
                <a:cs typeface="Segoe UI Light" panose="020B0502040204020203" pitchFamily="34" charset="0"/>
              </a:rPr>
              <a:t>empathy</a:t>
            </a:r>
            <a:r>
              <a:rPr lang="en-US" sz="3200">
                <a:solidFill>
                  <a:schemeClr val="bg1"/>
                </a:solidFill>
                <a:latin typeface="Segoe UI Light" panose="020B0502040204020203" pitchFamily="34" charset="0"/>
                <a:cs typeface="Segoe UI Light" panose="020B0502040204020203" pitchFamily="34" charset="0"/>
              </a:rPr>
              <a:t>.” </a:t>
            </a:r>
          </a:p>
          <a:p>
            <a:r>
              <a:rPr lang="en-US" sz="2400">
                <a:solidFill>
                  <a:srgbClr val="D59DFF"/>
                </a:solidFill>
                <a:cs typeface="Segoe UI Semibold" panose="020B0702040204020203" pitchFamily="34" charset="0"/>
              </a:rPr>
              <a:t>Satya Nadella</a:t>
            </a:r>
          </a:p>
          <a:p>
            <a:endParaRPr lang="en-US" sz="2400">
              <a:solidFill>
                <a:schemeClr val="bg1"/>
              </a:solidFill>
              <a:latin typeface="Segoe UI Light" panose="020B0502040204020203" pitchFamily="34" charset="0"/>
              <a:cs typeface="Segoe UI Light" panose="020B0502040204020203" pitchFamily="34" charset="0"/>
            </a:endParaRPr>
          </a:p>
          <a:p>
            <a:endParaRPr lang="en-US" sz="1800">
              <a:solidFill>
                <a:schemeClr val="bg1"/>
              </a:solidFill>
            </a:endParaRPr>
          </a:p>
        </p:txBody>
      </p:sp>
      <p:pic>
        <p:nvPicPr>
          <p:cNvPr id="3076" name="Picture 4" descr="many cute dragons at a table playing dungeons and dragons, one of them is the dungeon master">
            <a:extLst>
              <a:ext uri="{FF2B5EF4-FFF2-40B4-BE49-F238E27FC236}">
                <a16:creationId xmlns:a16="http://schemas.microsoft.com/office/drawing/2014/main" id="{1092679B-CA7F-0293-66E7-22F7A99DDF08}"/>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334000" y="0"/>
            <a:ext cx="6858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2449804"/>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A03A58-8F02-754C-AD45-8136295694EC}"/>
              </a:ext>
            </a:extLst>
          </p:cNvPr>
          <p:cNvSpPr>
            <a:spLocks noGrp="1"/>
          </p:cNvSpPr>
          <p:nvPr>
            <p:ph type="title"/>
          </p:nvPr>
        </p:nvSpPr>
        <p:spPr/>
        <p:txBody>
          <a:bodyPr/>
          <a:lstStyle/>
          <a:p>
            <a:r>
              <a:rPr lang="en-US"/>
              <a:t>Roles in a TTRPG</a:t>
            </a:r>
          </a:p>
        </p:txBody>
      </p:sp>
      <p:sp>
        <p:nvSpPr>
          <p:cNvPr id="19" name="TextBox 18">
            <a:extLst>
              <a:ext uri="{FF2B5EF4-FFF2-40B4-BE49-F238E27FC236}">
                <a16:creationId xmlns:a16="http://schemas.microsoft.com/office/drawing/2014/main" id="{0465F5B4-F20C-4841-8DBF-8F134BE149C0}"/>
              </a:ext>
            </a:extLst>
          </p:cNvPr>
          <p:cNvSpPr txBox="1"/>
          <p:nvPr/>
        </p:nvSpPr>
        <p:spPr>
          <a:xfrm>
            <a:off x="584199" y="2017714"/>
            <a:ext cx="5040423" cy="4251324"/>
          </a:xfrm>
          <a:prstGeom prst="rect">
            <a:avLst/>
          </a:prstGeom>
          <a:solidFill>
            <a:schemeClr val="bg2"/>
          </a:solidFill>
        </p:spPr>
        <p:txBody>
          <a:bodyPr wrap="square" lIns="90000" tIns="46800" rIns="90000" bIns="46800" rtlCol="0" anchor="t">
            <a:noAutofit/>
          </a:bodyPr>
          <a:lstStyle/>
          <a:p>
            <a:pPr>
              <a:spcAft>
                <a:spcPts val="600"/>
              </a:spcAft>
            </a:pPr>
            <a:r>
              <a:rPr lang="en-US" sz="2400"/>
              <a:t>One of the</a:t>
            </a:r>
            <a:r>
              <a:rPr lang="en-US" sz="2400" b="1"/>
              <a:t> main characters.</a:t>
            </a:r>
          </a:p>
          <a:p>
            <a:pPr>
              <a:spcAft>
                <a:spcPts val="600"/>
              </a:spcAft>
            </a:pPr>
            <a:r>
              <a:rPr lang="en-US" sz="2400" b="1"/>
              <a:t>Has agency </a:t>
            </a:r>
            <a:r>
              <a:rPr lang="en-US" sz="2400"/>
              <a:t>in a sandbox.</a:t>
            </a:r>
          </a:p>
          <a:p>
            <a:pPr>
              <a:spcAft>
                <a:spcPts val="600"/>
              </a:spcAft>
            </a:pPr>
            <a:r>
              <a:rPr lang="en-US" sz="2400"/>
              <a:t>Doesn’t know </a:t>
            </a:r>
            <a:r>
              <a:rPr lang="en-US" sz="2400" b="1"/>
              <a:t>what’s next.</a:t>
            </a:r>
          </a:p>
          <a:p>
            <a:r>
              <a:rPr lang="en-US" sz="2400"/>
              <a:t>Makes decisions </a:t>
            </a:r>
            <a:r>
              <a:rPr lang="en-US" sz="2400" b="1"/>
              <a:t>“in character” </a:t>
            </a:r>
            <a:r>
              <a:rPr lang="en-US" sz="2400"/>
              <a:t>based on “character knowledge” not player knowledge.</a:t>
            </a:r>
          </a:p>
          <a:p>
            <a:endParaRPr lang="en-US" sz="2400"/>
          </a:p>
          <a:p>
            <a:pPr>
              <a:spcAft>
                <a:spcPts val="600"/>
              </a:spcAft>
            </a:pPr>
            <a:r>
              <a:rPr lang="en-US" sz="2400" b="1"/>
              <a:t>Co-creates </a:t>
            </a:r>
            <a:r>
              <a:rPr lang="en-US" sz="2400"/>
              <a:t>the world and plot.</a:t>
            </a:r>
          </a:p>
          <a:p>
            <a:pPr>
              <a:spcAft>
                <a:spcPts val="600"/>
              </a:spcAft>
            </a:pPr>
            <a:r>
              <a:rPr lang="en-US" sz="2400" b="1"/>
              <a:t>Improvises </a:t>
            </a:r>
            <a:r>
              <a:rPr lang="en-US" sz="2400"/>
              <a:t>within fictional world.</a:t>
            </a:r>
            <a:endParaRPr lang="en-US" sz="2400" b="1"/>
          </a:p>
          <a:p>
            <a:r>
              <a:rPr lang="en-US" sz="2400"/>
              <a:t>Helps </a:t>
            </a:r>
            <a:r>
              <a:rPr lang="en-US" sz="2400" b="1"/>
              <a:t>tell the story.</a:t>
            </a:r>
            <a:endParaRPr lang="en-US" sz="2400"/>
          </a:p>
          <a:p>
            <a:endParaRPr lang="en-US" sz="2400" b="1"/>
          </a:p>
          <a:p>
            <a:endParaRPr lang="en-US" sz="2400"/>
          </a:p>
          <a:p>
            <a:endParaRPr lang="en-US" sz="2400"/>
          </a:p>
        </p:txBody>
      </p:sp>
      <p:sp>
        <p:nvSpPr>
          <p:cNvPr id="34" name="TextBox 33">
            <a:extLst>
              <a:ext uri="{FF2B5EF4-FFF2-40B4-BE49-F238E27FC236}">
                <a16:creationId xmlns:a16="http://schemas.microsoft.com/office/drawing/2014/main" id="{A3ED8875-1E15-9249-A974-DAAEF6C0E126}"/>
              </a:ext>
            </a:extLst>
          </p:cNvPr>
          <p:cNvSpPr txBox="1"/>
          <p:nvPr/>
        </p:nvSpPr>
        <p:spPr>
          <a:xfrm>
            <a:off x="6567382" y="1430755"/>
            <a:ext cx="5040420" cy="586957"/>
          </a:xfrm>
          <a:prstGeom prst="rect">
            <a:avLst/>
          </a:prstGeom>
          <a:solidFill>
            <a:schemeClr val="accent1"/>
          </a:solidFill>
        </p:spPr>
        <p:txBody>
          <a:bodyPr wrap="square" lIns="90000" tIns="46800" rIns="90000" bIns="46800" rtlCol="0" anchor="b">
            <a:spAutoFit/>
          </a:bodyPr>
          <a:lstStyle/>
          <a:p>
            <a:r>
              <a:rPr lang="en-US" sz="3200">
                <a:solidFill>
                  <a:schemeClr val="bg1"/>
                </a:solidFill>
                <a:latin typeface="+mj-lt"/>
              </a:rPr>
              <a:t>Main </a:t>
            </a:r>
            <a:r>
              <a:rPr lang="en-US" sz="2800">
                <a:solidFill>
                  <a:schemeClr val="bg1"/>
                </a:solidFill>
                <a:latin typeface="+mj-lt"/>
              </a:rPr>
              <a:t>Storyteller</a:t>
            </a:r>
          </a:p>
        </p:txBody>
      </p:sp>
      <p:sp>
        <p:nvSpPr>
          <p:cNvPr id="23" name="TextBox 22">
            <a:extLst>
              <a:ext uri="{FF2B5EF4-FFF2-40B4-BE49-F238E27FC236}">
                <a16:creationId xmlns:a16="http://schemas.microsoft.com/office/drawing/2014/main" id="{F99993B3-A3E7-2747-A435-387CD48F3366}"/>
              </a:ext>
            </a:extLst>
          </p:cNvPr>
          <p:cNvSpPr txBox="1"/>
          <p:nvPr/>
        </p:nvSpPr>
        <p:spPr>
          <a:xfrm>
            <a:off x="6567380" y="2017713"/>
            <a:ext cx="5040423" cy="4251324"/>
          </a:xfrm>
          <a:prstGeom prst="rect">
            <a:avLst/>
          </a:prstGeom>
          <a:solidFill>
            <a:schemeClr val="bg2"/>
          </a:solidFill>
        </p:spPr>
        <p:txBody>
          <a:bodyPr wrap="square" lIns="90000" tIns="46800" rIns="90000" bIns="46800" rtlCol="0" anchor="t">
            <a:noAutofit/>
          </a:bodyPr>
          <a:lstStyle/>
          <a:p>
            <a:pPr>
              <a:spcAft>
                <a:spcPts val="600"/>
              </a:spcAft>
            </a:pPr>
            <a:r>
              <a:rPr lang="en-US" sz="2400" b="1"/>
              <a:t>All other characters </a:t>
            </a:r>
            <a:r>
              <a:rPr lang="en-US" sz="2400"/>
              <a:t>in the world.</a:t>
            </a:r>
          </a:p>
          <a:p>
            <a:pPr>
              <a:spcAft>
                <a:spcPts val="600"/>
              </a:spcAft>
            </a:pPr>
            <a:r>
              <a:rPr lang="en-US" sz="2400" b="1"/>
              <a:t>Manages</a:t>
            </a:r>
            <a:r>
              <a:rPr lang="en-US" sz="2400"/>
              <a:t> the sandbox.</a:t>
            </a:r>
          </a:p>
          <a:p>
            <a:pPr>
              <a:spcAft>
                <a:spcPts val="600"/>
              </a:spcAft>
            </a:pPr>
            <a:r>
              <a:rPr lang="en-US" sz="2400"/>
              <a:t>Prepares for what </a:t>
            </a:r>
            <a:r>
              <a:rPr lang="en-US" sz="2400" b="1"/>
              <a:t>could be next.</a:t>
            </a:r>
          </a:p>
          <a:p>
            <a:r>
              <a:rPr lang="en-US" sz="2400"/>
              <a:t>Makes decisions </a:t>
            </a:r>
            <a:r>
              <a:rPr lang="en-US" sz="2400" b="1"/>
              <a:t>consistently, </a:t>
            </a:r>
            <a:r>
              <a:rPr lang="en-US" sz="2400"/>
              <a:t>based on knowledge of the world and events to come.</a:t>
            </a:r>
          </a:p>
          <a:p>
            <a:endParaRPr lang="en-US" sz="2400"/>
          </a:p>
          <a:p>
            <a:pPr>
              <a:spcAft>
                <a:spcPts val="600"/>
              </a:spcAft>
            </a:pPr>
            <a:r>
              <a:rPr lang="en-US" sz="2400" b="1"/>
              <a:t>Co-creates</a:t>
            </a:r>
            <a:r>
              <a:rPr lang="en-US" sz="2400"/>
              <a:t> the world and plot.</a:t>
            </a:r>
          </a:p>
          <a:p>
            <a:pPr>
              <a:spcAft>
                <a:spcPts val="600"/>
              </a:spcAft>
            </a:pPr>
            <a:r>
              <a:rPr lang="en-US" sz="2400" b="1"/>
              <a:t>Improvises </a:t>
            </a:r>
            <a:r>
              <a:rPr lang="en-US" sz="2400"/>
              <a:t>within fictional world.</a:t>
            </a:r>
          </a:p>
          <a:p>
            <a:r>
              <a:rPr lang="en-US" sz="2400"/>
              <a:t>Helps </a:t>
            </a:r>
            <a:r>
              <a:rPr lang="en-US" sz="2400" b="1"/>
              <a:t>tell the story.</a:t>
            </a:r>
            <a:endParaRPr lang="en-US" sz="2400"/>
          </a:p>
          <a:p>
            <a:endParaRPr lang="en-US" sz="2400"/>
          </a:p>
        </p:txBody>
      </p:sp>
      <p:sp>
        <p:nvSpPr>
          <p:cNvPr id="3" name="TextBox 2">
            <a:extLst>
              <a:ext uri="{FF2B5EF4-FFF2-40B4-BE49-F238E27FC236}">
                <a16:creationId xmlns:a16="http://schemas.microsoft.com/office/drawing/2014/main" id="{FD6BAC81-00FF-4EA1-A76D-AD2CB0AAA14E}"/>
              </a:ext>
            </a:extLst>
          </p:cNvPr>
          <p:cNvSpPr txBox="1"/>
          <p:nvPr/>
        </p:nvSpPr>
        <p:spPr>
          <a:xfrm>
            <a:off x="584200" y="1431612"/>
            <a:ext cx="5040420" cy="586957"/>
          </a:xfrm>
          <a:prstGeom prst="rect">
            <a:avLst/>
          </a:prstGeom>
          <a:solidFill>
            <a:schemeClr val="accent1"/>
          </a:solidFill>
        </p:spPr>
        <p:txBody>
          <a:bodyPr wrap="square" lIns="90000" tIns="46800" rIns="90000" bIns="46800" rtlCol="0" anchor="b">
            <a:spAutoFit/>
          </a:bodyPr>
          <a:lstStyle/>
          <a:p>
            <a:r>
              <a:rPr lang="en-US" sz="3200">
                <a:solidFill>
                  <a:schemeClr val="bg1"/>
                </a:solidFill>
                <a:latin typeface="+mj-lt"/>
              </a:rPr>
              <a:t>Player</a:t>
            </a:r>
            <a:endParaRPr lang="en-US" sz="2800">
              <a:solidFill>
                <a:schemeClr val="bg1"/>
              </a:solidFill>
              <a:latin typeface="+mj-lt"/>
            </a:endParaRPr>
          </a:p>
        </p:txBody>
      </p:sp>
    </p:spTree>
    <p:extLst>
      <p:ext uri="{BB962C8B-B14F-4D97-AF65-F5344CB8AC3E}">
        <p14:creationId xmlns:p14="http://schemas.microsoft.com/office/powerpoint/2010/main" val="29110373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3">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3">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3">
                                            <p:txEl>
                                              <p:pRg st="2" end="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3">
                                            <p:txEl>
                                              <p:pRg st="3" end="3"/>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9">
                                            <p:txEl>
                                              <p:pRg st="5" end="5"/>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3">
                                            <p:txEl>
                                              <p:pRg st="5" end="5"/>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9">
                                            <p:txEl>
                                              <p:pRg st="6" end="6"/>
                                            </p:txEl>
                                          </p:spTgt>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3">
                                            <p:txEl>
                                              <p:pRg st="6" end="6"/>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9">
                                            <p:txEl>
                                              <p:pRg st="7" end="7"/>
                                            </p:txEl>
                                          </p:spTgt>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uiExpand="1" build="allAtOnce"/>
      <p:bldP spid="23" grpId="0" uiExpand="1" build="allAtOnce"/>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3B2E58"/>
        </a:solidFill>
        <a:effectLst/>
      </p:bgPr>
    </p:bg>
    <p:spTree>
      <p:nvGrpSpPr>
        <p:cNvPr id="1" name=""/>
        <p:cNvGrpSpPr/>
        <p:nvPr/>
      </p:nvGrpSpPr>
      <p:grpSpPr>
        <a:xfrm>
          <a:off x="0" y="0"/>
          <a:ext cx="0" cy="0"/>
          <a:chOff x="0" y="0"/>
          <a:chExt cx="0" cy="0"/>
        </a:xfrm>
      </p:grpSpPr>
      <p:pic>
        <p:nvPicPr>
          <p:cNvPr id="4098" name="Picture 2" descr="many cute diverse dragons at a table playing dungeons and dragons, one of them is the dungeon master, in a dark room ">
            <a:extLst>
              <a:ext uri="{FF2B5EF4-FFF2-40B4-BE49-F238E27FC236}">
                <a16:creationId xmlns:a16="http://schemas.microsoft.com/office/drawing/2014/main" id="{80DEF3AF-D124-4060-BA79-C554CF2B16AD}"/>
              </a:ext>
            </a:extLst>
          </p:cNvPr>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3464719" y="1145965"/>
            <a:ext cx="5257800" cy="495123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8413C851-C93D-C04E-BCDC-7C9DE582E530}"/>
              </a:ext>
            </a:extLst>
          </p:cNvPr>
          <p:cNvSpPr>
            <a:spLocks noGrp="1"/>
          </p:cNvSpPr>
          <p:nvPr>
            <p:ph type="title"/>
          </p:nvPr>
        </p:nvSpPr>
        <p:spPr>
          <a:xfrm>
            <a:off x="584359" y="591967"/>
            <a:ext cx="11018520" cy="553998"/>
          </a:xfrm>
        </p:spPr>
        <p:txBody>
          <a:bodyPr/>
          <a:lstStyle/>
          <a:p>
            <a:r>
              <a:rPr lang="en-US">
                <a:solidFill>
                  <a:srgbClr val="D59DFF"/>
                </a:solidFill>
              </a:rPr>
              <a:t>Teamwork</a:t>
            </a:r>
          </a:p>
        </p:txBody>
      </p:sp>
      <p:sp>
        <p:nvSpPr>
          <p:cNvPr id="3" name="Rectangle 2">
            <a:extLst>
              <a:ext uri="{FF2B5EF4-FFF2-40B4-BE49-F238E27FC236}">
                <a16:creationId xmlns:a16="http://schemas.microsoft.com/office/drawing/2014/main" id="{BF4A0F64-D9A7-CB6B-4687-49776CB41FEA}"/>
              </a:ext>
            </a:extLst>
          </p:cNvPr>
          <p:cNvSpPr/>
          <p:nvPr/>
        </p:nvSpPr>
        <p:spPr bwMode="auto">
          <a:xfrm>
            <a:off x="-2839" y="6155870"/>
            <a:ext cx="12190579" cy="91439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7" name="Title 1">
            <a:extLst>
              <a:ext uri="{FF2B5EF4-FFF2-40B4-BE49-F238E27FC236}">
                <a16:creationId xmlns:a16="http://schemas.microsoft.com/office/drawing/2014/main" id="{2BAA505E-C431-F601-08C0-B1161C6BB01B}"/>
              </a:ext>
            </a:extLst>
          </p:cNvPr>
          <p:cNvSpPr txBox="1">
            <a:spLocks/>
          </p:cNvSpPr>
          <p:nvPr/>
        </p:nvSpPr>
        <p:spPr>
          <a:xfrm>
            <a:off x="1974" y="6280366"/>
            <a:ext cx="12156983" cy="276999"/>
          </a:xfrm>
          <a:prstGeom prst="rect">
            <a:avLst/>
          </a:prstGeom>
        </p:spPr>
        <p:txBody>
          <a:bodyPr vert="horz" wrap="square" lIns="0" tIns="0" rIns="0" bIns="0" rtlCol="0" anchor="ctr">
            <a:spAutoFit/>
          </a:bodyPr>
          <a:lstStyle>
            <a:lvl1pPr algn="ctr"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sz="1800" b="1">
                <a:solidFill>
                  <a:schemeClr val="bg1"/>
                </a:solidFill>
                <a:latin typeface="Segoe UI"/>
                <a:cs typeface="Segoe UI"/>
              </a:rPr>
              <a:t>Teamwork </a:t>
            </a:r>
            <a:r>
              <a:rPr lang="en-US" sz="1800">
                <a:solidFill>
                  <a:srgbClr val="3B2E58"/>
                </a:solidFill>
                <a:latin typeface="Segoe UI"/>
                <a:cs typeface="Segoe UI"/>
              </a:rPr>
              <a:t>| Professional Communication | Diversity | Emotional Intelligence | Bringing to Work | Q&amp;A</a:t>
            </a:r>
          </a:p>
        </p:txBody>
      </p:sp>
    </p:spTree>
    <p:extLst>
      <p:ext uri="{BB962C8B-B14F-4D97-AF65-F5344CB8AC3E}">
        <p14:creationId xmlns:p14="http://schemas.microsoft.com/office/powerpoint/2010/main" val="2020776355"/>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789B99-A1A0-84DA-F8F9-544B45A6AE37}"/>
              </a:ext>
            </a:extLst>
          </p:cNvPr>
          <p:cNvSpPr>
            <a:spLocks noGrp="1"/>
          </p:cNvSpPr>
          <p:nvPr>
            <p:ph type="title"/>
          </p:nvPr>
        </p:nvSpPr>
        <p:spPr/>
        <p:txBody>
          <a:bodyPr/>
          <a:lstStyle/>
          <a:p>
            <a:r>
              <a:rPr lang="en-US">
                <a:cs typeface="Segoe UI"/>
              </a:rPr>
              <a:t>Teamwork &amp; Leadership</a:t>
            </a:r>
            <a:endParaRPr lang="en-US"/>
          </a:p>
        </p:txBody>
      </p:sp>
      <p:sp>
        <p:nvSpPr>
          <p:cNvPr id="3" name="Text Placeholder 2">
            <a:extLst>
              <a:ext uri="{FF2B5EF4-FFF2-40B4-BE49-F238E27FC236}">
                <a16:creationId xmlns:a16="http://schemas.microsoft.com/office/drawing/2014/main" id="{11C332AD-C98B-0629-A0AD-FC527857340D}"/>
              </a:ext>
            </a:extLst>
          </p:cNvPr>
          <p:cNvSpPr>
            <a:spLocks noGrp="1"/>
          </p:cNvSpPr>
          <p:nvPr>
            <p:ph type="body" sz="quarter" idx="11"/>
          </p:nvPr>
        </p:nvSpPr>
        <p:spPr>
          <a:xfrm>
            <a:off x="6429830" y="585788"/>
            <a:ext cx="5602514" cy="5683249"/>
          </a:xfrm>
        </p:spPr>
        <p:txBody>
          <a:bodyPr/>
          <a:lstStyle/>
          <a:p>
            <a:pPr>
              <a:lnSpc>
                <a:spcPct val="150000"/>
              </a:lnSpc>
              <a:spcBef>
                <a:spcPts val="0"/>
              </a:spcBef>
              <a:spcAft>
                <a:spcPts val="0"/>
              </a:spcAft>
            </a:pPr>
            <a:r>
              <a:rPr lang="en-US" sz="3200" b="1"/>
              <a:t>Skills &amp; competencies that make a successful manager:</a:t>
            </a:r>
          </a:p>
          <a:p>
            <a:pPr>
              <a:lnSpc>
                <a:spcPct val="150000"/>
              </a:lnSpc>
              <a:spcBef>
                <a:spcPts val="0"/>
              </a:spcBef>
              <a:spcAft>
                <a:spcPts val="0"/>
              </a:spcAft>
            </a:pPr>
            <a:endParaRPr lang="en-US"/>
          </a:p>
          <a:p>
            <a:pPr marL="342900" indent="-342900">
              <a:lnSpc>
                <a:spcPct val="150000"/>
              </a:lnSpc>
              <a:spcBef>
                <a:spcPts val="0"/>
              </a:spcBef>
              <a:spcAft>
                <a:spcPts val="0"/>
              </a:spcAft>
              <a:buAutoNum type="arabicPeriod"/>
            </a:pPr>
            <a:r>
              <a:rPr lang="en-US"/>
              <a:t>Human Relations</a:t>
            </a:r>
          </a:p>
          <a:p>
            <a:pPr marL="342900" indent="-342900">
              <a:lnSpc>
                <a:spcPct val="150000"/>
              </a:lnSpc>
              <a:spcBef>
                <a:spcPts val="0"/>
              </a:spcBef>
              <a:spcAft>
                <a:spcPts val="0"/>
              </a:spcAft>
              <a:buAutoNum type="arabicPeriod"/>
            </a:pPr>
            <a:r>
              <a:rPr lang="en-US"/>
              <a:t>Competitiveness &amp; Control</a:t>
            </a:r>
          </a:p>
          <a:p>
            <a:pPr marL="342900" indent="-342900">
              <a:lnSpc>
                <a:spcPct val="150000"/>
              </a:lnSpc>
              <a:spcBef>
                <a:spcPts val="0"/>
              </a:spcBef>
              <a:spcAft>
                <a:spcPts val="0"/>
              </a:spcAft>
              <a:buAutoNum type="arabicPeriod"/>
            </a:pPr>
            <a:r>
              <a:rPr lang="en-US"/>
              <a:t>Fostering Entrepreneurship </a:t>
            </a:r>
            <a:br>
              <a:rPr lang="en-US"/>
            </a:br>
            <a:r>
              <a:rPr lang="en-US"/>
              <a:t>&amp; Innovation</a:t>
            </a:r>
          </a:p>
          <a:p>
            <a:pPr marL="342900" indent="-342900">
              <a:lnSpc>
                <a:spcPct val="150000"/>
              </a:lnSpc>
              <a:spcBef>
                <a:spcPts val="0"/>
              </a:spcBef>
              <a:spcAft>
                <a:spcPts val="0"/>
              </a:spcAft>
              <a:buAutoNum type="arabicPeriod"/>
            </a:pPr>
            <a:r>
              <a:rPr lang="en-US"/>
              <a:t>Order &amp; Rationality</a:t>
            </a:r>
          </a:p>
        </p:txBody>
      </p:sp>
      <p:sp>
        <p:nvSpPr>
          <p:cNvPr id="4" name="TextBox 3">
            <a:extLst>
              <a:ext uri="{FF2B5EF4-FFF2-40B4-BE49-F238E27FC236}">
                <a16:creationId xmlns:a16="http://schemas.microsoft.com/office/drawing/2014/main" id="{078E604C-F7D7-4F67-FE11-C7DBDEB09B37}"/>
              </a:ext>
            </a:extLst>
          </p:cNvPr>
          <p:cNvSpPr txBox="1"/>
          <p:nvPr/>
        </p:nvSpPr>
        <p:spPr>
          <a:xfrm>
            <a:off x="689700" y="5803010"/>
            <a:ext cx="9120513" cy="43088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buAutoNum type="arabicPeriod"/>
            </a:pPr>
            <a:endParaRPr lang="en-US" sz="2800">
              <a:latin typeface="Calibri"/>
              <a:cs typeface="Arial"/>
            </a:endParaRPr>
          </a:p>
        </p:txBody>
      </p:sp>
    </p:spTree>
    <p:extLst>
      <p:ext uri="{BB962C8B-B14F-4D97-AF65-F5344CB8AC3E}">
        <p14:creationId xmlns:p14="http://schemas.microsoft.com/office/powerpoint/2010/main" val="1410495306"/>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3B2E58"/>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D22E30-1505-490A-B019-71DF802DF919}"/>
              </a:ext>
            </a:extLst>
          </p:cNvPr>
          <p:cNvSpPr>
            <a:spLocks noGrp="1"/>
          </p:cNvSpPr>
          <p:nvPr>
            <p:ph type="title" idx="4294967295"/>
          </p:nvPr>
        </p:nvSpPr>
        <p:spPr>
          <a:xfrm>
            <a:off x="6238877" y="457200"/>
            <a:ext cx="5370512" cy="553998"/>
          </a:xfrm>
        </p:spPr>
        <p:txBody>
          <a:bodyPr wrap="square" anchor="t">
            <a:noAutofit/>
          </a:bodyPr>
          <a:lstStyle/>
          <a:p>
            <a:r>
              <a:rPr lang="en-US" sz="4400">
                <a:solidFill>
                  <a:srgbClr val="D59DFF"/>
                </a:solidFill>
              </a:rPr>
              <a:t>Veteran Leadership</a:t>
            </a:r>
          </a:p>
        </p:txBody>
      </p:sp>
      <p:sp>
        <p:nvSpPr>
          <p:cNvPr id="17" name="Text Placeholder 3">
            <a:extLst>
              <a:ext uri="{FF2B5EF4-FFF2-40B4-BE49-F238E27FC236}">
                <a16:creationId xmlns:a16="http://schemas.microsoft.com/office/drawing/2014/main" id="{8B26849F-662C-4E83-911C-39CB9633B2F3}"/>
              </a:ext>
            </a:extLst>
          </p:cNvPr>
          <p:cNvSpPr>
            <a:spLocks noGrp="1"/>
          </p:cNvSpPr>
          <p:nvPr>
            <p:ph type="body" sz="quarter" idx="11"/>
          </p:nvPr>
        </p:nvSpPr>
        <p:spPr>
          <a:xfrm>
            <a:off x="6411910" y="1436688"/>
            <a:ext cx="5370513" cy="4210383"/>
          </a:xfrm>
          <a:noFill/>
        </p:spPr>
        <p:txBody>
          <a:bodyPr/>
          <a:lstStyle/>
          <a:p>
            <a:pPr marL="457200" indent="-457200">
              <a:buFont typeface="Arial" panose="020B0604020202020204" pitchFamily="34" charset="0"/>
              <a:buChar char="•"/>
            </a:pPr>
            <a:r>
              <a:rPr lang="en-US" sz="3600">
                <a:solidFill>
                  <a:schemeClr val="bg1"/>
                </a:solidFill>
              </a:rPr>
              <a:t>Avoid knowledge bottlenecks</a:t>
            </a:r>
          </a:p>
          <a:p>
            <a:pPr marL="457200" indent="-457200">
              <a:buFont typeface="Arial" panose="020B0604020202020204" pitchFamily="34" charset="0"/>
              <a:buChar char="•"/>
            </a:pPr>
            <a:r>
              <a:rPr lang="en-US" sz="3600">
                <a:solidFill>
                  <a:schemeClr val="bg1"/>
                </a:solidFill>
              </a:rPr>
              <a:t>Exemplify tone, </a:t>
            </a:r>
            <a:br>
              <a:rPr lang="en-US" sz="3600">
                <a:solidFill>
                  <a:schemeClr val="bg1"/>
                </a:solidFill>
              </a:rPr>
            </a:br>
            <a:r>
              <a:rPr lang="en-US" sz="3600">
                <a:solidFill>
                  <a:schemeClr val="bg1"/>
                </a:solidFill>
              </a:rPr>
              <a:t>model behavior</a:t>
            </a:r>
          </a:p>
          <a:p>
            <a:pPr marL="457200" indent="-457200">
              <a:buFont typeface="Arial" panose="020B0604020202020204" pitchFamily="34" charset="0"/>
              <a:buChar char="•"/>
            </a:pPr>
            <a:r>
              <a:rPr lang="en-US" sz="3600">
                <a:solidFill>
                  <a:schemeClr val="bg1"/>
                </a:solidFill>
              </a:rPr>
              <a:t>Demonstrate freedom to be creative</a:t>
            </a:r>
          </a:p>
          <a:p>
            <a:endParaRPr lang="en-US" sz="3600">
              <a:solidFill>
                <a:schemeClr val="bg1"/>
              </a:solidFill>
            </a:endParaRPr>
          </a:p>
        </p:txBody>
      </p:sp>
      <p:pic>
        <p:nvPicPr>
          <p:cNvPr id="12290" name="Picture 2" descr="many cute dragons, one of them is wearing armor and looking courageous">
            <a:extLst>
              <a:ext uri="{FF2B5EF4-FFF2-40B4-BE49-F238E27FC236}">
                <a16:creationId xmlns:a16="http://schemas.microsoft.com/office/drawing/2014/main" id="{CE91196E-21A8-E46B-0150-E8079DD975B0}"/>
              </a:ext>
            </a:extLst>
          </p:cNvPr>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t="-53"/>
          <a:stretch/>
        </p:blipFill>
        <p:spPr bwMode="auto">
          <a:xfrm>
            <a:off x="0" y="0"/>
            <a:ext cx="5953124"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BBF15B66-404C-D01D-C2DF-FC164587DA93}"/>
              </a:ext>
            </a:extLst>
          </p:cNvPr>
          <p:cNvSpPr txBox="1"/>
          <p:nvPr/>
        </p:nvSpPr>
        <p:spPr>
          <a:xfrm>
            <a:off x="6095258" y="6359654"/>
            <a:ext cx="5950203" cy="369332"/>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r"/>
            <a:r>
              <a:rPr lang="en-US" sz="2400">
                <a:solidFill>
                  <a:schemeClr val="bg2"/>
                </a:solidFill>
                <a:ea typeface="+mn-lt"/>
                <a:cs typeface="+mn-lt"/>
              </a:rPr>
              <a:t>www.aka.ms/TTRPGsForFunAndProfit</a:t>
            </a:r>
            <a:endParaRPr lang="en-US" sz="2400">
              <a:solidFill>
                <a:schemeClr val="bg2"/>
              </a:solidFill>
              <a:cs typeface="Segoe UI"/>
            </a:endParaRPr>
          </a:p>
        </p:txBody>
      </p:sp>
    </p:spTree>
    <p:extLst>
      <p:ext uri="{BB962C8B-B14F-4D97-AF65-F5344CB8AC3E}">
        <p14:creationId xmlns:p14="http://schemas.microsoft.com/office/powerpoint/2010/main" val="27529269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uild="p"/>
    </p:bldLst>
  </p:timing>
</p:sld>
</file>

<file path=ppt/theme/theme1.xml><?xml version="1.0" encoding="utf-8"?>
<a:theme xmlns:a="http://schemas.openxmlformats.org/drawingml/2006/main" name="White Template">
  <a:themeElements>
    <a:clrScheme name="Custom 9">
      <a:dk1>
        <a:srgbClr val="000000"/>
      </a:dk1>
      <a:lt1>
        <a:srgbClr val="FFFFFF"/>
      </a:lt1>
      <a:dk2>
        <a:srgbClr val="3B2E58"/>
      </a:dk2>
      <a:lt2>
        <a:srgbClr val="E6E6E6"/>
      </a:lt2>
      <a:accent1>
        <a:srgbClr val="8661C5"/>
      </a:accent1>
      <a:accent2>
        <a:srgbClr val="243A5E"/>
      </a:accent2>
      <a:accent3>
        <a:srgbClr val="D59D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brand_template_purple_accessible.pptx" id="{2A25CC32-53A3-42A8-B07D-FAA8D735D358}" vid="{8DB29BF4-6C2E-4CE3-BA48-F0F8831C19A7}"/>
    </a:ext>
  </a:extLst>
</a:theme>
</file>

<file path=ppt/theme/theme2.xml><?xml version="1.0" encoding="utf-8"?>
<a:theme xmlns:a="http://schemas.openxmlformats.org/drawingml/2006/main" name="1_White Template">
  <a:themeElements>
    <a:clrScheme name="Custom 9">
      <a:dk1>
        <a:srgbClr val="000000"/>
      </a:dk1>
      <a:lt1>
        <a:srgbClr val="FFFFFF"/>
      </a:lt1>
      <a:dk2>
        <a:srgbClr val="3B2E58"/>
      </a:dk2>
      <a:lt2>
        <a:srgbClr val="E6E6E6"/>
      </a:lt2>
      <a:accent1>
        <a:srgbClr val="8661C5"/>
      </a:accent1>
      <a:accent2>
        <a:srgbClr val="243A5E"/>
      </a:accent2>
      <a:accent3>
        <a:srgbClr val="D59D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brand_template_purple_accessible.pptx" id="{2A25CC32-53A3-42A8-B07D-FAA8D735D358}" vid="{8DB29BF4-6C2E-4CE3-BA48-F0F8831C19A7}"/>
    </a:ext>
  </a:extLst>
</a:theme>
</file>

<file path=ppt/theme/theme3.xml><?xml version="1.0" encoding="utf-8"?>
<a:theme xmlns:a="http://schemas.openxmlformats.org/drawingml/2006/main" name="Microsoft Ignite 16/9 White Template">
  <a:themeElements>
    <a:clrScheme name="DW 22">
      <a:dk1>
        <a:srgbClr val="191919"/>
      </a:dk1>
      <a:lt1>
        <a:srgbClr val="FFFFFF"/>
      </a:lt1>
      <a:dk2>
        <a:srgbClr val="060606"/>
      </a:dk2>
      <a:lt2>
        <a:srgbClr val="E6E6E6"/>
      </a:lt2>
      <a:accent1>
        <a:srgbClr val="0078D4"/>
      </a:accent1>
      <a:accent2>
        <a:srgbClr val="2A446F"/>
      </a:accent2>
      <a:accent3>
        <a:srgbClr val="F4364C"/>
      </a:accent3>
      <a:accent4>
        <a:srgbClr val="8661C5"/>
      </a:accent4>
      <a:accent5>
        <a:srgbClr val="8DE971"/>
      </a:accent5>
      <a:accent6>
        <a:srgbClr val="FFB900"/>
      </a:accent6>
      <a:hlink>
        <a:srgbClr val="8DC8E8"/>
      </a:hlink>
      <a:folHlink>
        <a:srgbClr val="FFB3BB"/>
      </a:folHlink>
    </a:clrScheme>
    <a:fontScheme name="DW22">
      <a:majorFont>
        <a:latin typeface="Bierstadt"/>
        <a:ea typeface=""/>
        <a:cs typeface=""/>
      </a:majorFont>
      <a:minorFont>
        <a:latin typeface="Bierstadt Display"/>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S_DesignWeek2022_16-9 Event-template" id="{8B0DFFC3-57CE-4EB5-A7EA-50BF40EE09DE}" vid="{7715EE6C-5559-4968-A9AF-2409ACCCFF89}"/>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F6948BCA3A2CE647A8980A812DC9EEE7" ma:contentTypeVersion="23" ma:contentTypeDescription="Create a new document." ma:contentTypeScope="" ma:versionID="10ea8ef8a3f89d6f442e27208015fe1a">
  <xsd:schema xmlns:xsd="http://www.w3.org/2001/XMLSchema" xmlns:xs="http://www.w3.org/2001/XMLSchema" xmlns:p="http://schemas.microsoft.com/office/2006/metadata/properties" xmlns:ns1="http://schemas.microsoft.com/sharepoint/v3" xmlns:ns2="730d8df6-6305-4397-942e-c68e13ca0459" xmlns:ns3="a038cf47-43dc-4da9-a1d5-a44d22af5082" xmlns:ns4="230e9df3-be65-4c73-a93b-d1236ebd677e" targetNamespace="http://schemas.microsoft.com/office/2006/metadata/properties" ma:root="true" ma:fieldsID="cb0998413867038f26bb23b87549a3f4" ns1:_="" ns2:_="" ns3:_="" ns4:_="">
    <xsd:import namespace="http://schemas.microsoft.com/sharepoint/v3"/>
    <xsd:import namespace="730d8df6-6305-4397-942e-c68e13ca0459"/>
    <xsd:import namespace="a038cf47-43dc-4da9-a1d5-a44d22af5082"/>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GenerationTime" minOccurs="0"/>
                <xsd:element ref="ns2:MediaServiceEventHashCode" minOccurs="0"/>
                <xsd:element ref="ns3:SharedWithUsers" minOccurs="0"/>
                <xsd:element ref="ns3:SharedWithDetails" minOccurs="0"/>
                <xsd:element ref="ns2:MediaServiceAutoKeyPoints" minOccurs="0"/>
                <xsd:element ref="ns2:MediaServiceKeyPoints" minOccurs="0"/>
                <xsd:element ref="ns2:MediaServiceDateTaken" minOccurs="0"/>
                <xsd:element ref="ns2:lcf76f155ced4ddcb4097134ff3c332f" minOccurs="0"/>
                <xsd:element ref="ns4:TaxCatchAll" minOccurs="0"/>
                <xsd:element ref="ns2:MediaLengthInSeconds" minOccurs="0"/>
                <xsd:element ref="ns2:OneNoteFluid_FileOrder" minOccurs="0"/>
                <xsd:element ref="ns2:OneNoteFluid_FileOrder0" minOccurs="0"/>
                <xsd:element ref="ns2:MediaServiceOCR" minOccurs="0"/>
                <xsd:element ref="ns2:MediaServiceSearchProperties" minOccurs="0"/>
                <xsd:element ref="ns1:_ip_UnifiedCompliancePolicyProperties" minOccurs="0"/>
                <xsd:element ref="ns1:_ip_UnifiedCompliancePolicyUIAction" minOccurs="0"/>
                <xsd:element ref="ns2:MediaServiceDocTags" minOccurs="0"/>
                <xsd:element ref="ns2:MediaServiceObjectDetectorVersion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5" nillable="true" ma:displayName="Unified Compliance Policy Properties" ma:hidden="true" ma:internalName="_ip_UnifiedCompliancePolicyProperties">
      <xsd:simpleType>
        <xsd:restriction base="dms:Note"/>
      </xsd:simpleType>
    </xsd:element>
    <xsd:element name="_ip_UnifiedCompliancePolicyUIAction" ma:index="2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30d8df6-6305-4397-942e-c68e13ca045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GenerationTime" ma:index="10" nillable="true" ma:displayName="MediaServiceGenerationTime" ma:hidden="true" ma:internalName="MediaServiceGenerationTime" ma:readOnly="true">
      <xsd:simpleType>
        <xsd:restriction base="dms:Text"/>
      </xsd:simpleType>
    </xsd:element>
    <xsd:element name="MediaServiceEventHashCode" ma:index="11" nillable="true" ma:displayName="MediaServiceEventHashCode" ma:hidden="true" ma:internalName="MediaServiceEventHashCod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ServiceDateTaken" ma:index="16" nillable="true" ma:displayName="MediaServiceDateTaken" ma:hidden="true" ma:internalName="MediaServiceDateTaken" ma:readOnly="true">
      <xsd:simpleType>
        <xsd:restriction base="dms:Text"/>
      </xsd:simpleType>
    </xsd:element>
    <xsd:element name="lcf76f155ced4ddcb4097134ff3c332f" ma:index="18"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LengthInSeconds" ma:index="20" nillable="true" ma:displayName="MediaLengthInSeconds" ma:hidden="true" ma:internalName="MediaLengthInSeconds" ma:readOnly="true">
      <xsd:simpleType>
        <xsd:restriction base="dms:Unknown"/>
      </xsd:simpleType>
    </xsd:element>
    <xsd:element name="OneNoteFluid_FileOrder" ma:index="21" nillable="true" ma:displayName="OneNoteFluid_FileOrder" ma:internalName="OneNoteFluid_FileOrder">
      <xsd:simpleType>
        <xsd:restriction base="dms:Text">
          <xsd:maxLength value="255"/>
        </xsd:restriction>
      </xsd:simpleType>
    </xsd:element>
    <xsd:element name="OneNoteFluid_FileOrder0" ma:index="22" nillable="true" ma:displayName="OneNoteFluid_FileOrder" ma:internalName="OneNoteFluid_FileOrder0">
      <xsd:simpleType>
        <xsd:restriction base="dms:Text">
          <xsd:maxLength value="255"/>
        </xsd:restriction>
      </xsd:simpleType>
    </xsd:element>
    <xsd:element name="MediaServiceOCR" ma:index="23" nillable="true" ma:displayName="Extracted Text" ma:internalName="MediaServiceOCR" ma:readOnly="true">
      <xsd:simpleType>
        <xsd:restriction base="dms:Note">
          <xsd:maxLength value="255"/>
        </xsd:restriction>
      </xsd:simpleType>
    </xsd:element>
    <xsd:element name="MediaServiceSearchProperties" ma:index="24" nillable="true" ma:displayName="MediaServiceSearchProperties" ma:hidden="true" ma:internalName="MediaServiceSearchProperties" ma:readOnly="true">
      <xsd:simpleType>
        <xsd:restriction base="dms:Note"/>
      </xsd:simpleType>
    </xsd:element>
    <xsd:element name="MediaServiceDocTags" ma:index="27" nillable="true" ma:displayName="MediaServiceDocTags" ma:hidden="true" ma:internalName="MediaServiceDocTags" ma:readOnly="true">
      <xsd:simpleType>
        <xsd:restriction base="dms:Note"/>
      </xsd:simpleType>
    </xsd:element>
    <xsd:element name="MediaServiceObjectDetectorVersions" ma:index="28" nillable="true" ma:displayName="MediaServiceObjectDetectorVersions" ma:hidden="true" ma:indexed="true" ma:internalName="MediaServiceObjectDetectorVersions" ma:readOnly="true">
      <xsd:simpleType>
        <xsd:restriction base="dms:Text"/>
      </xsd:simpleType>
    </xsd:element>
    <xsd:element name="MediaServiceLocation" ma:index="29" nillable="true" ma:displayName="Location" ma:indexed="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038cf47-43dc-4da9-a1d5-a44d22af5082"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19" nillable="true" ma:displayName="Taxonomy Catch All Column" ma:hidden="true" ma:list="{d0e6fb87-b3ef-4f93-a67c-0227bb747af2}" ma:internalName="TaxCatchAll" ma:showField="CatchAllData" ma:web="a038cf47-43dc-4da9-a1d5-a44d22af5082">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30d8df6-6305-4397-942e-c68e13ca0459" xsi:nil="true"/>
    <lcf76f155ced4ddcb4097134ff3c332f xmlns="730d8df6-6305-4397-942e-c68e13ca0459">
      <Terms xmlns="http://schemas.microsoft.com/office/infopath/2007/PartnerControls"/>
    </lcf76f155ced4ddcb4097134ff3c332f>
    <TaxCatchAll xmlns="230e9df3-be65-4c73-a93b-d1236ebd677e" xsi:nil="true"/>
    <OneNoteFluid_FileOrder xmlns="730d8df6-6305-4397-942e-c68e13ca0459" xsi:nil="true"/>
    <OneNoteFluid_FileOrder0 xmlns="730d8df6-6305-4397-942e-c68e13ca0459" xsi:nil="true"/>
    <_ip_UnifiedCompliancePolicyUIAction xmlns="http://schemas.microsoft.com/sharepoint/v3" xsi:nil="true"/>
    <_ip_UnifiedCompliancePolicyProperties xmlns="http://schemas.microsoft.com/sharepoint/v3"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55C4DD6-387B-4635-98AE-48E2AE1AAC30}">
  <ds:schemaRefs>
    <ds:schemaRef ds:uri="230e9df3-be65-4c73-a93b-d1236ebd677e"/>
    <ds:schemaRef ds:uri="730d8df6-6305-4397-942e-c68e13ca0459"/>
    <ds:schemaRef ds:uri="a038cf47-43dc-4da9-a1d5-a44d22af5082"/>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0/xmlns/"/>
    <ds:schemaRef ds:uri="http://www.w3.org/2001/XMLSchema"/>
  </ds:schemaRefs>
</ds:datastoreItem>
</file>

<file path=customXml/itemProps2.xml><?xml version="1.0" encoding="utf-8"?>
<ds:datastoreItem xmlns:ds="http://schemas.openxmlformats.org/officeDocument/2006/customXml" ds:itemID="{076C50B9-22BC-4B57-8B66-725B5D705577}">
  <ds:schemaRefs>
    <ds:schemaRef ds:uri="230e9df3-be65-4c73-a93b-d1236ebd677e"/>
    <ds:schemaRef ds:uri="730d8df6-6305-4397-942e-c68e13ca0459"/>
    <ds:schemaRef ds:uri="a038cf47-43dc-4da9-a1d5-a44d22af5082"/>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5FB61153-87F3-4DF0-AF62-17ED536ECDCE}">
  <ds:schemaRefs>
    <ds:schemaRef ds:uri="http://schemas.microsoft.com/sharepoint/v3/contenttype/forms"/>
  </ds:schemaRefs>
</ds:datastoreItem>
</file>

<file path=docMetadata/LabelInfo.xml><?xml version="1.0" encoding="utf-8"?>
<clbl:labelList xmlns:clbl="http://schemas.microsoft.com/office/2020/mipLabelMetadata">
  <clbl:label id="{87867195-f2b8-4ac2-b0b6-6bb73cb33af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Microsoft_brand_template_purple</Template>
  <TotalTime>1</TotalTime>
  <Words>10422</Words>
  <Application>Microsoft Office PowerPoint</Application>
  <PresentationFormat>Widescreen</PresentationFormat>
  <Paragraphs>622</Paragraphs>
  <Slides>33</Slides>
  <Notes>33</Notes>
  <HiddenSlides>2</HiddenSlides>
  <MMClips>0</MMClips>
  <ScaleCrop>false</ScaleCrop>
  <HeadingPairs>
    <vt:vector size="6" baseType="variant">
      <vt:variant>
        <vt:lpstr>Fonts Used</vt:lpstr>
      </vt:variant>
      <vt:variant>
        <vt:i4>14</vt:i4>
      </vt:variant>
      <vt:variant>
        <vt:lpstr>Theme</vt:lpstr>
      </vt:variant>
      <vt:variant>
        <vt:i4>3</vt:i4>
      </vt:variant>
      <vt:variant>
        <vt:lpstr>Slide Titles</vt:lpstr>
      </vt:variant>
      <vt:variant>
        <vt:i4>33</vt:i4>
      </vt:variant>
    </vt:vector>
  </HeadingPairs>
  <TitlesOfParts>
    <vt:vector size="50" baseType="lpstr">
      <vt:lpstr>Aptos</vt:lpstr>
      <vt:lpstr>Arial</vt:lpstr>
      <vt:lpstr>Arial,Sans-Serif</vt:lpstr>
      <vt:lpstr>Bierstadt</vt:lpstr>
      <vt:lpstr>Bierstadt Display</vt:lpstr>
      <vt:lpstr>Calibri</vt:lpstr>
      <vt:lpstr>Consolas</vt:lpstr>
      <vt:lpstr>Courier New</vt:lpstr>
      <vt:lpstr>Open Sans</vt:lpstr>
      <vt:lpstr>Segoe UI</vt:lpstr>
      <vt:lpstr>Segoe UI Light</vt:lpstr>
      <vt:lpstr>Segoe UI Semibold</vt:lpstr>
      <vt:lpstr>Segoe UI Semilight</vt:lpstr>
      <vt:lpstr>Wingdings</vt:lpstr>
      <vt:lpstr>White Template</vt:lpstr>
      <vt:lpstr>1_White Template</vt:lpstr>
      <vt:lpstr>Microsoft Ignite 16/9 White Template</vt:lpstr>
      <vt:lpstr>PowerPoint Presentation</vt:lpstr>
      <vt:lpstr>Tabletop  Role-Playing Games  at Work  for  Fun &amp; Profit</vt:lpstr>
      <vt:lpstr>Agenda</vt:lpstr>
      <vt:lpstr>What is a tabletop role-playing game (TTRPG)?</vt:lpstr>
      <vt:lpstr>PowerPoint Presentation</vt:lpstr>
      <vt:lpstr>Roles in a TTRPG</vt:lpstr>
      <vt:lpstr>Teamwork</vt:lpstr>
      <vt:lpstr>Teamwork &amp; Leadership</vt:lpstr>
      <vt:lpstr>Veteran Leadership</vt:lpstr>
      <vt:lpstr>Motivation</vt:lpstr>
      <vt:lpstr>Problem Solving</vt:lpstr>
      <vt:lpstr>Conflict Resolution</vt:lpstr>
      <vt:lpstr>Professional Communication</vt:lpstr>
      <vt:lpstr>Preparing to Improvise &amp; Human Communication</vt:lpstr>
      <vt:lpstr>Leadership &amp; Communicating for Creativity</vt:lpstr>
      <vt:lpstr>Diversity</vt:lpstr>
      <vt:lpstr>One-dimensional teams</vt:lpstr>
      <vt:lpstr>Diverse teams are better at solving problems</vt:lpstr>
      <vt:lpstr>Diversity matters to teams</vt:lpstr>
      <vt:lpstr>Diversity ≠ A Single Identity</vt:lpstr>
      <vt:lpstr>Psychological safety in teams and at gaming tables</vt:lpstr>
      <vt:lpstr>Emotional Intelligence</vt:lpstr>
      <vt:lpstr>“It’s difficult to build technology that serves the world without first building a team that reflects the diversity of the world…   A more diverse group of researchers and engineers is more likely to recognize and think harder about bias problems that may even impact them personally.”  Brad Smith, Microsoft President Tools and Weapons (2019)</vt:lpstr>
      <vt:lpstr>Practicing emotional intelligence</vt:lpstr>
      <vt:lpstr>Emotional Intelligence at work</vt:lpstr>
      <vt:lpstr>Skill Building</vt:lpstr>
      <vt:lpstr>Practicing emotional intelligence through TTRPGs</vt:lpstr>
      <vt:lpstr>Emotional Intelligence &amp; Design</vt:lpstr>
      <vt:lpstr>PowerPoint Presentation</vt:lpstr>
      <vt:lpstr>Bringing to Work: What can I do right now?</vt:lpstr>
      <vt:lpstr>Playing TTRPGs at work</vt:lpstr>
      <vt:lpstr>Q&amp;A</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the Microsoft presentation toolkit</dc:title>
  <dc:subject/>
  <dc:creator>William Assaf</dc:creator>
  <cp:keywords/>
  <dc:description/>
  <cp:lastModifiedBy>William Assaf</cp:lastModifiedBy>
  <cp:revision>3</cp:revision>
  <dcterms:created xsi:type="dcterms:W3CDTF">2022-02-18T03:48:03Z</dcterms:created>
  <dcterms:modified xsi:type="dcterms:W3CDTF">2023-09-05T16:48:05Z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0x010100F6948BCA3A2CE647A8980A812DC9EEE7</vt:lpwstr>
  </property>
  <property fmtid="{D5CDD505-2E9C-101B-9397-08002B2CF9AE}" pid="3" name="MediaServiceImageTags">
    <vt:lpwstr/>
  </property>
</Properties>
</file>